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9" r:id="rId4"/>
    <p:sldId id="258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2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F174F9E-35BD-4798-904B-417801CAD7B2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85DD43B-C068-4779-B303-1EF6D800FD0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DD43B-C068-4779-B303-1EF6D800FD0D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D4251D8-D066-4A2E-BAE2-AD25D4352F61}" type="datetimeFigureOut">
              <a:rPr lang="ar-SA" smtClean="0"/>
              <a:pPr/>
              <a:t>09/01/33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8F39C1F-B2C9-4BF9-88E9-23CC723AD2F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إدارة تكوين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/>
              <a:t>الفصل السابع</a:t>
            </a:r>
            <a:endParaRPr lang="en-US" b="1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err="1" smtClean="0"/>
              <a:t>اهداف</a:t>
            </a:r>
            <a:r>
              <a:rPr lang="ar-SA" dirty="0" smtClean="0"/>
              <a:t> الفصل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ar-SA" b="1" dirty="0" smtClean="0"/>
              <a:t>إدارة </a:t>
            </a:r>
            <a:r>
              <a:rPr lang="ar-SA" b="1" dirty="0"/>
              <a:t>تكوين البرمجيات</a:t>
            </a:r>
            <a:endParaRPr lang="en-US" dirty="0"/>
          </a:p>
          <a:p>
            <a:pPr lvl="0"/>
            <a:r>
              <a:rPr lang="ar-SA" b="1" dirty="0"/>
              <a:t>الركائز</a:t>
            </a:r>
            <a:endParaRPr lang="en-US" dirty="0"/>
          </a:p>
          <a:p>
            <a:pPr lvl="0"/>
            <a:r>
              <a:rPr lang="ar-SA" b="1" dirty="0"/>
              <a:t>بنود تكوين البرمجيات</a:t>
            </a:r>
            <a:endParaRPr lang="en-US" dirty="0"/>
          </a:p>
          <a:p>
            <a:pPr lvl="0"/>
            <a:r>
              <a:rPr lang="ar-SA" b="1" dirty="0"/>
              <a:t>عملية إدارة تكوين البرمجيات </a:t>
            </a:r>
            <a:endParaRPr lang="en-US" dirty="0"/>
          </a:p>
          <a:p>
            <a:pPr lvl="0"/>
            <a:r>
              <a:rPr lang="ar-SA" b="1" dirty="0"/>
              <a:t>تعيين هوية الكائنات في تكوين البرمجيات</a:t>
            </a:r>
            <a:endParaRPr lang="en-US" dirty="0"/>
          </a:p>
          <a:p>
            <a:pPr lvl="0"/>
            <a:r>
              <a:rPr lang="ar-SA" b="1" dirty="0"/>
              <a:t>التحكم </a:t>
            </a:r>
            <a:r>
              <a:rPr lang="ar-SA" b="1" dirty="0" err="1"/>
              <a:t>بالاصدارت</a:t>
            </a:r>
            <a:endParaRPr lang="en-US" dirty="0"/>
          </a:p>
          <a:p>
            <a:pPr lvl="0"/>
            <a:r>
              <a:rPr lang="ar-SA" b="1" dirty="0"/>
              <a:t>التحكم بالتغييرات</a:t>
            </a:r>
            <a:endParaRPr lang="en-US" dirty="0"/>
          </a:p>
          <a:p>
            <a:pPr lvl="0"/>
            <a:r>
              <a:rPr lang="ar-SA" b="1" dirty="0"/>
              <a:t>تدقيق التكوين</a:t>
            </a:r>
            <a:endParaRPr lang="en-US" dirty="0"/>
          </a:p>
          <a:p>
            <a:pPr lvl="0"/>
            <a:r>
              <a:rPr lang="ar-SA" b="1" dirty="0"/>
              <a:t>تقرير الحالة</a:t>
            </a:r>
            <a:endParaRPr lang="en-US" dirty="0"/>
          </a:p>
          <a:p>
            <a:r>
              <a:rPr lang="ar-SA" b="1" dirty="0"/>
              <a:t>10.مترية إدارة تكوين البرمجيات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33575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b="1" dirty="0"/>
              <a:t>إدارة تكوين البرمجيات</a:t>
            </a:r>
            <a:r>
              <a:rPr lang="en-US" b="1" dirty="0"/>
              <a:t/>
            </a:r>
            <a:br>
              <a:rPr lang="en-US" b="1" dirty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تكوين البرمجيات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ينشأ </a:t>
            </a:r>
            <a:r>
              <a:rPr lang="ar-SA" dirty="0" err="1"/>
              <a:t>الارباك</a:t>
            </a:r>
            <a:r>
              <a:rPr lang="ar-SA" dirty="0"/>
              <a:t> عندما لا يتم تحليل التغييرات قبل </a:t>
            </a:r>
            <a:r>
              <a:rPr lang="ar-SA" dirty="0" err="1"/>
              <a:t>اجرائها</a:t>
            </a:r>
            <a:r>
              <a:rPr lang="ar-SA" dirty="0"/>
              <a:t> وتسجيلها قبل تنفيذها وتبليغها </a:t>
            </a:r>
            <a:r>
              <a:rPr lang="ar-SA" dirty="0" err="1"/>
              <a:t>لاولئك</a:t>
            </a:r>
            <a:r>
              <a:rPr lang="ar-SA" dirty="0"/>
              <a:t> الذين يجب </a:t>
            </a:r>
            <a:r>
              <a:rPr lang="ar-SA" dirty="0" err="1"/>
              <a:t>ان</a:t>
            </a:r>
            <a:r>
              <a:rPr lang="ar-SA" dirty="0"/>
              <a:t> يلموا </a:t>
            </a:r>
            <a:r>
              <a:rPr lang="ar-SA" dirty="0" err="1"/>
              <a:t>بها</a:t>
            </a:r>
            <a:r>
              <a:rPr lang="ar-SA" dirty="0"/>
              <a:t> والتحكم </a:t>
            </a:r>
            <a:r>
              <a:rPr lang="ar-SA" dirty="0" err="1"/>
              <a:t>بها</a:t>
            </a:r>
            <a:r>
              <a:rPr lang="ar-SA" dirty="0"/>
              <a:t> بطريقة تؤدي </a:t>
            </a:r>
            <a:r>
              <a:rPr lang="ar-SA" dirty="0" err="1"/>
              <a:t>الى</a:t>
            </a:r>
            <a:r>
              <a:rPr lang="ar-SA" dirty="0"/>
              <a:t> تحسين  الجودة وتقليل </a:t>
            </a:r>
            <a:r>
              <a:rPr lang="ar-SA" dirty="0" err="1"/>
              <a:t>الاخطاء</a:t>
            </a:r>
            <a:r>
              <a:rPr lang="ar-SA" dirty="0"/>
              <a:t>.</a:t>
            </a:r>
            <a:endParaRPr lang="en-US" dirty="0"/>
          </a:p>
          <a:p>
            <a:r>
              <a:rPr lang="ar-SA" dirty="0"/>
              <a:t>إدارة التكوين هي فن تعيين هوية التعديلات الحاصلة على البرمجية التي يبنيها فريق البرمجة </a:t>
            </a:r>
            <a:r>
              <a:rPr lang="ar-SA" dirty="0" err="1"/>
              <a:t>وادارتها</a:t>
            </a:r>
            <a:r>
              <a:rPr lang="ar-SA" dirty="0"/>
              <a:t> والتحكم </a:t>
            </a:r>
            <a:r>
              <a:rPr lang="ar-SA" dirty="0" err="1"/>
              <a:t>بها</a:t>
            </a:r>
            <a:r>
              <a:rPr lang="ar-SA" dirty="0"/>
              <a:t>. والغرض منها هو </a:t>
            </a:r>
            <a:r>
              <a:rPr lang="ar-SA" dirty="0" err="1"/>
              <a:t>ذيادة</a:t>
            </a:r>
            <a:r>
              <a:rPr lang="ar-SA" dirty="0"/>
              <a:t> </a:t>
            </a:r>
            <a:r>
              <a:rPr lang="ar-SA" dirty="0" err="1"/>
              <a:t>الانتاجية</a:t>
            </a:r>
            <a:r>
              <a:rPr lang="ar-SA" dirty="0"/>
              <a:t> </a:t>
            </a:r>
            <a:r>
              <a:rPr lang="ar-SA" dirty="0" err="1"/>
              <a:t>الى</a:t>
            </a:r>
            <a:r>
              <a:rPr lang="ar-SA" dirty="0"/>
              <a:t> حدها </a:t>
            </a:r>
            <a:r>
              <a:rPr lang="ar-SA" dirty="0" err="1"/>
              <a:t>الاقصى</a:t>
            </a:r>
            <a:r>
              <a:rPr lang="ar-SA" dirty="0"/>
              <a:t> وتقليل </a:t>
            </a:r>
            <a:r>
              <a:rPr lang="ar-SA" dirty="0" err="1"/>
              <a:t>الاخطاء</a:t>
            </a:r>
            <a:r>
              <a:rPr lang="ar-SA" dirty="0"/>
              <a:t> </a:t>
            </a:r>
            <a:r>
              <a:rPr lang="ar-SA" dirty="0" err="1"/>
              <a:t>الى</a:t>
            </a:r>
            <a:r>
              <a:rPr lang="ar-SA" dirty="0"/>
              <a:t> حدها </a:t>
            </a:r>
            <a:r>
              <a:rPr lang="ar-SA" dirty="0" err="1"/>
              <a:t>الادني</a:t>
            </a:r>
            <a:r>
              <a:rPr lang="ar-SA" dirty="0"/>
              <a:t>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Autofit/>
          </a:bodyPr>
          <a:lstStyle/>
          <a:p>
            <a:r>
              <a:rPr lang="ar-SA" sz="2800" dirty="0" smtClean="0"/>
              <a:t>يتم تطوير نشاطات </a:t>
            </a:r>
            <a:r>
              <a:rPr lang="ar-SA" sz="2800" dirty="0" err="1" smtClean="0"/>
              <a:t>ادارة</a:t>
            </a:r>
            <a:r>
              <a:rPr lang="ar-SA" sz="2800" dirty="0" smtClean="0"/>
              <a:t> تكوين البرمجيات </a:t>
            </a:r>
            <a:r>
              <a:rPr lang="en-US" sz="2800" dirty="0" smtClean="0"/>
              <a:t>SCM</a:t>
            </a:r>
            <a:r>
              <a:rPr lang="ar-SA" sz="2800" dirty="0" smtClean="0"/>
              <a:t> لـ :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ar-SA" dirty="0" smtClean="0"/>
              <a:t>تعيين </a:t>
            </a:r>
            <a:r>
              <a:rPr lang="ar-SA" dirty="0"/>
              <a:t>هوية التغيير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التحكم بالتغيير 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التحقق </a:t>
            </a:r>
            <a:r>
              <a:rPr lang="ar-SA" dirty="0" err="1"/>
              <a:t>ان</a:t>
            </a:r>
            <a:r>
              <a:rPr lang="ar-SA" dirty="0"/>
              <a:t> التغيير قد نفذ بشكل صحيح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إعلام </a:t>
            </a:r>
            <a:r>
              <a:rPr lang="ar-SA" dirty="0" err="1"/>
              <a:t>الاخرين</a:t>
            </a:r>
            <a:r>
              <a:rPr lang="ar-SA" dirty="0"/>
              <a:t> المهتمين بحدوث هذا التغيير</a:t>
            </a:r>
            <a:endParaRPr lang="en-US" dirty="0"/>
          </a:p>
          <a:p>
            <a:r>
              <a:rPr lang="ar-SA" dirty="0" smtClean="0"/>
              <a:t>من المهم </a:t>
            </a:r>
            <a:r>
              <a:rPr lang="ar-SA" dirty="0" err="1" smtClean="0"/>
              <a:t>ان</a:t>
            </a:r>
            <a:r>
              <a:rPr lang="ar-SA" dirty="0" smtClean="0"/>
              <a:t> يكون  واضحا الفرق بين </a:t>
            </a:r>
            <a:r>
              <a:rPr lang="ar-SA" dirty="0" err="1" smtClean="0"/>
              <a:t>صيانه</a:t>
            </a:r>
            <a:r>
              <a:rPr lang="ar-SA" dirty="0" smtClean="0"/>
              <a:t> البرمجيات وبين </a:t>
            </a:r>
            <a:r>
              <a:rPr lang="ar-SA" dirty="0" err="1" smtClean="0"/>
              <a:t>ادارة</a:t>
            </a:r>
            <a:r>
              <a:rPr lang="ar-SA" dirty="0" smtClean="0"/>
              <a:t> تكوين البرمجيات.</a:t>
            </a:r>
          </a:p>
          <a:p>
            <a:r>
              <a:rPr lang="ar-SA" dirty="0" smtClean="0"/>
              <a:t>الهدف </a:t>
            </a:r>
            <a:r>
              <a:rPr lang="ar-SA" dirty="0" err="1"/>
              <a:t>الاولي</a:t>
            </a:r>
            <a:r>
              <a:rPr lang="ar-SA" dirty="0"/>
              <a:t> </a:t>
            </a:r>
            <a:r>
              <a:rPr lang="ar-SA" dirty="0" smtClean="0"/>
              <a:t>لهندسة البرمجيات </a:t>
            </a:r>
            <a:r>
              <a:rPr lang="ar-SA" dirty="0"/>
              <a:t>هو تحسين السهولة التي تجري </a:t>
            </a:r>
            <a:r>
              <a:rPr lang="ar-SA" dirty="0" err="1"/>
              <a:t>بها</a:t>
            </a:r>
            <a:r>
              <a:rPr lang="ar-SA" dirty="0"/>
              <a:t> التغييرات وتخفيض مقدار الجهد المبذول عندما يجب </a:t>
            </a:r>
            <a:r>
              <a:rPr lang="ar-SA" dirty="0" err="1"/>
              <a:t>اجراء</a:t>
            </a:r>
            <a:r>
              <a:rPr lang="ar-SA" dirty="0"/>
              <a:t> التغييرات.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تكوين البرمجيات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ان</a:t>
            </a:r>
            <a:r>
              <a:rPr lang="ar-SA" dirty="0" smtClean="0"/>
              <a:t> خرج عملية البرمجة هو معلومات يمكن تقسمها </a:t>
            </a:r>
            <a:r>
              <a:rPr lang="ar-SA" dirty="0" err="1" smtClean="0"/>
              <a:t>الي</a:t>
            </a:r>
            <a:r>
              <a:rPr lang="ar-SA" dirty="0" smtClean="0"/>
              <a:t> ثلاث فئات عريضة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برامج الكمبيوتر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وثائق تصف برامج الكمبيوتر 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بيانات</a:t>
            </a:r>
          </a:p>
          <a:p>
            <a:pPr marL="514350" indent="-514350">
              <a:buNone/>
            </a:pPr>
            <a:r>
              <a:rPr lang="ar-SA" dirty="0" err="1" smtClean="0"/>
              <a:t>ان</a:t>
            </a:r>
            <a:r>
              <a:rPr lang="ar-SA" dirty="0" smtClean="0"/>
              <a:t> مجموعة البنود التي تشمل جميع هذه المعلومات </a:t>
            </a:r>
            <a:r>
              <a:rPr lang="ar-SA" dirty="0" err="1" smtClean="0"/>
              <a:t>المنتجه</a:t>
            </a:r>
            <a:r>
              <a:rPr lang="ar-SA" dirty="0" smtClean="0"/>
              <a:t> كجزء من عملية البرمجة تسمي تكوين البرمجيات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إدارة تكوين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357298"/>
            <a:ext cx="7239000" cy="4846320"/>
          </a:xfrm>
        </p:spPr>
        <p:txBody>
          <a:bodyPr>
            <a:normAutofit/>
          </a:bodyPr>
          <a:lstStyle/>
          <a:p>
            <a:r>
              <a:rPr lang="ar-SA" dirty="0" smtClean="0"/>
              <a:t>يزداد </a:t>
            </a:r>
            <a:r>
              <a:rPr lang="ar-SA" dirty="0"/>
              <a:t>بسرعة بنود تكوين البرمجيات مع ازدياد التقدم في العمل في عملية البرمجة. قد يحصل التغيير في أي وقت </a:t>
            </a:r>
            <a:r>
              <a:rPr lang="ar-SA" dirty="0" err="1"/>
              <a:t>ولاي</a:t>
            </a:r>
            <a:r>
              <a:rPr lang="ar-SA" dirty="0"/>
              <a:t> سبب. في الحقيقة </a:t>
            </a:r>
            <a:r>
              <a:rPr lang="ar-SA" dirty="0" err="1"/>
              <a:t>ان</a:t>
            </a:r>
            <a:r>
              <a:rPr lang="ar-SA" dirty="0"/>
              <a:t> </a:t>
            </a:r>
            <a:r>
              <a:rPr lang="ar-SA" dirty="0" err="1"/>
              <a:t>اول</a:t>
            </a:r>
            <a:r>
              <a:rPr lang="ar-SA" dirty="0"/>
              <a:t> قانون في هندسة النظام يقول : </a:t>
            </a:r>
            <a:r>
              <a:rPr lang="ar-SA" dirty="0">
                <a:solidFill>
                  <a:srgbClr val="FF0000"/>
                </a:solidFill>
              </a:rPr>
              <a:t>يتغير النظام في </a:t>
            </a:r>
            <a:r>
              <a:rPr lang="ar-SA" dirty="0" err="1">
                <a:solidFill>
                  <a:srgbClr val="FF0000"/>
                </a:solidFill>
              </a:rPr>
              <a:t>اية</a:t>
            </a:r>
            <a:r>
              <a:rPr lang="ar-SA" dirty="0">
                <a:solidFill>
                  <a:srgbClr val="FF0000"/>
                </a:solidFill>
              </a:rPr>
              <a:t> لحظة من لحظات حياته وتستمر الرغبة في تغييره طوال فترة حياته </a:t>
            </a:r>
            <a:r>
              <a:rPr lang="ar-SA" dirty="0" err="1">
                <a:solidFill>
                  <a:srgbClr val="FF0000"/>
                </a:solidFill>
              </a:rPr>
              <a:t>ايضا</a:t>
            </a:r>
            <a:r>
              <a:rPr lang="ar-SA" dirty="0"/>
              <a:t>.</a:t>
            </a:r>
            <a:endParaRPr lang="en-US" dirty="0"/>
          </a:p>
          <a:p>
            <a:r>
              <a:rPr lang="ar-SA" dirty="0"/>
              <a:t>هنالك </a:t>
            </a:r>
            <a:r>
              <a:rPr lang="ar-SA" dirty="0" err="1"/>
              <a:t>اربعة</a:t>
            </a:r>
            <a:r>
              <a:rPr lang="ar-SA" dirty="0"/>
              <a:t> مصادر أساسية للتغيير هي: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ظروف </a:t>
            </a:r>
            <a:r>
              <a:rPr lang="ar-SA" dirty="0" smtClean="0"/>
              <a:t>جديدة </a:t>
            </a:r>
            <a:r>
              <a:rPr lang="ar-SA" dirty="0" err="1" smtClean="0"/>
              <a:t>او</a:t>
            </a:r>
            <a:r>
              <a:rPr lang="ar-SA" dirty="0" smtClean="0"/>
              <a:t> سوق جديدة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احتياجات جديدة </a:t>
            </a:r>
            <a:r>
              <a:rPr lang="ar-SA" dirty="0" smtClean="0"/>
              <a:t>للزبون تتطلب تعديل البيانات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 err="1"/>
              <a:t>اعادة</a:t>
            </a:r>
            <a:r>
              <a:rPr lang="ar-SA" dirty="0"/>
              <a:t> التنظيم </a:t>
            </a:r>
            <a:r>
              <a:rPr lang="ar-SA" dirty="0" err="1"/>
              <a:t>و</a:t>
            </a:r>
            <a:r>
              <a:rPr lang="ar-SA" dirty="0"/>
              <a:t>/</a:t>
            </a:r>
            <a:r>
              <a:rPr lang="ar-SA" dirty="0" err="1"/>
              <a:t>او</a:t>
            </a:r>
            <a:r>
              <a:rPr lang="ar-SA" dirty="0"/>
              <a:t> تخفيض حجم </a:t>
            </a:r>
            <a:r>
              <a:rPr lang="ar-SA" dirty="0" err="1"/>
              <a:t>الاعمال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 err="1"/>
              <a:t>تقييدات</a:t>
            </a:r>
            <a:r>
              <a:rPr lang="ar-SA" dirty="0"/>
              <a:t> عائدة للموازنة </a:t>
            </a:r>
            <a:r>
              <a:rPr lang="ar-SA" dirty="0" err="1"/>
              <a:t>او</a:t>
            </a:r>
            <a:r>
              <a:rPr lang="ar-SA" dirty="0"/>
              <a:t> للجدول الزمني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الركائز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smtClean="0"/>
              <a:t>التغيير </a:t>
            </a:r>
            <a:r>
              <a:rPr lang="ar-SA" dirty="0"/>
              <a:t>هو حقيقة حياتية في تطور البرمجيات.</a:t>
            </a:r>
            <a:endParaRPr lang="en-US" dirty="0"/>
          </a:p>
          <a:p>
            <a:r>
              <a:rPr lang="ar-SA" dirty="0"/>
              <a:t>الركيزة هي مفهوم </a:t>
            </a:r>
            <a:r>
              <a:rPr lang="ar-SA" dirty="0" err="1"/>
              <a:t>ادارة</a:t>
            </a:r>
            <a:r>
              <a:rPr lang="ar-SA" dirty="0"/>
              <a:t> تكوين البرمجيات وهي تساعدنا على ضبط التغيير دون </a:t>
            </a:r>
            <a:r>
              <a:rPr lang="ar-SA" dirty="0" err="1"/>
              <a:t>اعاقة</a:t>
            </a:r>
            <a:r>
              <a:rPr lang="ar-SA" dirty="0"/>
              <a:t> كبيرة للتغييرات المبررة.</a:t>
            </a:r>
            <a:endParaRPr lang="en-US" dirty="0"/>
          </a:p>
          <a:p>
            <a:r>
              <a:rPr lang="ar-SA" dirty="0"/>
              <a:t>تعرف </a:t>
            </a:r>
            <a:r>
              <a:rPr lang="en-US" dirty="0"/>
              <a:t>IEEE</a:t>
            </a:r>
            <a:r>
              <a:rPr lang="ar-SA" dirty="0"/>
              <a:t> الركيزة كما يلي:</a:t>
            </a:r>
            <a:endParaRPr lang="en-US" dirty="0"/>
          </a:p>
          <a:p>
            <a:r>
              <a:rPr lang="ar-SA" dirty="0" err="1"/>
              <a:t>انها</a:t>
            </a:r>
            <a:r>
              <a:rPr lang="ar-SA" dirty="0"/>
              <a:t> مواصفات </a:t>
            </a:r>
            <a:r>
              <a:rPr lang="ar-SA" dirty="0" err="1"/>
              <a:t>او</a:t>
            </a:r>
            <a:r>
              <a:rPr lang="ar-SA" dirty="0"/>
              <a:t> منتج تمت مراجعته والموافقة عليه رسميا وتلعب دورا </a:t>
            </a:r>
            <a:r>
              <a:rPr lang="ar-SA" dirty="0" err="1"/>
              <a:t>الاساس</a:t>
            </a:r>
            <a:r>
              <a:rPr lang="ar-SA" dirty="0"/>
              <a:t> للتطورات التالية ويمكن تغييرها فقط عبر </a:t>
            </a:r>
            <a:r>
              <a:rPr lang="ar-SA" dirty="0" err="1"/>
              <a:t>اجراءات</a:t>
            </a:r>
            <a:r>
              <a:rPr lang="ar-SA" dirty="0"/>
              <a:t> رسمية للتحكم بالتغيير.</a:t>
            </a:r>
            <a:endParaRPr lang="en-US" dirty="0"/>
          </a:p>
          <a:p>
            <a:r>
              <a:rPr lang="ar-SA" dirty="0"/>
              <a:t>الركيزة في سياق هندسة البرمجيات هي معلم على طريق تطوير البرمجية.تتحدد الركيزة بتسليم بند واحد </a:t>
            </a:r>
            <a:r>
              <a:rPr lang="ar-SA" dirty="0" err="1"/>
              <a:t>او</a:t>
            </a:r>
            <a:r>
              <a:rPr lang="ar-SA" dirty="0"/>
              <a:t> </a:t>
            </a:r>
            <a:r>
              <a:rPr lang="ar-SA" dirty="0" err="1"/>
              <a:t>اكثر</a:t>
            </a:r>
            <a:r>
              <a:rPr lang="ar-SA" dirty="0"/>
              <a:t> من بنود تكوين البرمجية وبالموافقة على تلك البنود (</a:t>
            </a:r>
            <a:r>
              <a:rPr lang="en-US" dirty="0"/>
              <a:t>CCLs</a:t>
            </a:r>
            <a:r>
              <a:rPr lang="ar-SA" dirty="0"/>
              <a:t>) التي استخلصت عبر مراجعة تقنية رسمية.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بنود تكوين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يعرف </a:t>
            </a:r>
            <a:r>
              <a:rPr lang="ar-SA" dirty="0"/>
              <a:t>بند تكوين البرمجيات </a:t>
            </a:r>
            <a:r>
              <a:rPr lang="ar-SA" dirty="0" err="1"/>
              <a:t>بانه</a:t>
            </a:r>
            <a:r>
              <a:rPr lang="ar-SA" dirty="0"/>
              <a:t> معلومة تنشأ كجزء من عملية هندسة البرمجيات</a:t>
            </a:r>
            <a:r>
              <a:rPr lang="ar-SA" dirty="0" smtClean="0"/>
              <a:t>.</a:t>
            </a:r>
          </a:p>
          <a:p>
            <a:r>
              <a:rPr lang="ar-SA" dirty="0" smtClean="0"/>
              <a:t> </a:t>
            </a:r>
            <a:r>
              <a:rPr lang="ar-SA" dirty="0"/>
              <a:t>وبصيغة </a:t>
            </a:r>
            <a:r>
              <a:rPr lang="ar-SA" dirty="0" err="1"/>
              <a:t>اكثر</a:t>
            </a:r>
            <a:r>
              <a:rPr lang="ar-SA" dirty="0"/>
              <a:t> واقعية بند تكوين البرمجيات هو وثيقة </a:t>
            </a:r>
            <a:r>
              <a:rPr lang="ar-SA" dirty="0" err="1"/>
              <a:t>او</a:t>
            </a:r>
            <a:r>
              <a:rPr lang="ar-SA" dirty="0"/>
              <a:t> مجموعة كاملة من الاختبارات </a:t>
            </a:r>
            <a:r>
              <a:rPr lang="ar-SA" dirty="0" err="1"/>
              <a:t>او</a:t>
            </a:r>
            <a:r>
              <a:rPr lang="ar-SA" dirty="0"/>
              <a:t> مكون مسمي من برنامج</a:t>
            </a:r>
            <a:r>
              <a:rPr lang="ar-SA" dirty="0" smtClean="0"/>
              <a:t>.</a:t>
            </a:r>
          </a:p>
          <a:p>
            <a:r>
              <a:rPr lang="ar-SA" dirty="0" smtClean="0"/>
              <a:t>تضع مؤسسات كثيرة لهندسة البرمجيات </a:t>
            </a:r>
            <a:r>
              <a:rPr lang="ar-SA" dirty="0" err="1" smtClean="0"/>
              <a:t>الادوات</a:t>
            </a:r>
            <a:r>
              <a:rPr lang="ar-SA" dirty="0" smtClean="0"/>
              <a:t> البرمجية تحت مراقبة التكوين </a:t>
            </a:r>
            <a:r>
              <a:rPr lang="ar-SA" dirty="0" err="1" smtClean="0"/>
              <a:t>اضافة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بنود تكوين البرمجيات</a:t>
            </a:r>
          </a:p>
          <a:p>
            <a:r>
              <a:rPr lang="ar-SA" dirty="0" smtClean="0"/>
              <a:t>يتم عمليا تنظيم بنود تكوين البرمجيات لتشكل كائنات تكوين يمكن تصنيفها في دليل قاعدة بيانات المشروع باسم واحد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عملية إدارة تكوين البرمجيات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 err="1"/>
              <a:t>ادارة</a:t>
            </a:r>
            <a:r>
              <a:rPr lang="ar-SA" dirty="0"/>
              <a:t> تكوين البرمجيات (</a:t>
            </a:r>
            <a:r>
              <a:rPr lang="en-US" dirty="0"/>
              <a:t>SCM</a:t>
            </a:r>
            <a:r>
              <a:rPr lang="ar-SA" dirty="0"/>
              <a:t>) هي عنصر هام من عناصر ضمان جودة البرمجيات ومسؤوليته هي التحكم بالتغيير.</a:t>
            </a:r>
            <a:endParaRPr lang="en-US" dirty="0"/>
          </a:p>
          <a:p>
            <a:r>
              <a:rPr lang="ar-SA" dirty="0"/>
              <a:t>المهام الخمس لـ </a:t>
            </a:r>
            <a:r>
              <a:rPr lang="en-US" dirty="0"/>
              <a:t>SCM</a:t>
            </a:r>
            <a:r>
              <a:rPr lang="ar-SA" dirty="0"/>
              <a:t> هي: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تعيين الهوية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التحكم </a:t>
            </a:r>
            <a:r>
              <a:rPr lang="ar-SA" dirty="0" err="1"/>
              <a:t>بالاصدارات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التحكم بالتغيير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تدقيق التكوين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 err="1"/>
              <a:t>الاعلام</a:t>
            </a:r>
            <a:r>
              <a:rPr lang="ar-SA" dirty="0"/>
              <a:t> </a:t>
            </a:r>
            <a:r>
              <a:rPr lang="ar-SA" dirty="0" err="1"/>
              <a:t>به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2800" dirty="0" smtClean="0"/>
              <a:t>تعيين هوية الكائنات في تكوين البرمجيات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يجب </a:t>
            </a:r>
            <a:r>
              <a:rPr lang="ar-SA" dirty="0" err="1"/>
              <a:t>ان</a:t>
            </a:r>
            <a:r>
              <a:rPr lang="ar-SA" dirty="0"/>
              <a:t> يسمى كل بند من بنود تكوين البرمجيات على </a:t>
            </a:r>
            <a:r>
              <a:rPr lang="ar-SA" dirty="0" err="1"/>
              <a:t>حدى</a:t>
            </a:r>
            <a:r>
              <a:rPr lang="ar-SA" dirty="0"/>
              <a:t> لضبطه </a:t>
            </a:r>
            <a:r>
              <a:rPr lang="ar-SA" dirty="0" err="1"/>
              <a:t>وادارته</a:t>
            </a:r>
            <a:r>
              <a:rPr lang="ar-SA" dirty="0"/>
              <a:t> ثم ينظم باستخدام منهج كائني المنحنى</a:t>
            </a:r>
            <a:r>
              <a:rPr lang="ar-SA" dirty="0" smtClean="0"/>
              <a:t>.</a:t>
            </a:r>
          </a:p>
          <a:p>
            <a:r>
              <a:rPr lang="ar-SA" dirty="0" smtClean="0"/>
              <a:t> </a:t>
            </a:r>
            <a:r>
              <a:rPr lang="ar-SA" dirty="0"/>
              <a:t>يمكن تعريف هوية نوعين من الكائنات: </a:t>
            </a:r>
            <a:endParaRPr lang="en-US" dirty="0"/>
          </a:p>
          <a:p>
            <a:r>
              <a:rPr lang="ar-SA" dirty="0"/>
              <a:t>الكائنات </a:t>
            </a:r>
            <a:r>
              <a:rPr lang="ar-SA" dirty="0" err="1"/>
              <a:t>الاساسية</a:t>
            </a:r>
            <a:r>
              <a:rPr lang="ar-SA" dirty="0"/>
              <a:t>:</a:t>
            </a:r>
            <a:endParaRPr lang="en-US" dirty="0"/>
          </a:p>
          <a:p>
            <a:pPr>
              <a:buNone/>
            </a:pPr>
            <a:r>
              <a:rPr lang="ar-SA" dirty="0"/>
              <a:t>وحدة نصية ينشئها مهندس البرمجيات حلال التحليل </a:t>
            </a:r>
            <a:r>
              <a:rPr lang="ar-SA" dirty="0" err="1"/>
              <a:t>او</a:t>
            </a:r>
            <a:r>
              <a:rPr lang="ar-SA" dirty="0"/>
              <a:t> التصميم </a:t>
            </a:r>
            <a:r>
              <a:rPr lang="ar-SA" dirty="0" err="1"/>
              <a:t>او</a:t>
            </a:r>
            <a:r>
              <a:rPr lang="ar-SA" dirty="0"/>
              <a:t> التشفير </a:t>
            </a:r>
            <a:r>
              <a:rPr lang="ar-SA" dirty="0" err="1"/>
              <a:t>او</a:t>
            </a:r>
            <a:r>
              <a:rPr lang="ar-SA" dirty="0"/>
              <a:t> الاختبار.</a:t>
            </a:r>
            <a:endParaRPr lang="en-US" dirty="0"/>
          </a:p>
          <a:p>
            <a:r>
              <a:rPr lang="ar-SA" dirty="0"/>
              <a:t>الكائنات </a:t>
            </a:r>
            <a:r>
              <a:rPr lang="ar-SA" dirty="0" err="1"/>
              <a:t>الاجمالية</a:t>
            </a:r>
            <a:endParaRPr lang="en-US" dirty="0"/>
          </a:p>
          <a:p>
            <a:pPr>
              <a:buNone/>
            </a:pPr>
            <a:r>
              <a:rPr lang="ar-SA" dirty="0"/>
              <a:t>مجموعة كائنات </a:t>
            </a:r>
            <a:r>
              <a:rPr lang="ar-SA" dirty="0" err="1"/>
              <a:t>اساسية</a:t>
            </a:r>
            <a:r>
              <a:rPr lang="ar-SA" dirty="0"/>
              <a:t> وكائنات </a:t>
            </a:r>
            <a:r>
              <a:rPr lang="ar-SA" dirty="0" err="1"/>
              <a:t>اجمالية</a:t>
            </a:r>
            <a:r>
              <a:rPr lang="ar-SA" dirty="0"/>
              <a:t>.</a:t>
            </a:r>
            <a:endParaRPr lang="en-US" dirty="0"/>
          </a:p>
          <a:p>
            <a:r>
              <a:rPr lang="ar-SA" dirty="0"/>
              <a:t>لكل كائن مجموعة من السمات التي تعين هويته تعينا متميزا وهى:</a:t>
            </a:r>
            <a:endParaRPr lang="en-US" dirty="0"/>
          </a:p>
          <a:p>
            <a:pPr>
              <a:buNone/>
            </a:pPr>
            <a:r>
              <a:rPr lang="ar-SA" dirty="0"/>
              <a:t>أسم، وصف، قائمة موارد، وتحقيق.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التحكم </a:t>
            </a:r>
            <a:r>
              <a:rPr lang="ar-SA" dirty="0" err="1" smtClean="0"/>
              <a:t>بالاصدارت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14422"/>
            <a:ext cx="7239000" cy="5241314"/>
          </a:xfrm>
        </p:spPr>
        <p:txBody>
          <a:bodyPr>
            <a:normAutofit fontScale="92500" lnSpcReduction="20000"/>
          </a:bodyPr>
          <a:lstStyle/>
          <a:p>
            <a:r>
              <a:rPr lang="ar-SA" dirty="0" smtClean="0"/>
              <a:t>يضم </a:t>
            </a:r>
            <a:r>
              <a:rPr lang="ar-SA" dirty="0"/>
              <a:t>التحكم </a:t>
            </a:r>
            <a:r>
              <a:rPr lang="ar-SA" dirty="0" err="1"/>
              <a:t>بالاصدارت</a:t>
            </a:r>
            <a:r>
              <a:rPr lang="ar-SA" dirty="0"/>
              <a:t> </a:t>
            </a:r>
            <a:r>
              <a:rPr lang="ar-SA" dirty="0" err="1"/>
              <a:t>اجراءات</a:t>
            </a:r>
            <a:r>
              <a:rPr lang="ar-SA" dirty="0"/>
              <a:t> </a:t>
            </a:r>
            <a:r>
              <a:rPr lang="ar-SA" dirty="0" err="1"/>
              <a:t>وادوات</a:t>
            </a:r>
            <a:r>
              <a:rPr lang="ar-SA" dirty="0"/>
              <a:t> </a:t>
            </a:r>
            <a:r>
              <a:rPr lang="ar-SA" dirty="0" err="1"/>
              <a:t>اصدار</a:t>
            </a:r>
            <a:r>
              <a:rPr lang="ar-SA" dirty="0"/>
              <a:t> مختلفة التكوين </a:t>
            </a:r>
            <a:r>
              <a:rPr lang="ar-SA" dirty="0" err="1"/>
              <a:t>انشئت</a:t>
            </a:r>
            <a:r>
              <a:rPr lang="ar-SA" dirty="0"/>
              <a:t> خلال عملية هندسة </a:t>
            </a:r>
            <a:r>
              <a:rPr lang="ar-SA" dirty="0" smtClean="0"/>
              <a:t>البرمجيات يصف </a:t>
            </a:r>
            <a:r>
              <a:rPr lang="ar-SA" dirty="0"/>
              <a:t>التحكم </a:t>
            </a:r>
            <a:r>
              <a:rPr lang="ar-SA" dirty="0" err="1"/>
              <a:t>بالاصدارات</a:t>
            </a:r>
            <a:r>
              <a:rPr lang="ar-SA" dirty="0"/>
              <a:t> في سياق </a:t>
            </a:r>
            <a:r>
              <a:rPr lang="ar-SA" dirty="0" err="1"/>
              <a:t>ادارة</a:t>
            </a:r>
            <a:r>
              <a:rPr lang="ar-SA" dirty="0"/>
              <a:t> تكوين البرمجيات كما يلي:</a:t>
            </a:r>
            <a:endParaRPr lang="en-US" dirty="0"/>
          </a:p>
          <a:p>
            <a:r>
              <a:rPr lang="ar-SA" dirty="0"/>
              <a:t>إن إدارة التكوين تسمح للمستخدم بتحديد تكوينات بديلة للنظام البرمجي عبر اختبار </a:t>
            </a:r>
            <a:r>
              <a:rPr lang="ar-SA" dirty="0" err="1"/>
              <a:t>الاصدارات</a:t>
            </a:r>
            <a:r>
              <a:rPr lang="ar-SA" dirty="0"/>
              <a:t> المناسبة يدعم هذا بواسطة سمات مرافقة لكل </a:t>
            </a:r>
            <a:r>
              <a:rPr lang="ar-SA" dirty="0" err="1"/>
              <a:t>اصدار</a:t>
            </a:r>
            <a:r>
              <a:rPr lang="ar-SA" dirty="0"/>
              <a:t> برمجي وهذا يسمح بتحديد وبناء التكوين بوصف مجموعة السمات المطلوبة.</a:t>
            </a:r>
            <a:endParaRPr lang="en-US" dirty="0"/>
          </a:p>
          <a:p>
            <a:r>
              <a:rPr lang="ar-SA" dirty="0"/>
              <a:t>يمكن </a:t>
            </a:r>
            <a:r>
              <a:rPr lang="ar-SA" dirty="0" err="1"/>
              <a:t>ان</a:t>
            </a:r>
            <a:r>
              <a:rPr lang="ar-SA" dirty="0"/>
              <a:t> تكون السمات بسيطة كرقم </a:t>
            </a:r>
            <a:r>
              <a:rPr lang="ar-SA" dirty="0" err="1"/>
              <a:t>الاصدار</a:t>
            </a:r>
            <a:r>
              <a:rPr lang="ar-SA" dirty="0"/>
              <a:t> الذي يربط بكل كائن </a:t>
            </a:r>
            <a:r>
              <a:rPr lang="ar-SA" dirty="0" err="1"/>
              <a:t>او</a:t>
            </a:r>
            <a:r>
              <a:rPr lang="ar-SA" dirty="0"/>
              <a:t> </a:t>
            </a:r>
            <a:r>
              <a:rPr lang="ar-SA" dirty="0" err="1"/>
              <a:t>ان</a:t>
            </a:r>
            <a:r>
              <a:rPr lang="ar-SA" dirty="0"/>
              <a:t> تكون </a:t>
            </a:r>
            <a:r>
              <a:rPr lang="ar-SA" dirty="0" smtClean="0"/>
              <a:t>معقدة كسلسلة تغيرات </a:t>
            </a:r>
            <a:r>
              <a:rPr lang="ar-SA" dirty="0" err="1"/>
              <a:t>بوليانية</a:t>
            </a:r>
            <a:r>
              <a:rPr lang="ar-SA" dirty="0"/>
              <a:t>.</a:t>
            </a:r>
            <a:endParaRPr lang="en-US" dirty="0"/>
          </a:p>
          <a:p>
            <a:r>
              <a:rPr lang="ar-SA" dirty="0"/>
              <a:t>لقد اقترح عدد من المناهج المؤتمتة على مر العقد الماضي للتحكم </a:t>
            </a:r>
            <a:r>
              <a:rPr lang="ar-SA" dirty="0" err="1"/>
              <a:t>بالاصدرات</a:t>
            </a:r>
            <a:r>
              <a:rPr lang="ar-SA" dirty="0"/>
              <a:t> وكان الفرق </a:t>
            </a:r>
            <a:r>
              <a:rPr lang="ar-SA" dirty="0" err="1"/>
              <a:t>الاساسي</a:t>
            </a:r>
            <a:r>
              <a:rPr lang="ar-SA" dirty="0"/>
              <a:t> بين هذه المناهج هو درجة </a:t>
            </a:r>
            <a:r>
              <a:rPr lang="ar-SA" dirty="0" smtClean="0"/>
              <a:t>تعقيد </a:t>
            </a:r>
            <a:r>
              <a:rPr lang="ar-SA" dirty="0"/>
              <a:t>السمات المستخدمة لبناء </a:t>
            </a:r>
            <a:r>
              <a:rPr lang="ar-SA" dirty="0" err="1"/>
              <a:t>اصدارت</a:t>
            </a:r>
            <a:r>
              <a:rPr lang="ar-SA" dirty="0"/>
              <a:t> وبدائل معينة لنظام ما وآليات عملية البناء.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التحكم بالتغييرات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تقود </a:t>
            </a:r>
            <a:r>
              <a:rPr lang="ar-SA" dirty="0"/>
              <a:t>التغييرات غير المتحكم </a:t>
            </a:r>
            <a:r>
              <a:rPr lang="ar-SA" dirty="0" err="1"/>
              <a:t>بها</a:t>
            </a:r>
            <a:r>
              <a:rPr lang="ar-SA" dirty="0"/>
              <a:t> في مشروع برمجي كبير </a:t>
            </a:r>
            <a:r>
              <a:rPr lang="ar-SA" dirty="0" err="1"/>
              <a:t>الى</a:t>
            </a:r>
            <a:r>
              <a:rPr lang="ar-SA"/>
              <a:t> </a:t>
            </a:r>
            <a:r>
              <a:rPr lang="ar-SA" smtClean="0"/>
              <a:t>الفوضى </a:t>
            </a:r>
            <a:r>
              <a:rPr lang="ar-SA" dirty="0"/>
              <a:t>الشاملة </a:t>
            </a:r>
            <a:r>
              <a:rPr lang="ar-SA"/>
              <a:t>بسرعة</a:t>
            </a:r>
            <a:r>
              <a:rPr lang="ar-SA" smtClean="0"/>
              <a:t>,</a:t>
            </a:r>
          </a:p>
          <a:p>
            <a:r>
              <a:rPr lang="ar-SA" smtClean="0"/>
              <a:t> </a:t>
            </a:r>
            <a:r>
              <a:rPr lang="ar-SA" dirty="0"/>
              <a:t>يجمع التحكم </a:t>
            </a:r>
            <a:r>
              <a:rPr lang="ar-SA" dirty="0" err="1"/>
              <a:t>بالغييرات</a:t>
            </a:r>
            <a:r>
              <a:rPr lang="ar-SA" dirty="0"/>
              <a:t> بين </a:t>
            </a:r>
            <a:r>
              <a:rPr lang="ar-SA" dirty="0" err="1"/>
              <a:t>الاجراءات</a:t>
            </a:r>
            <a:r>
              <a:rPr lang="ar-SA" dirty="0"/>
              <a:t> البشرية </a:t>
            </a:r>
            <a:r>
              <a:rPr lang="ar-SA" dirty="0" err="1"/>
              <a:t>والادوات</a:t>
            </a:r>
            <a:r>
              <a:rPr lang="ar-SA" dirty="0"/>
              <a:t> المؤتمتة لتوفير آلية للتحكم بالتغييرات.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تدقيق التكوين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أن </a:t>
            </a:r>
            <a:r>
              <a:rPr lang="ar-SA" dirty="0"/>
              <a:t>تعيين الهوية والتحكم </a:t>
            </a:r>
            <a:r>
              <a:rPr lang="ar-SA" dirty="0" err="1"/>
              <a:t>بالاصدارات</a:t>
            </a:r>
            <a:r>
              <a:rPr lang="ar-SA" dirty="0"/>
              <a:t> </a:t>
            </a:r>
            <a:r>
              <a:rPr lang="ar-SA" dirty="0" err="1"/>
              <a:t>والتجكم</a:t>
            </a:r>
            <a:r>
              <a:rPr lang="ar-SA" dirty="0"/>
              <a:t> بالتغيير يساعد مطور البرمجيات على المحافظة على </a:t>
            </a:r>
            <a:r>
              <a:rPr lang="ar-SA" dirty="0" err="1"/>
              <a:t>النتظيم</a:t>
            </a:r>
            <a:r>
              <a:rPr lang="ar-SA" dirty="0"/>
              <a:t> </a:t>
            </a:r>
            <a:r>
              <a:rPr lang="ar-SA" dirty="0" err="1"/>
              <a:t>لانه</a:t>
            </a:r>
            <a:r>
              <a:rPr lang="ar-SA" dirty="0"/>
              <a:t> </a:t>
            </a:r>
            <a:r>
              <a:rPr lang="ar-SA" dirty="0" err="1"/>
              <a:t>اذا</a:t>
            </a:r>
            <a:r>
              <a:rPr lang="ar-SA" dirty="0"/>
              <a:t> لم يتوفر ذلك فستكون الحالة فوضوية ومائعة. كيف </a:t>
            </a:r>
            <a:r>
              <a:rPr lang="ar-SA" dirty="0" err="1"/>
              <a:t>نسنتطيع</a:t>
            </a:r>
            <a:r>
              <a:rPr lang="ar-SA" dirty="0"/>
              <a:t> ضمان التغيير قد نفذ تنفيذا مناسبا </a:t>
            </a:r>
            <a:r>
              <a:rPr lang="ar-SA" dirty="0" err="1"/>
              <a:t>الاجابة</a:t>
            </a:r>
            <a:r>
              <a:rPr lang="ar-SA" dirty="0"/>
              <a:t> ذات شقين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مراجعات تقنية رسمية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تدقيق تكوين البرمجية</a:t>
            </a:r>
            <a:endParaRPr lang="en-US" dirty="0"/>
          </a:p>
          <a:p>
            <a:r>
              <a:rPr lang="ar-SA" dirty="0"/>
              <a:t>يشكل تدقيق تكوين البرمجية تكملة للمراجعة التقنية الرسمية وذلك بتقدير كان التكوين من حيث الخصائص.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تقرير الحالة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تقرير </a:t>
            </a:r>
            <a:r>
              <a:rPr lang="ar-SA" dirty="0"/>
              <a:t>حالة التكوين ويسمى </a:t>
            </a:r>
            <a:r>
              <a:rPr lang="ar-SA" dirty="0" err="1"/>
              <a:t>احيانا</a:t>
            </a:r>
            <a:r>
              <a:rPr lang="ar-SA" dirty="0"/>
              <a:t> محاسبة الحالة هو مهمة من مهام </a:t>
            </a:r>
            <a:r>
              <a:rPr lang="ar-SA" dirty="0" err="1"/>
              <a:t>ادارة</a:t>
            </a:r>
            <a:r>
              <a:rPr lang="ar-SA" dirty="0"/>
              <a:t> تكوين البرمجيات ويجيب على </a:t>
            </a:r>
            <a:r>
              <a:rPr lang="ar-SA" dirty="0" err="1"/>
              <a:t>الاسئلة</a:t>
            </a:r>
            <a:r>
              <a:rPr lang="ar-SA" dirty="0"/>
              <a:t> التالية: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ماذا حدث؟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من فعل ذلك؟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متى حدث ذلك؟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ar-SA" dirty="0"/>
              <a:t>ماذا سيتأثر </a:t>
            </a:r>
            <a:r>
              <a:rPr lang="ar-SA" dirty="0" err="1"/>
              <a:t>ايضا</a:t>
            </a:r>
            <a:r>
              <a:rPr lang="ar-SA" dirty="0"/>
              <a:t>؟</a:t>
            </a:r>
            <a:endParaRPr lang="en-US" dirty="0"/>
          </a:p>
          <a:p>
            <a:r>
              <a:rPr lang="ar-SA" dirty="0"/>
              <a:t>في كل مرة يجرى فيها تدقيق للتكوين يتم تبليغ النتائج كجزء من مهمة تقرير حالة التكوين (</a:t>
            </a:r>
            <a:r>
              <a:rPr lang="en-US" dirty="0"/>
              <a:t>CSR</a:t>
            </a:r>
            <a:r>
              <a:rPr lang="ar-SA" dirty="0"/>
              <a:t>)</a:t>
            </a:r>
            <a:endParaRPr lang="en-US" dirty="0"/>
          </a:p>
          <a:p>
            <a:r>
              <a:rPr lang="ar-SA" dirty="0"/>
              <a:t>يعلب تقرير الحالة دورا هاما في نجاح المشروع الكبير لتطوير البرمجيات.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مترية </a:t>
            </a:r>
            <a:r>
              <a:rPr lang="ar-SA" dirty="0" err="1" smtClean="0"/>
              <a:t>ادارة</a:t>
            </a:r>
            <a:r>
              <a:rPr lang="ar-SA" dirty="0" smtClean="0"/>
              <a:t> تكوين البرمجيات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خلال العقدين الماضيين تم اقتراح عدد من مترية </a:t>
            </a:r>
            <a:r>
              <a:rPr lang="ar-SA" dirty="0" err="1" smtClean="0"/>
              <a:t>ادارة</a:t>
            </a:r>
            <a:r>
              <a:rPr lang="ar-SA" dirty="0" smtClean="0"/>
              <a:t> تكوين البرمجيات</a:t>
            </a:r>
          </a:p>
          <a:p>
            <a:r>
              <a:rPr lang="ar-SA" dirty="0" smtClean="0"/>
              <a:t>ركز كثير من المترية </a:t>
            </a:r>
            <a:r>
              <a:rPr lang="ar-SA" dirty="0" err="1" smtClean="0"/>
              <a:t>الاولى</a:t>
            </a:r>
            <a:r>
              <a:rPr lang="ar-SA" dirty="0" smtClean="0"/>
              <a:t> </a:t>
            </a:r>
            <a:r>
              <a:rPr lang="ar-SA" dirty="0" err="1" smtClean="0"/>
              <a:t>لادارة</a:t>
            </a:r>
            <a:r>
              <a:rPr lang="ar-SA" dirty="0" smtClean="0"/>
              <a:t> </a:t>
            </a:r>
            <a:r>
              <a:rPr lang="ar-SA" dirty="0" smtClean="0"/>
              <a:t>تكوين البرمجيات</a:t>
            </a:r>
            <a:r>
              <a:rPr lang="ar-SA" dirty="0" smtClean="0"/>
              <a:t> على البرمجيات التي تم تطويرها </a:t>
            </a:r>
            <a:r>
              <a:rPr lang="ar-SA" dirty="0" err="1" smtClean="0"/>
              <a:t>للطبيقات</a:t>
            </a:r>
            <a:r>
              <a:rPr lang="ar-SA" dirty="0" smtClean="0"/>
              <a:t> العسكرية.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01952" y="1785926"/>
            <a:ext cx="7242048" cy="1143000"/>
          </a:xfrm>
        </p:spPr>
        <p:txBody>
          <a:bodyPr/>
          <a:lstStyle/>
          <a:p>
            <a:r>
              <a:rPr lang="ar-SA" dirty="0" err="1" smtClean="0"/>
              <a:t>الاسئلة</a:t>
            </a:r>
            <a:r>
              <a:rPr lang="ar-SA" dirty="0" smtClean="0"/>
              <a:t>؟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197</TotalTime>
  <Words>879</Words>
  <Application>Microsoft Office PowerPoint</Application>
  <PresentationFormat>عرض على الشاشة (3:4)‏</PresentationFormat>
  <Paragraphs>107</Paragraphs>
  <Slides>17</Slides>
  <Notes>17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وافر</vt:lpstr>
      <vt:lpstr>إدارة تكوين البرمجيات </vt:lpstr>
      <vt:lpstr>اهداف الفصل </vt:lpstr>
      <vt:lpstr>إدارة تكوين البرمجيات </vt:lpstr>
      <vt:lpstr>إدارة تكوين البرمجيات</vt:lpstr>
      <vt:lpstr>يتم تطوير نشاطات ادارة تكوين البرمجيات SCM لـ : </vt:lpstr>
      <vt:lpstr>تكوين البرمجيات</vt:lpstr>
      <vt:lpstr>إدارة تكوين البرمجيات </vt:lpstr>
      <vt:lpstr>الركائز </vt:lpstr>
      <vt:lpstr>بنود تكوين البرمجيات </vt:lpstr>
      <vt:lpstr>عملية إدارة تكوين البرمجيات  </vt:lpstr>
      <vt:lpstr>تعيين هوية الكائنات في تكوين البرمجيات </vt:lpstr>
      <vt:lpstr>التحكم بالاصدارت </vt:lpstr>
      <vt:lpstr>التحكم بالتغييرات </vt:lpstr>
      <vt:lpstr>تدقيق التكوين </vt:lpstr>
      <vt:lpstr>تقرير الحالة </vt:lpstr>
      <vt:lpstr>مترية ادارة تكوين البرمجيات</vt:lpstr>
      <vt:lpstr>الاسئلة؟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إدارة تكوين البرمجيات </dc:title>
  <dc:creator>AzizahLive</dc:creator>
  <cp:lastModifiedBy>AzizahLive</cp:lastModifiedBy>
  <cp:revision>12</cp:revision>
  <dcterms:created xsi:type="dcterms:W3CDTF">2011-12-03T06:36:52Z</dcterms:created>
  <dcterms:modified xsi:type="dcterms:W3CDTF">2011-12-04T09:08:58Z</dcterms:modified>
</cp:coreProperties>
</file>