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7" r:id="rId4"/>
    <p:sldId id="259" r:id="rId5"/>
    <p:sldId id="260" r:id="rId6"/>
    <p:sldId id="261" r:id="rId7"/>
    <p:sldId id="262" r:id="rId8"/>
    <p:sldId id="263" r:id="rId9"/>
    <p:sldId id="269" r:id="rId10"/>
    <p:sldId id="264" r:id="rId11"/>
    <p:sldId id="265" r:id="rId12"/>
    <p:sldId id="266" r:id="rId13"/>
    <p:sldId id="268" r:id="rId14"/>
    <p:sldId id="267" r:id="rId15"/>
    <p:sldId id="270"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157" autoAdjust="0"/>
    <p:restoredTop sz="94660"/>
  </p:normalViewPr>
  <p:slideViewPr>
    <p:cSldViewPr>
      <p:cViewPr varScale="1">
        <p:scale>
          <a:sx n="36" d="100"/>
          <a:sy n="36" d="100"/>
        </p:scale>
        <p:origin x="-14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583F260-125D-44B7-ABEC-1655D1C357B0}" type="datetimeFigureOut">
              <a:rPr lang="ar-SA" smtClean="0"/>
              <a:t>18/03/33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583F260-125D-44B7-ABEC-1655D1C357B0}" type="datetimeFigureOut">
              <a:rPr lang="ar-SA" smtClean="0"/>
              <a:t>18/03/33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583F260-125D-44B7-ABEC-1655D1C357B0}" type="datetimeFigureOut">
              <a:rPr lang="ar-SA" smtClean="0"/>
              <a:t>18/03/33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583F260-125D-44B7-ABEC-1655D1C357B0}" type="datetimeFigureOut">
              <a:rPr lang="ar-SA" smtClean="0"/>
              <a:t>18/03/33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583F260-125D-44B7-ABEC-1655D1C357B0}" type="datetimeFigureOut">
              <a:rPr lang="ar-SA" smtClean="0"/>
              <a:t>18/03/33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583F260-125D-44B7-ABEC-1655D1C357B0}" type="datetimeFigureOut">
              <a:rPr lang="ar-SA" smtClean="0"/>
              <a:t>18/03/33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583F260-125D-44B7-ABEC-1655D1C357B0}" type="datetimeFigureOut">
              <a:rPr lang="ar-SA" smtClean="0"/>
              <a:t>18/03/33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583F260-125D-44B7-ABEC-1655D1C357B0}" type="datetimeFigureOut">
              <a:rPr lang="ar-SA" smtClean="0"/>
              <a:t>18/03/33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583F260-125D-44B7-ABEC-1655D1C357B0}" type="datetimeFigureOut">
              <a:rPr lang="ar-SA" smtClean="0"/>
              <a:t>18/03/33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583F260-125D-44B7-ABEC-1655D1C357B0}" type="datetimeFigureOut">
              <a:rPr lang="ar-SA" smtClean="0"/>
              <a:t>18/03/33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583F260-125D-44B7-ABEC-1655D1C357B0}" type="datetimeFigureOut">
              <a:rPr lang="ar-SA" smtClean="0"/>
              <a:t>18/03/33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BC10DD-F89E-47D6-8CEE-C0F073BEB1B0}"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583F260-125D-44B7-ABEC-1655D1C357B0}" type="datetimeFigureOut">
              <a:rPr lang="ar-SA" smtClean="0"/>
              <a:t>18/03/33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0BC10DD-F89E-47D6-8CEE-C0F073BEB1B0}"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2655897"/>
          </a:xfrm>
        </p:spPr>
        <p:txBody>
          <a:bodyPr/>
          <a:lstStyle/>
          <a:p>
            <a:r>
              <a:rPr lang="ar-SA" dirty="0" smtClean="0"/>
              <a:t>الفصل الأول :</a:t>
            </a:r>
            <a:br>
              <a:rPr lang="ar-SA" dirty="0" smtClean="0"/>
            </a:br>
            <a:r>
              <a:rPr lang="ar-SA" dirty="0" smtClean="0"/>
              <a:t>ميدان علم النفس التربوي </a:t>
            </a:r>
            <a:endParaRPr lang="ar-SA" dirty="0"/>
          </a:p>
        </p:txBody>
      </p:sp>
      <p:sp>
        <p:nvSpPr>
          <p:cNvPr id="3" name="عنوان فرعي 2"/>
          <p:cNvSpPr>
            <a:spLocks noGrp="1"/>
          </p:cNvSpPr>
          <p:nvPr>
            <p:ph type="subTitle" idx="1"/>
          </p:nvPr>
        </p:nvSpPr>
        <p:spPr/>
        <p:txBody>
          <a:bodyPr/>
          <a:lstStyle/>
          <a:p>
            <a:endParaRPr lang="ar-SA" dirty="0" smtClean="0"/>
          </a:p>
          <a:p>
            <a:endParaRPr lang="ar-SA" dirty="0"/>
          </a:p>
          <a:p>
            <a:endParaRPr lang="ar-SA" dirty="0" smtClean="0"/>
          </a:p>
          <a:p>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654560"/>
          </a:xfrm>
        </p:spPr>
        <p:txBody>
          <a:bodyPr/>
          <a:lstStyle/>
          <a:p>
            <a:r>
              <a:rPr lang="ar-SA" dirty="0" err="1" smtClean="0"/>
              <a:t>ماهي</a:t>
            </a:r>
            <a:r>
              <a:rPr lang="ar-SA" dirty="0" smtClean="0"/>
              <a:t> علاقة علم النفس بالتربية ؟</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357298"/>
            <a:ext cx="7772400" cy="4411677"/>
          </a:xfrm>
        </p:spPr>
        <p:txBody>
          <a:bodyPr>
            <a:normAutofit fontScale="90000"/>
          </a:bodyPr>
          <a:lstStyle/>
          <a:p>
            <a:pPr>
              <a:lnSpc>
                <a:spcPct val="115000"/>
              </a:lnSpc>
              <a:spcAft>
                <a:spcPts val="1000"/>
              </a:spcAft>
            </a:pPr>
            <a:r>
              <a:rPr lang="ar-SA" sz="3200" dirty="0" smtClean="0">
                <a:ea typeface="Calibri"/>
                <a:cs typeface="Arial"/>
              </a:rPr>
              <a:t/>
            </a:r>
            <a:br>
              <a:rPr lang="ar-SA" sz="3200" dirty="0" smtClean="0">
                <a:ea typeface="Calibri"/>
                <a:cs typeface="Arial"/>
              </a:rPr>
            </a:br>
            <a:r>
              <a:rPr lang="ar-SA" sz="3600" dirty="0" smtClean="0">
                <a:ea typeface="Calibri"/>
                <a:cs typeface="Arial"/>
              </a:rPr>
              <a:t>1-علم </a:t>
            </a:r>
            <a:r>
              <a:rPr lang="ar-SA" sz="3600" dirty="0">
                <a:ea typeface="Calibri"/>
                <a:cs typeface="Arial"/>
              </a:rPr>
              <a:t>النفس يعنى بنمو الإنسان </a:t>
            </a:r>
            <a:r>
              <a:rPr lang="ar-SA" sz="3600" dirty="0" err="1">
                <a:ea typeface="Calibri"/>
                <a:cs typeface="Arial"/>
              </a:rPr>
              <a:t>و</a:t>
            </a:r>
            <a:r>
              <a:rPr lang="ar-SA" sz="3600" dirty="0">
                <a:ea typeface="Calibri"/>
                <a:cs typeface="Arial"/>
              </a:rPr>
              <a:t> دراسة سلوكه </a:t>
            </a:r>
            <a:r>
              <a:rPr lang="en-US" sz="3600" dirty="0">
                <a:ea typeface="Calibri"/>
                <a:cs typeface="Arial"/>
              </a:rPr>
              <a:t/>
            </a:r>
            <a:br>
              <a:rPr lang="en-US" sz="3600" dirty="0">
                <a:ea typeface="Calibri"/>
                <a:cs typeface="Arial"/>
              </a:rPr>
            </a:br>
            <a:r>
              <a:rPr lang="ar-SA" sz="3600" dirty="0" smtClean="0">
                <a:ea typeface="Calibri"/>
                <a:cs typeface="Arial"/>
              </a:rPr>
              <a:t>2-التربية </a:t>
            </a:r>
            <a:r>
              <a:rPr lang="ar-SA" sz="3600" dirty="0">
                <a:ea typeface="Calibri"/>
                <a:cs typeface="Arial"/>
              </a:rPr>
              <a:t>تعنى  بتعديل السلوك</a:t>
            </a:r>
            <a:r>
              <a:rPr lang="en-US" sz="3600" dirty="0">
                <a:ea typeface="Calibri"/>
                <a:cs typeface="Arial"/>
              </a:rPr>
              <a:t/>
            </a:r>
            <a:br>
              <a:rPr lang="en-US" sz="3600" dirty="0">
                <a:ea typeface="Calibri"/>
                <a:cs typeface="Arial"/>
              </a:rPr>
            </a:br>
            <a:r>
              <a:rPr lang="ar-SA" sz="3600" dirty="0">
                <a:ea typeface="Calibri"/>
                <a:cs typeface="Arial"/>
              </a:rPr>
              <a:t>علم النفس العام يسعى إلى ملاحظة أنماط مجردة عامة في سلوك الإنسان </a:t>
            </a:r>
            <a:r>
              <a:rPr lang="ar-SA" sz="3600" dirty="0" err="1">
                <a:ea typeface="Calibri"/>
                <a:cs typeface="Arial"/>
              </a:rPr>
              <a:t>و</a:t>
            </a:r>
            <a:r>
              <a:rPr lang="ar-SA" sz="3600" dirty="0">
                <a:ea typeface="Calibri"/>
                <a:cs typeface="Arial"/>
              </a:rPr>
              <a:t> خبرته ,أما التربية العملية فهي في الغالب تتطلب حلولا مباشرة </a:t>
            </a:r>
            <a:r>
              <a:rPr lang="ar-SA" sz="3600" dirty="0" err="1">
                <a:ea typeface="Calibri"/>
                <a:cs typeface="Arial"/>
              </a:rPr>
              <a:t>و</a:t>
            </a:r>
            <a:r>
              <a:rPr lang="ar-SA" sz="3600" dirty="0">
                <a:ea typeface="Calibri"/>
                <a:cs typeface="Arial"/>
              </a:rPr>
              <a:t> سريعة ،و معروف عنها أنها لا تطيق صبرا على ما ليس </a:t>
            </a:r>
            <a:r>
              <a:rPr lang="ar-SA" sz="3600" dirty="0" smtClean="0">
                <a:ea typeface="Calibri"/>
                <a:cs typeface="Arial"/>
              </a:rPr>
              <a:t>بذي </a:t>
            </a:r>
            <a:r>
              <a:rPr lang="ar-SA" sz="3600" dirty="0">
                <a:ea typeface="Calibri"/>
                <a:cs typeface="Arial"/>
              </a:rPr>
              <a:t>جدوى أنيا. </a:t>
            </a:r>
            <a:r>
              <a:rPr lang="en-US" sz="3600" dirty="0">
                <a:ea typeface="Calibri"/>
                <a:cs typeface="Arial"/>
              </a:rPr>
              <a:t/>
            </a:r>
            <a:br>
              <a:rPr lang="en-US" sz="3600" dirty="0">
                <a:ea typeface="Calibri"/>
                <a:cs typeface="Arial"/>
              </a:rPr>
            </a:br>
            <a:endParaRPr lang="ar-SA" sz="3600" b="0" dirty="0"/>
          </a:p>
        </p:txBody>
      </p:sp>
      <p:sp>
        <p:nvSpPr>
          <p:cNvPr id="3" name="عنصر نائب للنص 2"/>
          <p:cNvSpPr>
            <a:spLocks noGrp="1"/>
          </p:cNvSpPr>
          <p:nvPr>
            <p:ph type="body" idx="1"/>
          </p:nvPr>
        </p:nvSpPr>
        <p:spPr>
          <a:xfrm>
            <a:off x="642910" y="500042"/>
            <a:ext cx="7772400" cy="1000132"/>
          </a:xfrm>
        </p:spPr>
        <p:txBody>
          <a:bodyPr>
            <a:normAutofit/>
          </a:bodyPr>
          <a:lstStyle/>
          <a:p>
            <a:pPr algn="ctr"/>
            <a:r>
              <a:rPr lang="ar-SA" sz="3600" b="1" dirty="0">
                <a:solidFill>
                  <a:schemeClr val="tx1"/>
                </a:solidFill>
              </a:rPr>
              <a:t>علاقة علم النفس بالتربية</a:t>
            </a:r>
            <a:endParaRPr lang="en-US" sz="3600" b="1" dirty="0">
              <a:solidFill>
                <a:schemeClr val="tx1"/>
              </a:solidFill>
            </a:endParaRPr>
          </a:p>
          <a:p>
            <a:endParaRPr lang="ar-SA" dirty="0"/>
          </a:p>
        </p:txBody>
      </p:sp>
      <p:cxnSp>
        <p:nvCxnSpPr>
          <p:cNvPr id="5" name="رابط كسهم مستقيم 4"/>
          <p:cNvCxnSpPr/>
          <p:nvPr/>
        </p:nvCxnSpPr>
        <p:spPr>
          <a:xfrm rot="10800000">
            <a:off x="8460000" y="3144836"/>
            <a:ext cx="6840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500174"/>
            <a:ext cx="7772400" cy="4857784"/>
          </a:xfrm>
        </p:spPr>
        <p:txBody>
          <a:bodyPr>
            <a:normAutofit/>
          </a:bodyPr>
          <a:lstStyle/>
          <a:p>
            <a:pPr>
              <a:lnSpc>
                <a:spcPct val="115000"/>
              </a:lnSpc>
              <a:spcAft>
                <a:spcPts val="1000"/>
              </a:spcAft>
            </a:pPr>
            <a:r>
              <a:rPr lang="ar-SA" sz="2200" dirty="0">
                <a:ea typeface="Calibri"/>
                <a:cs typeface="Arial"/>
              </a:rPr>
              <a:t>علم النفس التربوي يتناول الطالب </a:t>
            </a:r>
            <a:r>
              <a:rPr lang="ar-SA" sz="2200" dirty="0" err="1">
                <a:ea typeface="Calibri"/>
                <a:cs typeface="Arial"/>
              </a:rPr>
              <a:t>و</a:t>
            </a:r>
            <a:r>
              <a:rPr lang="ar-SA" sz="2200" dirty="0">
                <a:ea typeface="Calibri"/>
                <a:cs typeface="Arial"/>
              </a:rPr>
              <a:t> المعلم في نفس الوقت </a:t>
            </a:r>
            <a:r>
              <a:rPr lang="en-US" sz="2200" dirty="0">
                <a:ea typeface="Calibri"/>
                <a:cs typeface="Arial"/>
              </a:rPr>
              <a:t/>
            </a:r>
            <a:br>
              <a:rPr lang="en-US" sz="2200" dirty="0">
                <a:ea typeface="Calibri"/>
                <a:cs typeface="Arial"/>
              </a:rPr>
            </a:br>
            <a:r>
              <a:rPr lang="ar-SA" sz="2200" dirty="0" smtClean="0">
                <a:ea typeface="Calibri"/>
                <a:cs typeface="Arial"/>
              </a:rPr>
              <a:t/>
            </a:r>
            <a:br>
              <a:rPr lang="ar-SA" sz="2200" dirty="0" smtClean="0">
                <a:ea typeface="Calibri"/>
                <a:cs typeface="Arial"/>
              </a:rPr>
            </a:br>
            <a:r>
              <a:rPr lang="en-US" dirty="0">
                <a:ea typeface="Calibri"/>
                <a:cs typeface="Arial"/>
              </a:rPr>
              <a:t/>
            </a:r>
            <a:br>
              <a:rPr lang="en-US" dirty="0">
                <a:ea typeface="Calibri"/>
                <a:cs typeface="Arial"/>
              </a:rPr>
            </a:br>
            <a:endParaRPr lang="ar-SA" dirty="0"/>
          </a:p>
        </p:txBody>
      </p:sp>
      <p:sp>
        <p:nvSpPr>
          <p:cNvPr id="3" name="عنصر نائب للنص 2"/>
          <p:cNvSpPr>
            <a:spLocks noGrp="1"/>
          </p:cNvSpPr>
          <p:nvPr>
            <p:ph type="body" idx="1"/>
          </p:nvPr>
        </p:nvSpPr>
        <p:spPr>
          <a:xfrm>
            <a:off x="722313" y="571480"/>
            <a:ext cx="7772400" cy="665163"/>
          </a:xfrm>
        </p:spPr>
        <p:txBody>
          <a:bodyPr/>
          <a:lstStyle/>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071546"/>
            <a:ext cx="7772400" cy="5072098"/>
          </a:xfrm>
        </p:spPr>
        <p:txBody>
          <a:bodyPr>
            <a:noAutofit/>
          </a:bodyPr>
          <a:lstStyle/>
          <a:p>
            <a:r>
              <a:rPr lang="ar-SA" sz="2800" dirty="0" smtClean="0">
                <a:ea typeface="Calibri"/>
                <a:cs typeface="Arial"/>
              </a:rPr>
              <a:t/>
            </a:r>
            <a:br>
              <a:rPr lang="ar-SA" sz="2800" dirty="0" smtClean="0">
                <a:ea typeface="Calibri"/>
                <a:cs typeface="Arial"/>
              </a:rPr>
            </a:br>
            <a:r>
              <a:rPr lang="ar-SA" sz="2800" dirty="0" smtClean="0">
                <a:ea typeface="Calibri"/>
                <a:cs typeface="Arial"/>
              </a:rPr>
              <a:t>الأسئلة التي يجب على المعلم طرحها بغض النظر عن التعليم الأكاديمي هي :</a:t>
            </a:r>
            <a:r>
              <a:rPr lang="en-US" sz="2800" dirty="0" smtClean="0">
                <a:ea typeface="Calibri"/>
                <a:cs typeface="Arial"/>
              </a:rPr>
              <a:t/>
            </a:r>
            <a:br>
              <a:rPr lang="en-US" sz="2800" dirty="0" smtClean="0">
                <a:ea typeface="Calibri"/>
                <a:cs typeface="Arial"/>
              </a:rPr>
            </a:br>
            <a:r>
              <a:rPr lang="ar-SA" sz="2800" dirty="0" smtClean="0">
                <a:ea typeface="Calibri"/>
                <a:cs typeface="Arial"/>
              </a:rPr>
              <a:t>ما </a:t>
            </a:r>
            <a:r>
              <a:rPr lang="ar-SA" sz="2800" dirty="0" err="1" smtClean="0">
                <a:ea typeface="Calibri"/>
                <a:cs typeface="Arial"/>
              </a:rPr>
              <a:t>عساي</a:t>
            </a:r>
            <a:r>
              <a:rPr lang="ar-SA" sz="2800" dirty="0" smtClean="0">
                <a:ea typeface="Calibri"/>
                <a:cs typeface="Arial"/>
              </a:rPr>
              <a:t> أن أتوقعه من أطفال متفاوتين في الأعمار ؟ما مدى التفاوت بين أطفال متساوين في العمر ؟</a:t>
            </a:r>
            <a:r>
              <a:rPr lang="en-US" sz="2800" dirty="0" smtClean="0">
                <a:ea typeface="Calibri"/>
                <a:cs typeface="Arial"/>
              </a:rPr>
              <a:t/>
            </a:r>
            <a:br>
              <a:rPr lang="en-US" sz="2800" dirty="0" smtClean="0">
                <a:ea typeface="Calibri"/>
                <a:cs typeface="Arial"/>
              </a:rPr>
            </a:br>
            <a:r>
              <a:rPr lang="ar-SA" sz="2800" dirty="0" smtClean="0">
                <a:ea typeface="Calibri"/>
                <a:cs typeface="Arial"/>
              </a:rPr>
              <a:t>ما مقدار ما يتوقف على تنشئتهم البيئية ؟و ما مدى تأثير ما ورثوه ؟</a:t>
            </a:r>
            <a:r>
              <a:rPr lang="en-US" sz="2800" dirty="0" smtClean="0">
                <a:ea typeface="Calibri"/>
                <a:cs typeface="Arial"/>
              </a:rPr>
              <a:t/>
            </a:r>
            <a:br>
              <a:rPr lang="en-US" sz="2800" dirty="0" smtClean="0">
                <a:ea typeface="Calibri"/>
                <a:cs typeface="Arial"/>
              </a:rPr>
            </a:br>
            <a:r>
              <a:rPr lang="ar-SA" sz="2800" dirty="0" smtClean="0">
                <a:ea typeface="Calibri"/>
                <a:cs typeface="Arial"/>
              </a:rPr>
              <a:t>أنى يتسنى لي الاستئثار باهتماماتهم بحيث يندفعون إلى التعليم ؟كيف أجاري الأغبياء </a:t>
            </a:r>
            <a:r>
              <a:rPr lang="ar-SA" sz="2800" dirty="0" err="1" smtClean="0">
                <a:ea typeface="Calibri"/>
                <a:cs typeface="Arial"/>
              </a:rPr>
              <a:t>و</a:t>
            </a:r>
            <a:r>
              <a:rPr lang="ar-SA" sz="2800" dirty="0" smtClean="0">
                <a:ea typeface="Calibri"/>
                <a:cs typeface="Arial"/>
              </a:rPr>
              <a:t> المتخلفين ؟</a:t>
            </a:r>
            <a:r>
              <a:rPr lang="en-US" sz="2800" dirty="0" smtClean="0">
                <a:ea typeface="Calibri"/>
                <a:cs typeface="Arial"/>
              </a:rPr>
              <a:t/>
            </a:r>
            <a:br>
              <a:rPr lang="en-US" sz="2800" dirty="0" smtClean="0">
                <a:ea typeface="Calibri"/>
                <a:cs typeface="Arial"/>
              </a:rPr>
            </a:br>
            <a:r>
              <a:rPr lang="ar-SA" sz="2800" dirty="0" smtClean="0">
                <a:ea typeface="Calibri"/>
                <a:cs typeface="Arial"/>
              </a:rPr>
              <a:t>و كيف أساير اللامعين ؟ما السبيل إلى مواجهة المتعفرتين من الأطفال ؟</a:t>
            </a:r>
            <a:r>
              <a:rPr lang="en-US" sz="2800" dirty="0" smtClean="0">
                <a:ea typeface="Calibri"/>
                <a:cs typeface="Arial"/>
              </a:rPr>
              <a:t/>
            </a:r>
            <a:br>
              <a:rPr lang="en-US" sz="2800" dirty="0" smtClean="0">
                <a:ea typeface="Calibri"/>
                <a:cs typeface="Arial"/>
              </a:rPr>
            </a:br>
            <a:endParaRPr lang="ar-SA" sz="2800" dirty="0"/>
          </a:p>
        </p:txBody>
      </p:sp>
      <p:sp>
        <p:nvSpPr>
          <p:cNvPr id="3" name="عنصر نائب للنص 2"/>
          <p:cNvSpPr>
            <a:spLocks noGrp="1"/>
          </p:cNvSpPr>
          <p:nvPr>
            <p:ph type="body" idx="1"/>
          </p:nvPr>
        </p:nvSpPr>
        <p:spPr>
          <a:xfrm>
            <a:off x="722313" y="428604"/>
            <a:ext cx="7772400" cy="593725"/>
          </a:xfrm>
        </p:spPr>
        <p:txBody>
          <a:bodyPr/>
          <a:lstStyle/>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714356"/>
            <a:ext cx="7772400" cy="5054619"/>
          </a:xfrm>
        </p:spPr>
        <p:txBody>
          <a:bodyPr/>
          <a:lstStyle/>
          <a:p>
            <a:r>
              <a:rPr lang="ar-SA" dirty="0" smtClean="0">
                <a:ea typeface="Calibri"/>
                <a:cs typeface="Arial"/>
              </a:rPr>
              <a:t>كيف يتاح لي التأديب ؟هل حقا توضح لي نتائج حاصل الذكاء مدى ما هم عليه من ذكاء أو غباء ؟</a:t>
            </a:r>
            <a:r>
              <a:rPr lang="en-US" dirty="0" smtClean="0">
                <a:ea typeface="Calibri"/>
                <a:cs typeface="Arial"/>
              </a:rPr>
              <a:t/>
            </a:r>
            <a:br>
              <a:rPr lang="en-US" dirty="0" smtClean="0">
                <a:ea typeface="Calibri"/>
                <a:cs typeface="Arial"/>
              </a:rPr>
            </a:br>
            <a:r>
              <a:rPr lang="ar-SA" dirty="0" smtClean="0">
                <a:ea typeface="Calibri"/>
                <a:cs typeface="Arial"/>
              </a:rPr>
              <a:t>ما مقدار المسؤولية الملقاة على المعلم ؟أملزم أنا بتطور الطفل ككل أم أن لي أن القي هذه المسؤولية على الجوانب </a:t>
            </a:r>
            <a:r>
              <a:rPr lang="ar-SA" dirty="0" err="1" smtClean="0">
                <a:ea typeface="Calibri"/>
                <a:cs typeface="Arial"/>
              </a:rPr>
              <a:t>اللأمدرسية</a:t>
            </a:r>
            <a:r>
              <a:rPr lang="ar-SA" dirty="0" smtClean="0">
                <a:ea typeface="Calibri"/>
                <a:cs typeface="Arial"/>
              </a:rPr>
              <a:t> ؟تلك هي أنماط من الأسئلة وفر المختصون بعلم النفس التربوي إجابات لها.</a:t>
            </a:r>
            <a:endParaRPr lang="ar-SA" dirty="0"/>
          </a:p>
        </p:txBody>
      </p:sp>
      <p:sp>
        <p:nvSpPr>
          <p:cNvPr id="3" name="عنصر نائب للنص 2"/>
          <p:cNvSpPr>
            <a:spLocks noGrp="1"/>
          </p:cNvSpPr>
          <p:nvPr>
            <p:ph type="body" idx="1"/>
          </p:nvPr>
        </p:nvSpPr>
        <p:spPr>
          <a:xfrm>
            <a:off x="722313" y="2906713"/>
            <a:ext cx="7772400" cy="307973"/>
          </a:xfrm>
        </p:spPr>
        <p:txBody>
          <a:bodyPr>
            <a:normAutofit fontScale="85000" lnSpcReduction="20000"/>
          </a:bodyPr>
          <a:lstStyle/>
          <a:p>
            <a:endParaRPr lang="ar-SA" dirty="0" smtClean="0"/>
          </a:p>
          <a:p>
            <a:endParaRPr lang="ar-SA" dirty="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928670"/>
            <a:ext cx="7772400" cy="5572164"/>
          </a:xfrm>
        </p:spPr>
        <p:txBody>
          <a:bodyPr/>
          <a:lstStyle/>
          <a:p>
            <a:r>
              <a:rPr lang="ar-SA" dirty="0"/>
              <a:t>يلزم علم النفس التربوي الإقرار بطرائق الدراسة المنسقة ،أربع من هذه الطرائق ينبغي أن تذكر :</a:t>
            </a:r>
            <a:r>
              <a:rPr lang="en-US" dirty="0"/>
              <a:t/>
            </a:r>
            <a:br>
              <a:rPr lang="en-US" dirty="0"/>
            </a:br>
            <a:r>
              <a:rPr lang="ar-SA" dirty="0"/>
              <a:t>أولا :الملاحظة </a:t>
            </a:r>
            <a:r>
              <a:rPr lang="en-US" dirty="0"/>
              <a:t/>
            </a:r>
            <a:br>
              <a:rPr lang="en-US" dirty="0"/>
            </a:br>
            <a:r>
              <a:rPr lang="ar-SA" dirty="0"/>
              <a:t>ثانيا :الإحصائية </a:t>
            </a:r>
            <a:r>
              <a:rPr lang="en-US" dirty="0"/>
              <a:t/>
            </a:r>
            <a:br>
              <a:rPr lang="en-US" dirty="0"/>
            </a:br>
            <a:r>
              <a:rPr lang="ar-SA" dirty="0"/>
              <a:t>ثالثا:الاختبار </a:t>
            </a:r>
            <a:r>
              <a:rPr lang="en-US" dirty="0"/>
              <a:t/>
            </a:r>
            <a:br>
              <a:rPr lang="en-US" dirty="0"/>
            </a:br>
            <a:r>
              <a:rPr lang="ar-SA" dirty="0"/>
              <a:t>رابعا:التقييم</a:t>
            </a:r>
          </a:p>
        </p:txBody>
      </p:sp>
      <p:sp>
        <p:nvSpPr>
          <p:cNvPr id="3" name="عنصر نائب للنص 2"/>
          <p:cNvSpPr>
            <a:spLocks noGrp="1"/>
          </p:cNvSpPr>
          <p:nvPr>
            <p:ph type="body" idx="1"/>
          </p:nvPr>
        </p:nvSpPr>
        <p:spPr>
          <a:xfrm>
            <a:off x="722313" y="357166"/>
            <a:ext cx="7772400" cy="450849"/>
          </a:xfrm>
        </p:spPr>
        <p:txBody>
          <a:bodyPr/>
          <a:lstStyle/>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071546"/>
            <a:ext cx="7772400" cy="4697429"/>
          </a:xfrm>
        </p:spPr>
        <p:txBody>
          <a:bodyPr>
            <a:normAutofit fontScale="90000"/>
          </a:bodyPr>
          <a:lstStyle/>
          <a:p>
            <a:r>
              <a:rPr lang="ar-SA" dirty="0"/>
              <a:t>رغم النقد الذي تعرض له علم النفس التربوي إلا أن عن طريقه جرى التمييز بين الفئات المتفاوتة من الحمقى </a:t>
            </a:r>
            <a:r>
              <a:rPr lang="ar-SA" dirty="0" err="1"/>
              <a:t>و</a:t>
            </a:r>
            <a:r>
              <a:rPr lang="ar-SA" dirty="0"/>
              <a:t> اللامعين </a:t>
            </a:r>
            <a:r>
              <a:rPr lang="ar-SA" dirty="0" err="1"/>
              <a:t>و</a:t>
            </a:r>
            <a:r>
              <a:rPr lang="ar-SA" dirty="0"/>
              <a:t> بخاصة فقد أمكن تخطئة المزاعم القائلة أن بوسع الحمقى من الأطفال التغلب على حماقتهم بوسائل عدة </a:t>
            </a:r>
            <a:r>
              <a:rPr lang="ar-SA" dirty="0" err="1"/>
              <a:t>و</a:t>
            </a:r>
            <a:r>
              <a:rPr lang="ar-SA" dirty="0"/>
              <a:t> إن اللامعين من الأطفال أميل إلى الضآلة في البنية الجسمية </a:t>
            </a:r>
            <a:r>
              <a:rPr lang="ar-SA" dirty="0" err="1"/>
              <a:t>و</a:t>
            </a:r>
            <a:r>
              <a:rPr lang="ar-SA" dirty="0"/>
              <a:t> اقرب إلى الانكماش من ناحية المخالطة الاجتماعية</a:t>
            </a:r>
            <a:r>
              <a:rPr lang="en-US" dirty="0"/>
              <a:t/>
            </a:r>
            <a:br>
              <a:rPr lang="en-US" dirty="0"/>
            </a:br>
            <a:endParaRPr lang="ar-SA" dirty="0"/>
          </a:p>
        </p:txBody>
      </p:sp>
      <p:sp>
        <p:nvSpPr>
          <p:cNvPr id="3" name="عنصر نائب للنص 2"/>
          <p:cNvSpPr>
            <a:spLocks noGrp="1"/>
          </p:cNvSpPr>
          <p:nvPr>
            <p:ph type="body" idx="1"/>
          </p:nvPr>
        </p:nvSpPr>
        <p:spPr>
          <a:xfrm>
            <a:off x="722313" y="214290"/>
            <a:ext cx="7772400" cy="714380"/>
          </a:xfrm>
        </p:spPr>
        <p:txBody>
          <a:bodyPr>
            <a:noAutofit/>
          </a:bodyPr>
          <a:lstStyle/>
          <a:p>
            <a:pPr algn="ctr"/>
            <a:r>
              <a:rPr lang="ar-SA" sz="4000" dirty="0" smtClean="0">
                <a:solidFill>
                  <a:schemeClr val="tx1"/>
                </a:solidFill>
              </a:rPr>
              <a:t>ملاحظة</a:t>
            </a:r>
            <a:endParaRPr lang="ar-SA" sz="4000"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868874"/>
          </a:xfrm>
        </p:spPr>
        <p:txBody>
          <a:bodyPr/>
          <a:lstStyle/>
          <a:p>
            <a:r>
              <a:rPr lang="ar-SA" dirty="0" err="1" smtClean="0"/>
              <a:t>ماهو</a:t>
            </a:r>
            <a:r>
              <a:rPr lang="ar-SA" dirty="0" smtClean="0"/>
              <a:t> تعريف علم النفس التربوي؟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142984"/>
            <a:ext cx="7772400" cy="4625991"/>
          </a:xfrm>
        </p:spPr>
        <p:txBody>
          <a:bodyPr>
            <a:normAutofit/>
          </a:bodyPr>
          <a:lstStyle/>
          <a:p>
            <a:r>
              <a:rPr lang="ar-SA" dirty="0" smtClean="0"/>
              <a:t/>
            </a:r>
            <a:br>
              <a:rPr lang="ar-SA" dirty="0" smtClean="0"/>
            </a:br>
            <a:r>
              <a:rPr lang="ar-SA" dirty="0" smtClean="0"/>
              <a:t>هو </a:t>
            </a:r>
            <a:r>
              <a:rPr lang="ar-SA" dirty="0"/>
              <a:t>الدراسة المنتظمة لسلوك الإنسان </a:t>
            </a:r>
            <a:r>
              <a:rPr lang="ar-SA" dirty="0" err="1"/>
              <a:t>و</a:t>
            </a:r>
            <a:r>
              <a:rPr lang="ar-SA" dirty="0"/>
              <a:t> خبرته </a:t>
            </a:r>
            <a:r>
              <a:rPr lang="ar-SA" dirty="0" err="1"/>
              <a:t>و</a:t>
            </a:r>
            <a:r>
              <a:rPr lang="ar-SA" dirty="0"/>
              <a:t> علاقة ذلك بمشكلات المعنيين بالتربية .</a:t>
            </a:r>
            <a:r>
              <a:rPr lang="en-US" dirty="0"/>
              <a:t/>
            </a:r>
            <a:br>
              <a:rPr lang="en-US" dirty="0"/>
            </a:br>
            <a:endParaRPr lang="ar-SA" dirty="0"/>
          </a:p>
        </p:txBody>
      </p:sp>
      <p:sp>
        <p:nvSpPr>
          <p:cNvPr id="3" name="عنصر نائب للنص 2"/>
          <p:cNvSpPr>
            <a:spLocks noGrp="1"/>
          </p:cNvSpPr>
          <p:nvPr>
            <p:ph type="body" idx="1"/>
          </p:nvPr>
        </p:nvSpPr>
        <p:spPr>
          <a:xfrm>
            <a:off x="722313" y="0"/>
            <a:ext cx="7772400" cy="1071546"/>
          </a:xfrm>
        </p:spPr>
        <p:txBody>
          <a:bodyPr/>
          <a:lstStyle/>
          <a:p>
            <a:pPr algn="ctr"/>
            <a:r>
              <a:rPr lang="ar-SA" sz="2800" b="1" dirty="0">
                <a:solidFill>
                  <a:schemeClr val="tx1"/>
                </a:solidFill>
              </a:rPr>
              <a:t>تعريف علم النفس التربوي :</a:t>
            </a:r>
            <a:endParaRPr lang="en-US" sz="2800" b="1" dirty="0">
              <a:solidFill>
                <a:schemeClr val="tx1"/>
              </a:solidFill>
            </a:endParaRP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368940"/>
          </a:xfrm>
        </p:spPr>
        <p:txBody>
          <a:bodyPr>
            <a:normAutofit fontScale="90000"/>
          </a:bodyPr>
          <a:lstStyle/>
          <a:p>
            <a:r>
              <a:rPr lang="ar-SA" dirty="0" smtClean="0"/>
              <a:t>لمزيد الاستيضاح:</a:t>
            </a:r>
            <a:br>
              <a:rPr lang="ar-SA" dirty="0" smtClean="0"/>
            </a:br>
            <a:r>
              <a:rPr lang="ar-SA" dirty="0" smtClean="0"/>
              <a:t> هو فرع نظري وتطبيقي من فروع علم النفس يهتم أساسا بالدراسات النظرية والإجراءات التطبيقية لمبادئ علم النفس في مجال الدراسة وتربية النشء وتنمية إمكاناتهم وشخصياتهم ويركز بصفة خاصة علي عمليتي التعلم والتعليم والتدريب والأسس النفسية لعمل المدرس </a:t>
            </a:r>
            <a:r>
              <a:rPr lang="ar-SA" dirty="0" err="1" smtClean="0"/>
              <a:t>و</a:t>
            </a:r>
            <a:r>
              <a:rPr lang="ar-SA" dirty="0" smtClean="0"/>
              <a:t> يمكن تحديد طبيعة علي النفس التربوي في الأتي</a:t>
            </a:r>
            <a:r>
              <a:rPr lang="en-US" dirty="0" smtClean="0"/>
              <a:t>: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500042"/>
            <a:ext cx="7772400" cy="6000792"/>
          </a:xfrm>
        </p:spPr>
        <p:txBody>
          <a:bodyPr>
            <a:normAutofit fontScale="90000"/>
          </a:bodyPr>
          <a:lstStyle/>
          <a:p>
            <a:r>
              <a:rPr lang="ar-SA" dirty="0" smtClean="0"/>
              <a:t>1-يعتمد </a:t>
            </a:r>
            <a:r>
              <a:rPr lang="ar-SA" dirty="0"/>
              <a:t>علي مجموعة من الحقائق والمعارف المشتقة من البحث العلمي في علم النفس</a:t>
            </a:r>
            <a:r>
              <a:rPr lang="en-US" dirty="0"/>
              <a:t/>
            </a:r>
            <a:br>
              <a:rPr lang="en-US" dirty="0"/>
            </a:br>
            <a:r>
              <a:rPr lang="ar-SA" dirty="0"/>
              <a:t>2-يركز علي دراسة السلوك في مجالات العمل المدرسي</a:t>
            </a:r>
            <a:r>
              <a:rPr lang="en-US" dirty="0"/>
              <a:t/>
            </a:r>
            <a:br>
              <a:rPr lang="en-US" dirty="0"/>
            </a:br>
            <a:r>
              <a:rPr lang="ar-SA" dirty="0"/>
              <a:t>3-يتبني منهجا للبحث العلمي وتجميع وتنظيم البيانات والمعارف</a:t>
            </a:r>
            <a:br>
              <a:rPr lang="ar-SA" dirty="0"/>
            </a:br>
            <a:r>
              <a:rPr lang="ar-SA" dirty="0"/>
              <a:t>4-دراسة المبادئ والشروط الأساسية للتعلم</a:t>
            </a:r>
            <a:br>
              <a:rPr lang="ar-SA" dirty="0"/>
            </a:br>
            <a:r>
              <a:rPr lang="ar-SA" dirty="0"/>
              <a:t> 5-تعويد الأطفال على العادات والاتجاهات السليمة</a:t>
            </a:r>
            <a:r>
              <a:rPr lang="en-US" dirty="0"/>
              <a:t/>
            </a:r>
            <a:br>
              <a:rPr lang="en-US" dirty="0"/>
            </a:br>
            <a:r>
              <a:rPr lang="ar-SA" dirty="0"/>
              <a:t>6-إجراء التجارب لمعرفة أفضل المناهج التعليمية</a:t>
            </a:r>
            <a:r>
              <a:rPr lang="en-US" dirty="0"/>
              <a:t/>
            </a:r>
            <a:br>
              <a:rPr lang="en-US" dirty="0"/>
            </a:br>
            <a:r>
              <a:rPr lang="ar-SA" dirty="0"/>
              <a:t>7-الاستعانة بالاختبارات النفسية لقياس ذكاء التلاميذ</a:t>
            </a:r>
          </a:p>
        </p:txBody>
      </p:sp>
      <p:sp>
        <p:nvSpPr>
          <p:cNvPr id="3" name="عنصر نائب للنص 2"/>
          <p:cNvSpPr>
            <a:spLocks noGrp="1"/>
          </p:cNvSpPr>
          <p:nvPr>
            <p:ph type="body" idx="1"/>
          </p:nvPr>
        </p:nvSpPr>
        <p:spPr>
          <a:xfrm>
            <a:off x="722313" y="2906713"/>
            <a:ext cx="7772400" cy="522287"/>
          </a:xfrm>
        </p:spPr>
        <p:txBody>
          <a:bodyPr/>
          <a:lstStyle/>
          <a:p>
            <a:endParaRPr lang="ar-SA" dirty="0" smtClean="0"/>
          </a:p>
          <a:p>
            <a:endParaRPr lang="ar-SA" dirty="0"/>
          </a:p>
          <a:p>
            <a:endParaRPr lang="ar-SA"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725998"/>
          </a:xfrm>
        </p:spPr>
        <p:txBody>
          <a:bodyPr/>
          <a:lstStyle/>
          <a:p>
            <a:r>
              <a:rPr lang="ar-SA" dirty="0" err="1" smtClean="0"/>
              <a:t>ماهي</a:t>
            </a:r>
            <a:r>
              <a:rPr lang="ar-SA" dirty="0" smtClean="0"/>
              <a:t> أهداف علم النفس التربوي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214422"/>
            <a:ext cx="8786842" cy="4929222"/>
          </a:xfrm>
        </p:spPr>
        <p:txBody>
          <a:bodyPr/>
          <a:lstStyle/>
          <a:p>
            <a:r>
              <a:rPr lang="ar-SA" dirty="0"/>
              <a:t>يهدف علم النفس التربوي إلي توفير كم من الحقائق المنظمة والتعليمات التي يمكن أن تساعد المعلم في تحقيق أهدافه المهنية وتقدير أهمية العلاقات الإنسانية داخل حجرات الدراسة في بناء شخصيات التلاميذ إلي جانب فهم الأساليب الدقيقة في الحكم وتقدير نتائج التلاميذ.</a:t>
            </a:r>
            <a:r>
              <a:rPr lang="en-US" dirty="0"/>
              <a:t/>
            </a:r>
            <a:br>
              <a:rPr lang="en-US" dirty="0"/>
            </a:br>
            <a:endParaRPr lang="ar-SA" dirty="0"/>
          </a:p>
        </p:txBody>
      </p:sp>
      <p:sp>
        <p:nvSpPr>
          <p:cNvPr id="3" name="عنصر نائب للنص 2"/>
          <p:cNvSpPr>
            <a:spLocks noGrp="1"/>
          </p:cNvSpPr>
          <p:nvPr>
            <p:ph type="body" idx="1"/>
          </p:nvPr>
        </p:nvSpPr>
        <p:spPr>
          <a:xfrm>
            <a:off x="785786" y="428604"/>
            <a:ext cx="7772400" cy="522287"/>
          </a:xfrm>
        </p:spPr>
        <p:txBody>
          <a:bodyPr>
            <a:noAutofit/>
          </a:bodyPr>
          <a:lstStyle/>
          <a:p>
            <a:pPr algn="ctr"/>
            <a:r>
              <a:rPr lang="ar-SA" sz="4000" b="1" dirty="0" smtClean="0">
                <a:solidFill>
                  <a:schemeClr val="tx1"/>
                </a:solidFill>
              </a:rPr>
              <a:t>أهداف علم النفس </a:t>
            </a:r>
            <a:endParaRPr lang="ar-SA" sz="4000" b="1"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357298"/>
            <a:ext cx="7772400" cy="4411677"/>
          </a:xfrm>
        </p:spPr>
        <p:txBody>
          <a:bodyPr>
            <a:normAutofit fontScale="90000"/>
          </a:bodyPr>
          <a:lstStyle/>
          <a:p>
            <a:r>
              <a:rPr lang="ar-SA" sz="2700" dirty="0"/>
              <a:t>يحتاج المعلم أن يلم بثلاثة أمور : المادة التي يدرسها ،ونفسية التلاميذ وعقلياتهم ،وكيفية إيصال المعلومات لهم</a:t>
            </a:r>
            <a:r>
              <a:rPr lang="ar-SA" sz="2700" dirty="0" smtClean="0"/>
              <a:t>. </a:t>
            </a:r>
            <a:br>
              <a:rPr lang="ar-SA" sz="2700" dirty="0" smtClean="0"/>
            </a:br>
            <a:r>
              <a:rPr lang="ar-SA" sz="2700" dirty="0" smtClean="0"/>
              <a:t>ومن هنا يبدأ دور علم النفس التربوي </a:t>
            </a:r>
            <a:r>
              <a:rPr lang="en-US" sz="2700" dirty="0" smtClean="0"/>
              <a:t>:</a:t>
            </a:r>
            <a:r>
              <a:rPr lang="en-US" sz="2700" dirty="0"/>
              <a:t/>
            </a:r>
            <a:br>
              <a:rPr lang="en-US" sz="2700" dirty="0"/>
            </a:br>
            <a:r>
              <a:rPr lang="ar-SA" sz="2700" dirty="0" smtClean="0"/>
              <a:t>فعلم </a:t>
            </a:r>
            <a:r>
              <a:rPr lang="ar-SA" sz="2700" dirty="0"/>
              <a:t>النفس التربوي  يعنى بدراسة الخصائص الرئيسية لمراحل النمو ليستطيع </a:t>
            </a:r>
            <a:r>
              <a:rPr lang="ar-SA" sz="2700" dirty="0" smtClean="0"/>
              <a:t>المربون </a:t>
            </a:r>
            <a:r>
              <a:rPr lang="ar-SA" sz="2700" dirty="0"/>
              <a:t>وضع المناهج الدراسية المناسبة لكل مرحلة .</a:t>
            </a:r>
            <a:r>
              <a:rPr lang="en-US" sz="2700" dirty="0"/>
              <a:t/>
            </a:r>
            <a:br>
              <a:rPr lang="en-US" sz="2700" dirty="0"/>
            </a:br>
            <a:r>
              <a:rPr lang="ar-SA" sz="2700" dirty="0"/>
              <a:t>- يعنى بدراسة المبادئ والشروط الأساسية للتعلم حتى يستطيع المربون إكساب التلاميذ المعلومات والعادات والاتجاهات السليمة .</a:t>
            </a:r>
            <a:r>
              <a:rPr lang="en-US" sz="2700" dirty="0"/>
              <a:t/>
            </a:r>
            <a:br>
              <a:rPr lang="en-US" sz="2700" dirty="0"/>
            </a:br>
            <a:r>
              <a:rPr lang="ar-SA" sz="2700" dirty="0"/>
              <a:t>- يراعي الفروق الفردية بين الطلاب في القدرات والميول .</a:t>
            </a:r>
            <a:r>
              <a:rPr lang="en-US" sz="2700" dirty="0"/>
              <a:t/>
            </a:r>
            <a:br>
              <a:rPr lang="en-US" sz="2700" dirty="0"/>
            </a:br>
            <a:r>
              <a:rPr lang="ar-SA" sz="2700" dirty="0"/>
              <a:t>- يهتم بحل المشكلات التعليمية </a:t>
            </a:r>
            <a:r>
              <a:rPr lang="ar-SA" sz="2700" dirty="0" smtClean="0"/>
              <a:t>،و إيجاد الحلول السريعة والفورية </a:t>
            </a:r>
            <a:r>
              <a:rPr lang="ar-SA" sz="2700" dirty="0"/>
              <a:t>لتعدد العوامل فيها وتغيرها .</a:t>
            </a:r>
            <a:r>
              <a:rPr lang="en-US" sz="2700" dirty="0"/>
              <a:t/>
            </a:r>
            <a:br>
              <a:rPr lang="en-US" sz="2700" dirty="0"/>
            </a:br>
            <a:r>
              <a:rPr lang="ar-SA" sz="2700" dirty="0"/>
              <a:t>- يعنى بإجراء التجارب لمعرفة أحسن المناهج التعليمية ،وهو في ذلك يستخدم المقاييس المختلفة للذكاء والقدرات العقلية والتحصيل الدراسي</a:t>
            </a:r>
            <a:r>
              <a:rPr lang="ar-SA" dirty="0"/>
              <a:t> </a:t>
            </a:r>
          </a:p>
        </p:txBody>
      </p:sp>
      <p:sp>
        <p:nvSpPr>
          <p:cNvPr id="3" name="عنصر نائب للنص 2"/>
          <p:cNvSpPr>
            <a:spLocks noGrp="1"/>
          </p:cNvSpPr>
          <p:nvPr>
            <p:ph type="body" idx="1"/>
          </p:nvPr>
        </p:nvSpPr>
        <p:spPr>
          <a:xfrm>
            <a:off x="722313" y="571480"/>
            <a:ext cx="7772400" cy="593725"/>
          </a:xfrm>
        </p:spPr>
        <p:txBody>
          <a:bodyPr/>
          <a:lstStyle/>
          <a:p>
            <a:endParaRPr lang="ar-SA"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217</Words>
  <Application>Microsoft Office PowerPoint</Application>
  <PresentationFormat>عرض على الشاشة (3:4)‏</PresentationFormat>
  <Paragraphs>24</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سمة Office</vt:lpstr>
      <vt:lpstr>الفصل الأول : ميدان علم النفس التربوي </vt:lpstr>
      <vt:lpstr>ماهي علاقة علم النفس بالتربية ؟</vt:lpstr>
      <vt:lpstr> 1-علم النفس يعنى بنمو الإنسان و دراسة سلوكه  2-التربية تعنى  بتعديل السلوك علم النفس العام يسعى إلى ملاحظة أنماط مجردة عامة في سلوك الإنسان و خبرته ,أما التربية العملية فهي في الغالب تتطلب حلولا مباشرة و سريعة ،و معروف عنها أنها لا تطيق صبرا على ما ليس بذي جدوى أنيا.  </vt:lpstr>
      <vt:lpstr>علم النفس التربوي يتناول الطالب و المعلم في نفس الوقت    </vt:lpstr>
      <vt:lpstr> الأسئلة التي يجب على المعلم طرحها بغض النظر عن التعليم الأكاديمي هي : ما عساي أن أتوقعه من أطفال متفاوتين في الأعمار ؟ما مدى التفاوت بين أطفال متساوين في العمر ؟ ما مقدار ما يتوقف على تنشئتهم البيئية ؟و ما مدى تأثير ما ورثوه ؟ أنى يتسنى لي الاستئثار باهتماماتهم بحيث يندفعون إلى التعليم ؟كيف أجاري الأغبياء و المتخلفين ؟ و كيف أساير اللامعين ؟ما السبيل إلى مواجهة المتعفرتين من الأطفال ؟ </vt:lpstr>
      <vt:lpstr>كيف يتاح لي التأديب ؟هل حقا توضح لي نتائج حاصل الذكاء مدى ما هم عليه من ذكاء أو غباء ؟ ما مقدار المسؤولية الملقاة على المعلم ؟أملزم أنا بتطور الطفل ككل أم أن لي أن القي هذه المسؤولية على الجوانب اللأمدرسية ؟تلك هي أنماط من الأسئلة وفر المختصون بعلم النفس التربوي إجابات لها.</vt:lpstr>
      <vt:lpstr>يلزم علم النفس التربوي الإقرار بطرائق الدراسة المنسقة ،أربع من هذه الطرائق ينبغي أن تذكر : أولا :الملاحظة  ثانيا :الإحصائية  ثالثا:الاختبار  رابعا:التقييم</vt:lpstr>
      <vt:lpstr>رغم النقد الذي تعرض له علم النفس التربوي إلا أن عن طريقه جرى التمييز بين الفئات المتفاوتة من الحمقى و اللامعين و بخاصة فقد أمكن تخطئة المزاعم القائلة أن بوسع الحمقى من الأطفال التغلب على حماقتهم بوسائل عدة و إن اللامعين من الأطفال أميل إلى الضآلة في البنية الجسمية و اقرب إلى الانكماش من ناحية المخالطة الاجتماعية </vt:lpstr>
      <vt:lpstr>ماهو تعريف علم النفس التربوي؟ </vt:lpstr>
      <vt:lpstr> هو الدراسة المنتظمة لسلوك الإنسان و خبرته و علاقة ذلك بمشكلات المعنيين بالتربية . </vt:lpstr>
      <vt:lpstr>لمزيد الاستيضاح:  هو فرع نظري وتطبيقي من فروع علم النفس يهتم أساسا بالدراسات النظرية والإجراءات التطبيقية لمبادئ علم النفس في مجال الدراسة وتربية النشء وتنمية إمكاناتهم وشخصياتهم ويركز بصفة خاصة علي عمليتي التعلم والتعليم والتدريب والأسس النفسية لعمل المدرس و يمكن تحديد طبيعة علي النفس التربوي في الأتي: </vt:lpstr>
      <vt:lpstr>1-يعتمد علي مجموعة من الحقائق والمعارف المشتقة من البحث العلمي في علم النفس 2-يركز علي دراسة السلوك في مجالات العمل المدرسي 3-يتبني منهجا للبحث العلمي وتجميع وتنظيم البيانات والمعارف 4-دراسة المبادئ والشروط الأساسية للتعلم  5-تعويد الأطفال على العادات والاتجاهات السليمة 6-إجراء التجارب لمعرفة أفضل المناهج التعليمية 7-الاستعانة بالاختبارات النفسية لقياس ذكاء التلاميذ</vt:lpstr>
      <vt:lpstr>ماهي أهداف علم النفس التربوي ؟</vt:lpstr>
      <vt:lpstr>يهدف علم النفس التربوي إلي توفير كم من الحقائق المنظمة والتعليمات التي يمكن أن تساعد المعلم في تحقيق أهدافه المهنية وتقدير أهمية العلاقات الإنسانية داخل حجرات الدراسة في بناء شخصيات التلاميذ إلي جانب فهم الأساليب الدقيقة في الحكم وتقدير نتائج التلاميذ. </vt:lpstr>
      <vt:lpstr>يحتاج المعلم أن يلم بثلاثة أمور : المادة التي يدرسها ،ونفسية التلاميذ وعقلياتهم ،وكيفية إيصال المعلومات لهم.  ومن هنا يبدأ دور علم النفس التربوي : فعلم النفس التربوي  يعنى بدراسة الخصائص الرئيسية لمراحل النمو ليستطيع المربون وضع المناهج الدراسية المناسبة لكل مرحلة . - يعنى بدراسة المبادئ والشروط الأساسية للتعلم حتى يستطيع المربون إكساب التلاميذ المعلومات والعادات والاتجاهات السليمة . - يراعي الفروق الفردية بين الطلاب في القدرات والميول . - يهتم بحل المشكلات التعليمية ،و إيجاد الحلول السريعة والفورية لتعدد العوامل فيها وتغيرها . - يعنى بإجراء التجارب لمعرفة أحسن المناهج التعليمية ،وهو في ذلك يستخدم المقاييس المختلفة للذكاء والقدرات العقلية والتحصيل الدراسي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الأول : ميدان علم النفس التربوي </dc:title>
  <dc:creator>user1</dc:creator>
  <cp:lastModifiedBy>user1</cp:lastModifiedBy>
  <cp:revision>12</cp:revision>
  <dcterms:created xsi:type="dcterms:W3CDTF">2012-02-10T08:32:17Z</dcterms:created>
  <dcterms:modified xsi:type="dcterms:W3CDTF">2012-02-10T09:06:22Z</dcterms:modified>
</cp:coreProperties>
</file>