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71" r:id="rId7"/>
    <p:sldId id="273" r:id="rId8"/>
    <p:sldId id="272" r:id="rId9"/>
    <p:sldId id="274" r:id="rId10"/>
    <p:sldId id="275" r:id="rId11"/>
    <p:sldId id="276" r:id="rId12"/>
    <p:sldId id="261" r:id="rId13"/>
    <p:sldId id="262" r:id="rId14"/>
    <p:sldId id="263" r:id="rId15"/>
    <p:sldId id="264" r:id="rId16"/>
    <p:sldId id="265" r:id="rId17"/>
    <p:sldId id="277" r:id="rId18"/>
    <p:sldId id="266" r:id="rId19"/>
    <p:sldId id="278" r:id="rId20"/>
    <p:sldId id="279" r:id="rId21"/>
    <p:sldId id="280" r:id="rId22"/>
    <p:sldId id="281" r:id="rId23"/>
    <p:sldId id="282" r:id="rId24"/>
    <p:sldId id="283" r:id="rId25"/>
    <p:sldId id="284" r:id="rId26"/>
    <p:sldId id="285" r:id="rId2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C8E331-F6BD-4999-AD11-31BB0069302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A73ABBD4-7018-4BA0-AAAE-53C58BFAB1D6}">
      <dgm:prSet phldrT="[نص]"/>
      <dgm:spPr/>
      <dgm:t>
        <a:bodyPr/>
        <a:lstStyle/>
        <a:p>
          <a:pPr rtl="1"/>
          <a:r>
            <a:rPr lang="ar-SA" dirty="0" smtClean="0">
              <a:solidFill>
                <a:schemeClr val="tx1">
                  <a:lumMod val="75000"/>
                  <a:lumOff val="25000"/>
                </a:schemeClr>
              </a:solidFill>
            </a:rPr>
            <a:t>الفروق الفردية</a:t>
          </a:r>
          <a:endParaRPr lang="ar-SA" dirty="0">
            <a:solidFill>
              <a:schemeClr val="tx1">
                <a:lumMod val="75000"/>
                <a:lumOff val="25000"/>
              </a:schemeClr>
            </a:solidFill>
          </a:endParaRPr>
        </a:p>
      </dgm:t>
    </dgm:pt>
    <dgm:pt modelId="{2377313D-2A22-43D6-9EF6-3FD96B9D094D}" type="parTrans" cxnId="{0DEAD7E2-E1F5-4C8D-B67E-1EA9BD850EFB}">
      <dgm:prSet/>
      <dgm:spPr/>
      <dgm:t>
        <a:bodyPr/>
        <a:lstStyle/>
        <a:p>
          <a:pPr rtl="1"/>
          <a:endParaRPr lang="ar-SA"/>
        </a:p>
      </dgm:t>
    </dgm:pt>
    <dgm:pt modelId="{D3D020B9-B3D2-4CD0-98D1-1FC7AFB5F1FD}" type="sibTrans" cxnId="{0DEAD7E2-E1F5-4C8D-B67E-1EA9BD850EFB}">
      <dgm:prSet/>
      <dgm:spPr/>
      <dgm:t>
        <a:bodyPr/>
        <a:lstStyle/>
        <a:p>
          <a:pPr rtl="1"/>
          <a:endParaRPr lang="ar-SA"/>
        </a:p>
      </dgm:t>
    </dgm:pt>
    <dgm:pt modelId="{A05494E8-B1BD-425A-802A-ECABE790ACC9}">
      <dgm:prSet phldrT="[نص]" custT="1"/>
      <dgm:spPr/>
      <dgm:t>
        <a:bodyPr/>
        <a:lstStyle/>
        <a:p>
          <a:pPr rtl="1"/>
          <a:r>
            <a:rPr lang="ar-SA" sz="5400" b="0" dirty="0" smtClean="0">
              <a:solidFill>
                <a:schemeClr val="tx1"/>
              </a:solidFill>
            </a:rPr>
            <a:t>تنظيم الطرائق وإعداد المناهج</a:t>
          </a:r>
          <a:endParaRPr lang="ar-SA" sz="5400" b="0" dirty="0"/>
        </a:p>
      </dgm:t>
    </dgm:pt>
    <dgm:pt modelId="{87B557B7-C974-4A9D-96EE-F96FBA6408C4}" type="parTrans" cxnId="{54817DCE-378E-4910-80F4-249BC988F0F2}">
      <dgm:prSet/>
      <dgm:spPr/>
      <dgm:t>
        <a:bodyPr/>
        <a:lstStyle/>
        <a:p>
          <a:pPr rtl="1"/>
          <a:endParaRPr lang="ar-SA"/>
        </a:p>
      </dgm:t>
    </dgm:pt>
    <dgm:pt modelId="{2BDE5216-7849-4710-A33F-4963B6171DD6}" type="sibTrans" cxnId="{54817DCE-378E-4910-80F4-249BC988F0F2}">
      <dgm:prSet/>
      <dgm:spPr/>
      <dgm:t>
        <a:bodyPr/>
        <a:lstStyle/>
        <a:p>
          <a:pPr rtl="1"/>
          <a:endParaRPr lang="ar-SA"/>
        </a:p>
      </dgm:t>
    </dgm:pt>
    <dgm:pt modelId="{8658E276-B507-4D42-86E8-2AD588710F3F}">
      <dgm:prSet phldrT="[نص]" custT="1"/>
      <dgm:spPr/>
      <dgm:t>
        <a:bodyPr/>
        <a:lstStyle/>
        <a:p>
          <a:pPr rtl="1"/>
          <a:r>
            <a:rPr lang="ar-SA" sz="6000" b="0" dirty="0" smtClean="0">
              <a:solidFill>
                <a:schemeClr val="tx1"/>
              </a:solidFill>
            </a:rPr>
            <a:t>التحفيز</a:t>
          </a:r>
          <a:endParaRPr lang="ar-SA" sz="6000" b="0" dirty="0"/>
        </a:p>
      </dgm:t>
    </dgm:pt>
    <dgm:pt modelId="{A2DDDD72-7887-4594-B4D4-EB60E255D546}" type="parTrans" cxnId="{C71517DF-BD3E-4965-BF67-D213E9364C54}">
      <dgm:prSet/>
      <dgm:spPr/>
      <dgm:t>
        <a:bodyPr/>
        <a:lstStyle/>
        <a:p>
          <a:pPr rtl="1"/>
          <a:endParaRPr lang="ar-SA"/>
        </a:p>
      </dgm:t>
    </dgm:pt>
    <dgm:pt modelId="{86417B7C-65BD-49EF-9E11-E1C19F3CC720}" type="sibTrans" cxnId="{C71517DF-BD3E-4965-BF67-D213E9364C54}">
      <dgm:prSet/>
      <dgm:spPr/>
      <dgm:t>
        <a:bodyPr/>
        <a:lstStyle/>
        <a:p>
          <a:pPr rtl="1"/>
          <a:endParaRPr lang="ar-SA"/>
        </a:p>
      </dgm:t>
    </dgm:pt>
    <dgm:pt modelId="{3C905A3F-05C8-4A7B-8D4C-1833A321744B}" type="pres">
      <dgm:prSet presAssocID="{0FC8E331-F6BD-4999-AD11-31BB0069302C}" presName="hierChild1" presStyleCnt="0">
        <dgm:presLayoutVars>
          <dgm:orgChart val="1"/>
          <dgm:chPref val="1"/>
          <dgm:dir/>
          <dgm:animOne val="branch"/>
          <dgm:animLvl val="lvl"/>
          <dgm:resizeHandles/>
        </dgm:presLayoutVars>
      </dgm:prSet>
      <dgm:spPr/>
      <dgm:t>
        <a:bodyPr/>
        <a:lstStyle/>
        <a:p>
          <a:pPr rtl="1"/>
          <a:endParaRPr lang="ar-SA"/>
        </a:p>
      </dgm:t>
    </dgm:pt>
    <dgm:pt modelId="{CC3BE878-D765-4A15-9C24-19FB1271A043}" type="pres">
      <dgm:prSet presAssocID="{A73ABBD4-7018-4BA0-AAAE-53C58BFAB1D6}" presName="hierRoot1" presStyleCnt="0">
        <dgm:presLayoutVars>
          <dgm:hierBranch val="init"/>
        </dgm:presLayoutVars>
      </dgm:prSet>
      <dgm:spPr/>
    </dgm:pt>
    <dgm:pt modelId="{6A07D8D1-EF79-48D7-A0C9-FF8FC47F2161}" type="pres">
      <dgm:prSet presAssocID="{A73ABBD4-7018-4BA0-AAAE-53C58BFAB1D6}" presName="rootComposite1" presStyleCnt="0"/>
      <dgm:spPr/>
    </dgm:pt>
    <dgm:pt modelId="{778B5681-F791-412B-8E52-3F0C22096FC3}" type="pres">
      <dgm:prSet presAssocID="{A73ABBD4-7018-4BA0-AAAE-53C58BFAB1D6}" presName="rootText1" presStyleLbl="node0" presStyleIdx="0" presStyleCnt="1" custScaleX="118999">
        <dgm:presLayoutVars>
          <dgm:chPref val="3"/>
        </dgm:presLayoutVars>
      </dgm:prSet>
      <dgm:spPr/>
      <dgm:t>
        <a:bodyPr/>
        <a:lstStyle/>
        <a:p>
          <a:pPr rtl="1"/>
          <a:endParaRPr lang="ar-SA"/>
        </a:p>
      </dgm:t>
    </dgm:pt>
    <dgm:pt modelId="{34BDF8CE-B5FD-40B6-8A08-90520A2A678E}" type="pres">
      <dgm:prSet presAssocID="{A73ABBD4-7018-4BA0-AAAE-53C58BFAB1D6}" presName="rootConnector1" presStyleLbl="node1" presStyleIdx="0" presStyleCnt="0"/>
      <dgm:spPr/>
      <dgm:t>
        <a:bodyPr/>
        <a:lstStyle/>
        <a:p>
          <a:pPr rtl="1"/>
          <a:endParaRPr lang="ar-SA"/>
        </a:p>
      </dgm:t>
    </dgm:pt>
    <dgm:pt modelId="{5D8DAEFD-542F-4439-B30F-B8493F3489F9}" type="pres">
      <dgm:prSet presAssocID="{A73ABBD4-7018-4BA0-AAAE-53C58BFAB1D6}" presName="hierChild2" presStyleCnt="0"/>
      <dgm:spPr/>
    </dgm:pt>
    <dgm:pt modelId="{C5CDE6AE-9634-4C30-82A0-3FC535D81A51}" type="pres">
      <dgm:prSet presAssocID="{87B557B7-C974-4A9D-96EE-F96FBA6408C4}" presName="Name37" presStyleLbl="parChTrans1D2" presStyleIdx="0" presStyleCnt="2"/>
      <dgm:spPr/>
      <dgm:t>
        <a:bodyPr/>
        <a:lstStyle/>
        <a:p>
          <a:pPr rtl="1"/>
          <a:endParaRPr lang="ar-SA"/>
        </a:p>
      </dgm:t>
    </dgm:pt>
    <dgm:pt modelId="{E861D236-8912-45EE-B0C1-964466AA0C07}" type="pres">
      <dgm:prSet presAssocID="{A05494E8-B1BD-425A-802A-ECABE790ACC9}" presName="hierRoot2" presStyleCnt="0">
        <dgm:presLayoutVars>
          <dgm:hierBranch val="init"/>
        </dgm:presLayoutVars>
      </dgm:prSet>
      <dgm:spPr/>
    </dgm:pt>
    <dgm:pt modelId="{5DC403F0-19E3-4C86-998B-012AAE709D6D}" type="pres">
      <dgm:prSet presAssocID="{A05494E8-B1BD-425A-802A-ECABE790ACC9}" presName="rootComposite" presStyleCnt="0"/>
      <dgm:spPr/>
    </dgm:pt>
    <dgm:pt modelId="{246A38AA-A7B9-4E52-9761-C453A7A550F3}" type="pres">
      <dgm:prSet presAssocID="{A05494E8-B1BD-425A-802A-ECABE790ACC9}" presName="rootText" presStyleLbl="node2" presStyleIdx="0" presStyleCnt="2">
        <dgm:presLayoutVars>
          <dgm:chPref val="3"/>
        </dgm:presLayoutVars>
      </dgm:prSet>
      <dgm:spPr/>
      <dgm:t>
        <a:bodyPr/>
        <a:lstStyle/>
        <a:p>
          <a:pPr rtl="1"/>
          <a:endParaRPr lang="ar-SA"/>
        </a:p>
      </dgm:t>
    </dgm:pt>
    <dgm:pt modelId="{20BECD8A-6700-4936-BF15-FDC8D6CACF79}" type="pres">
      <dgm:prSet presAssocID="{A05494E8-B1BD-425A-802A-ECABE790ACC9}" presName="rootConnector" presStyleLbl="node2" presStyleIdx="0" presStyleCnt="2"/>
      <dgm:spPr/>
      <dgm:t>
        <a:bodyPr/>
        <a:lstStyle/>
        <a:p>
          <a:pPr rtl="1"/>
          <a:endParaRPr lang="ar-SA"/>
        </a:p>
      </dgm:t>
    </dgm:pt>
    <dgm:pt modelId="{39A7A887-9998-434D-8C19-DF87515A0672}" type="pres">
      <dgm:prSet presAssocID="{A05494E8-B1BD-425A-802A-ECABE790ACC9}" presName="hierChild4" presStyleCnt="0"/>
      <dgm:spPr/>
    </dgm:pt>
    <dgm:pt modelId="{CDC6D133-5962-484C-8AAD-5D05C1049EA3}" type="pres">
      <dgm:prSet presAssocID="{A05494E8-B1BD-425A-802A-ECABE790ACC9}" presName="hierChild5" presStyleCnt="0"/>
      <dgm:spPr/>
    </dgm:pt>
    <dgm:pt modelId="{7745B1E1-991F-4602-8282-053E0BBEABA4}" type="pres">
      <dgm:prSet presAssocID="{A2DDDD72-7887-4594-B4D4-EB60E255D546}" presName="Name37" presStyleLbl="parChTrans1D2" presStyleIdx="1" presStyleCnt="2"/>
      <dgm:spPr/>
      <dgm:t>
        <a:bodyPr/>
        <a:lstStyle/>
        <a:p>
          <a:pPr rtl="1"/>
          <a:endParaRPr lang="ar-SA"/>
        </a:p>
      </dgm:t>
    </dgm:pt>
    <dgm:pt modelId="{D4946B57-1998-45A6-8BAE-70204DD3EE84}" type="pres">
      <dgm:prSet presAssocID="{8658E276-B507-4D42-86E8-2AD588710F3F}" presName="hierRoot2" presStyleCnt="0">
        <dgm:presLayoutVars>
          <dgm:hierBranch val="init"/>
        </dgm:presLayoutVars>
      </dgm:prSet>
      <dgm:spPr/>
    </dgm:pt>
    <dgm:pt modelId="{3AD26D29-C27D-4471-AC76-CF7AD730CE31}" type="pres">
      <dgm:prSet presAssocID="{8658E276-B507-4D42-86E8-2AD588710F3F}" presName="rootComposite" presStyleCnt="0"/>
      <dgm:spPr/>
    </dgm:pt>
    <dgm:pt modelId="{0986CE88-C8C1-49BB-BE68-D16D67AFF4CD}" type="pres">
      <dgm:prSet presAssocID="{8658E276-B507-4D42-86E8-2AD588710F3F}" presName="rootText" presStyleLbl="node2" presStyleIdx="1" presStyleCnt="2">
        <dgm:presLayoutVars>
          <dgm:chPref val="3"/>
        </dgm:presLayoutVars>
      </dgm:prSet>
      <dgm:spPr/>
      <dgm:t>
        <a:bodyPr/>
        <a:lstStyle/>
        <a:p>
          <a:pPr rtl="1"/>
          <a:endParaRPr lang="ar-SA"/>
        </a:p>
      </dgm:t>
    </dgm:pt>
    <dgm:pt modelId="{23FD7E0C-EA6E-4C32-B492-28B0DBEF987F}" type="pres">
      <dgm:prSet presAssocID="{8658E276-B507-4D42-86E8-2AD588710F3F}" presName="rootConnector" presStyleLbl="node2" presStyleIdx="1" presStyleCnt="2"/>
      <dgm:spPr/>
      <dgm:t>
        <a:bodyPr/>
        <a:lstStyle/>
        <a:p>
          <a:pPr rtl="1"/>
          <a:endParaRPr lang="ar-SA"/>
        </a:p>
      </dgm:t>
    </dgm:pt>
    <dgm:pt modelId="{D9FDAB9F-5952-40F9-8004-8615204C8BC5}" type="pres">
      <dgm:prSet presAssocID="{8658E276-B507-4D42-86E8-2AD588710F3F}" presName="hierChild4" presStyleCnt="0"/>
      <dgm:spPr/>
    </dgm:pt>
    <dgm:pt modelId="{B4DD9A5E-01C2-41C3-ACFB-FCAE759B0D82}" type="pres">
      <dgm:prSet presAssocID="{8658E276-B507-4D42-86E8-2AD588710F3F}" presName="hierChild5" presStyleCnt="0"/>
      <dgm:spPr/>
    </dgm:pt>
    <dgm:pt modelId="{874DB50F-DE6B-4902-9196-B815C0C858F3}" type="pres">
      <dgm:prSet presAssocID="{A73ABBD4-7018-4BA0-AAAE-53C58BFAB1D6}" presName="hierChild3" presStyleCnt="0"/>
      <dgm:spPr/>
    </dgm:pt>
  </dgm:ptLst>
  <dgm:cxnLst>
    <dgm:cxn modelId="{51DCC42C-601A-486A-918E-36458CC8FAAC}" type="presOf" srcId="{8658E276-B507-4D42-86E8-2AD588710F3F}" destId="{23FD7E0C-EA6E-4C32-B492-28B0DBEF987F}" srcOrd="1" destOrd="0" presId="urn:microsoft.com/office/officeart/2005/8/layout/orgChart1"/>
    <dgm:cxn modelId="{150929F4-7F69-4CF0-84EE-531D551EFEB1}" type="presOf" srcId="{87B557B7-C974-4A9D-96EE-F96FBA6408C4}" destId="{C5CDE6AE-9634-4C30-82A0-3FC535D81A51}" srcOrd="0" destOrd="0" presId="urn:microsoft.com/office/officeart/2005/8/layout/orgChart1"/>
    <dgm:cxn modelId="{2DF533E8-E502-4BAC-9537-7E1BEA03E151}" type="presOf" srcId="{A73ABBD4-7018-4BA0-AAAE-53C58BFAB1D6}" destId="{34BDF8CE-B5FD-40B6-8A08-90520A2A678E}" srcOrd="1" destOrd="0" presId="urn:microsoft.com/office/officeart/2005/8/layout/orgChart1"/>
    <dgm:cxn modelId="{0E80A2FC-7CE5-4E93-B500-2B55266C1FE5}" type="presOf" srcId="{A05494E8-B1BD-425A-802A-ECABE790ACC9}" destId="{20BECD8A-6700-4936-BF15-FDC8D6CACF79}" srcOrd="1" destOrd="0" presId="urn:microsoft.com/office/officeart/2005/8/layout/orgChart1"/>
    <dgm:cxn modelId="{44E852F4-A2B1-4926-AD7E-660C6FFE7180}" type="presOf" srcId="{A2DDDD72-7887-4594-B4D4-EB60E255D546}" destId="{7745B1E1-991F-4602-8282-053E0BBEABA4}" srcOrd="0" destOrd="0" presId="urn:microsoft.com/office/officeart/2005/8/layout/orgChart1"/>
    <dgm:cxn modelId="{83B5FB41-82C3-44F0-A1FA-773651972A86}" type="presOf" srcId="{8658E276-B507-4D42-86E8-2AD588710F3F}" destId="{0986CE88-C8C1-49BB-BE68-D16D67AFF4CD}" srcOrd="0" destOrd="0" presId="urn:microsoft.com/office/officeart/2005/8/layout/orgChart1"/>
    <dgm:cxn modelId="{6F9DB490-D893-4B8B-AC7C-4932A7BAED95}" type="presOf" srcId="{0FC8E331-F6BD-4999-AD11-31BB0069302C}" destId="{3C905A3F-05C8-4A7B-8D4C-1833A321744B}" srcOrd="0" destOrd="0" presId="urn:microsoft.com/office/officeart/2005/8/layout/orgChart1"/>
    <dgm:cxn modelId="{0DEAD7E2-E1F5-4C8D-B67E-1EA9BD850EFB}" srcId="{0FC8E331-F6BD-4999-AD11-31BB0069302C}" destId="{A73ABBD4-7018-4BA0-AAAE-53C58BFAB1D6}" srcOrd="0" destOrd="0" parTransId="{2377313D-2A22-43D6-9EF6-3FD96B9D094D}" sibTransId="{D3D020B9-B3D2-4CD0-98D1-1FC7AFB5F1FD}"/>
    <dgm:cxn modelId="{3A7B3CBD-5006-4CA4-ACE9-2A2F0362732E}" type="presOf" srcId="{A73ABBD4-7018-4BA0-AAAE-53C58BFAB1D6}" destId="{778B5681-F791-412B-8E52-3F0C22096FC3}" srcOrd="0" destOrd="0" presId="urn:microsoft.com/office/officeart/2005/8/layout/orgChart1"/>
    <dgm:cxn modelId="{D23AE72F-A9AB-4088-964B-67AA141EBD2E}" type="presOf" srcId="{A05494E8-B1BD-425A-802A-ECABE790ACC9}" destId="{246A38AA-A7B9-4E52-9761-C453A7A550F3}" srcOrd="0" destOrd="0" presId="urn:microsoft.com/office/officeart/2005/8/layout/orgChart1"/>
    <dgm:cxn modelId="{C71517DF-BD3E-4965-BF67-D213E9364C54}" srcId="{A73ABBD4-7018-4BA0-AAAE-53C58BFAB1D6}" destId="{8658E276-B507-4D42-86E8-2AD588710F3F}" srcOrd="1" destOrd="0" parTransId="{A2DDDD72-7887-4594-B4D4-EB60E255D546}" sibTransId="{86417B7C-65BD-49EF-9E11-E1C19F3CC720}"/>
    <dgm:cxn modelId="{54817DCE-378E-4910-80F4-249BC988F0F2}" srcId="{A73ABBD4-7018-4BA0-AAAE-53C58BFAB1D6}" destId="{A05494E8-B1BD-425A-802A-ECABE790ACC9}" srcOrd="0" destOrd="0" parTransId="{87B557B7-C974-4A9D-96EE-F96FBA6408C4}" sibTransId="{2BDE5216-7849-4710-A33F-4963B6171DD6}"/>
    <dgm:cxn modelId="{F8AE15DB-05F8-45ED-936C-0CEFA6622944}" type="presParOf" srcId="{3C905A3F-05C8-4A7B-8D4C-1833A321744B}" destId="{CC3BE878-D765-4A15-9C24-19FB1271A043}" srcOrd="0" destOrd="0" presId="urn:microsoft.com/office/officeart/2005/8/layout/orgChart1"/>
    <dgm:cxn modelId="{354972EF-62CC-46E8-ADF2-DD9BB5C393B4}" type="presParOf" srcId="{CC3BE878-D765-4A15-9C24-19FB1271A043}" destId="{6A07D8D1-EF79-48D7-A0C9-FF8FC47F2161}" srcOrd="0" destOrd="0" presId="urn:microsoft.com/office/officeart/2005/8/layout/orgChart1"/>
    <dgm:cxn modelId="{988A52CE-28F1-49FE-8855-232B6BFD7668}" type="presParOf" srcId="{6A07D8D1-EF79-48D7-A0C9-FF8FC47F2161}" destId="{778B5681-F791-412B-8E52-3F0C22096FC3}" srcOrd="0" destOrd="0" presId="urn:microsoft.com/office/officeart/2005/8/layout/orgChart1"/>
    <dgm:cxn modelId="{A5E30B30-FFA4-445A-8D27-96E3BF8EDF52}" type="presParOf" srcId="{6A07D8D1-EF79-48D7-A0C9-FF8FC47F2161}" destId="{34BDF8CE-B5FD-40B6-8A08-90520A2A678E}" srcOrd="1" destOrd="0" presId="urn:microsoft.com/office/officeart/2005/8/layout/orgChart1"/>
    <dgm:cxn modelId="{EFF3740E-0139-45CB-8D9F-81D2A834A8CA}" type="presParOf" srcId="{CC3BE878-D765-4A15-9C24-19FB1271A043}" destId="{5D8DAEFD-542F-4439-B30F-B8493F3489F9}" srcOrd="1" destOrd="0" presId="urn:microsoft.com/office/officeart/2005/8/layout/orgChart1"/>
    <dgm:cxn modelId="{C07EE2CD-B940-4D76-A711-D41BD93AEC88}" type="presParOf" srcId="{5D8DAEFD-542F-4439-B30F-B8493F3489F9}" destId="{C5CDE6AE-9634-4C30-82A0-3FC535D81A51}" srcOrd="0" destOrd="0" presId="urn:microsoft.com/office/officeart/2005/8/layout/orgChart1"/>
    <dgm:cxn modelId="{DF6A8CFA-F449-4AF7-A8B6-963FAECD45D1}" type="presParOf" srcId="{5D8DAEFD-542F-4439-B30F-B8493F3489F9}" destId="{E861D236-8912-45EE-B0C1-964466AA0C07}" srcOrd="1" destOrd="0" presId="urn:microsoft.com/office/officeart/2005/8/layout/orgChart1"/>
    <dgm:cxn modelId="{70D0E8D7-2671-4780-AC23-40F0DA6332D0}" type="presParOf" srcId="{E861D236-8912-45EE-B0C1-964466AA0C07}" destId="{5DC403F0-19E3-4C86-998B-012AAE709D6D}" srcOrd="0" destOrd="0" presId="urn:microsoft.com/office/officeart/2005/8/layout/orgChart1"/>
    <dgm:cxn modelId="{EA6DC810-DBF6-49C8-BC69-FC5EFA9F11F1}" type="presParOf" srcId="{5DC403F0-19E3-4C86-998B-012AAE709D6D}" destId="{246A38AA-A7B9-4E52-9761-C453A7A550F3}" srcOrd="0" destOrd="0" presId="urn:microsoft.com/office/officeart/2005/8/layout/orgChart1"/>
    <dgm:cxn modelId="{0C7AD00F-1D97-4B97-AC3A-8237F6E50F5E}" type="presParOf" srcId="{5DC403F0-19E3-4C86-998B-012AAE709D6D}" destId="{20BECD8A-6700-4936-BF15-FDC8D6CACF79}" srcOrd="1" destOrd="0" presId="urn:microsoft.com/office/officeart/2005/8/layout/orgChart1"/>
    <dgm:cxn modelId="{E295486B-1269-44C7-961F-70E82A82418C}" type="presParOf" srcId="{E861D236-8912-45EE-B0C1-964466AA0C07}" destId="{39A7A887-9998-434D-8C19-DF87515A0672}" srcOrd="1" destOrd="0" presId="urn:microsoft.com/office/officeart/2005/8/layout/orgChart1"/>
    <dgm:cxn modelId="{84879396-3EBA-4C35-A276-24E0F157DF69}" type="presParOf" srcId="{E861D236-8912-45EE-B0C1-964466AA0C07}" destId="{CDC6D133-5962-484C-8AAD-5D05C1049EA3}" srcOrd="2" destOrd="0" presId="urn:microsoft.com/office/officeart/2005/8/layout/orgChart1"/>
    <dgm:cxn modelId="{D3EC0E14-180B-4B1F-BEE8-6D787CE396B6}" type="presParOf" srcId="{5D8DAEFD-542F-4439-B30F-B8493F3489F9}" destId="{7745B1E1-991F-4602-8282-053E0BBEABA4}" srcOrd="2" destOrd="0" presId="urn:microsoft.com/office/officeart/2005/8/layout/orgChart1"/>
    <dgm:cxn modelId="{EB8E2D1C-92E2-48EE-B695-30D275F5616C}" type="presParOf" srcId="{5D8DAEFD-542F-4439-B30F-B8493F3489F9}" destId="{D4946B57-1998-45A6-8BAE-70204DD3EE84}" srcOrd="3" destOrd="0" presId="urn:microsoft.com/office/officeart/2005/8/layout/orgChart1"/>
    <dgm:cxn modelId="{EC670D3A-30EC-45B4-A2AD-D9F70A31C6F7}" type="presParOf" srcId="{D4946B57-1998-45A6-8BAE-70204DD3EE84}" destId="{3AD26D29-C27D-4471-AC76-CF7AD730CE31}" srcOrd="0" destOrd="0" presId="urn:microsoft.com/office/officeart/2005/8/layout/orgChart1"/>
    <dgm:cxn modelId="{0C7F08ED-657E-4103-A6EF-068DF13F599F}" type="presParOf" srcId="{3AD26D29-C27D-4471-AC76-CF7AD730CE31}" destId="{0986CE88-C8C1-49BB-BE68-D16D67AFF4CD}" srcOrd="0" destOrd="0" presId="urn:microsoft.com/office/officeart/2005/8/layout/orgChart1"/>
    <dgm:cxn modelId="{98BBB892-60ED-4E84-8149-FBDD4A802065}" type="presParOf" srcId="{3AD26D29-C27D-4471-AC76-CF7AD730CE31}" destId="{23FD7E0C-EA6E-4C32-B492-28B0DBEF987F}" srcOrd="1" destOrd="0" presId="urn:microsoft.com/office/officeart/2005/8/layout/orgChart1"/>
    <dgm:cxn modelId="{6ED7679A-3988-4FC8-A9F2-E01689684F6B}" type="presParOf" srcId="{D4946B57-1998-45A6-8BAE-70204DD3EE84}" destId="{D9FDAB9F-5952-40F9-8004-8615204C8BC5}" srcOrd="1" destOrd="0" presId="urn:microsoft.com/office/officeart/2005/8/layout/orgChart1"/>
    <dgm:cxn modelId="{82899DAB-0BE4-441B-9D37-26ECE4637600}" type="presParOf" srcId="{D4946B57-1998-45A6-8BAE-70204DD3EE84}" destId="{B4DD9A5E-01C2-41C3-ACFB-FCAE759B0D82}" srcOrd="2" destOrd="0" presId="urn:microsoft.com/office/officeart/2005/8/layout/orgChart1"/>
    <dgm:cxn modelId="{D154B9AB-2750-4A05-93E1-510E490EAE9F}" type="presParOf" srcId="{CC3BE878-D765-4A15-9C24-19FB1271A043}" destId="{874DB50F-DE6B-4902-9196-B815C0C858F3}"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745B1E1-991F-4602-8282-053E0BBEABA4}">
      <dsp:nvSpPr>
        <dsp:cNvPr id="0" name=""/>
        <dsp:cNvSpPr/>
      </dsp:nvSpPr>
      <dsp:spPr>
        <a:xfrm>
          <a:off x="4114800" y="2538147"/>
          <a:ext cx="2251813" cy="781621"/>
        </a:xfrm>
        <a:custGeom>
          <a:avLst/>
          <a:gdLst/>
          <a:ahLst/>
          <a:cxnLst/>
          <a:rect l="0" t="0" r="0" b="0"/>
          <a:pathLst>
            <a:path>
              <a:moveTo>
                <a:pt x="0" y="0"/>
              </a:moveTo>
              <a:lnTo>
                <a:pt x="0" y="390810"/>
              </a:lnTo>
              <a:lnTo>
                <a:pt x="2251813" y="390810"/>
              </a:lnTo>
              <a:lnTo>
                <a:pt x="2251813" y="78162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CDE6AE-9634-4C30-82A0-3FC535D81A51}">
      <dsp:nvSpPr>
        <dsp:cNvPr id="0" name=""/>
        <dsp:cNvSpPr/>
      </dsp:nvSpPr>
      <dsp:spPr>
        <a:xfrm>
          <a:off x="1862986" y="2538147"/>
          <a:ext cx="2251813" cy="781621"/>
        </a:xfrm>
        <a:custGeom>
          <a:avLst/>
          <a:gdLst/>
          <a:ahLst/>
          <a:cxnLst/>
          <a:rect l="0" t="0" r="0" b="0"/>
          <a:pathLst>
            <a:path>
              <a:moveTo>
                <a:pt x="2251813" y="0"/>
              </a:moveTo>
              <a:lnTo>
                <a:pt x="2251813" y="390810"/>
              </a:lnTo>
              <a:lnTo>
                <a:pt x="0" y="390810"/>
              </a:lnTo>
              <a:lnTo>
                <a:pt x="0" y="78162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8B5681-F791-412B-8E52-3F0C22096FC3}">
      <dsp:nvSpPr>
        <dsp:cNvPr id="0" name=""/>
        <dsp:cNvSpPr/>
      </dsp:nvSpPr>
      <dsp:spPr>
        <a:xfrm>
          <a:off x="1900225" y="677144"/>
          <a:ext cx="4429149" cy="18610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rtl="1">
            <a:lnSpc>
              <a:spcPct val="90000"/>
            </a:lnSpc>
            <a:spcBef>
              <a:spcPct val="0"/>
            </a:spcBef>
            <a:spcAft>
              <a:spcPct val="35000"/>
            </a:spcAft>
          </a:pPr>
          <a:r>
            <a:rPr lang="ar-SA" sz="6500" kern="1200" dirty="0" smtClean="0">
              <a:solidFill>
                <a:schemeClr val="tx1">
                  <a:lumMod val="75000"/>
                  <a:lumOff val="25000"/>
                </a:schemeClr>
              </a:solidFill>
            </a:rPr>
            <a:t>الفروق الفردية</a:t>
          </a:r>
          <a:endParaRPr lang="ar-SA" sz="6500" kern="1200" dirty="0">
            <a:solidFill>
              <a:schemeClr val="tx1">
                <a:lumMod val="75000"/>
                <a:lumOff val="25000"/>
              </a:schemeClr>
            </a:solidFill>
          </a:endParaRPr>
        </a:p>
      </dsp:txBody>
      <dsp:txXfrm>
        <a:off x="1900225" y="677144"/>
        <a:ext cx="4429149" cy="1861002"/>
      </dsp:txXfrm>
    </dsp:sp>
    <dsp:sp modelId="{246A38AA-A7B9-4E52-9761-C453A7A550F3}">
      <dsp:nvSpPr>
        <dsp:cNvPr id="0" name=""/>
        <dsp:cNvSpPr/>
      </dsp:nvSpPr>
      <dsp:spPr>
        <a:xfrm>
          <a:off x="1984" y="3319768"/>
          <a:ext cx="3722005" cy="18610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2400300" rtl="1">
            <a:lnSpc>
              <a:spcPct val="90000"/>
            </a:lnSpc>
            <a:spcBef>
              <a:spcPct val="0"/>
            </a:spcBef>
            <a:spcAft>
              <a:spcPct val="35000"/>
            </a:spcAft>
          </a:pPr>
          <a:r>
            <a:rPr lang="ar-SA" sz="5400" b="0" kern="1200" dirty="0" smtClean="0">
              <a:solidFill>
                <a:schemeClr val="tx1"/>
              </a:solidFill>
            </a:rPr>
            <a:t>تنظيم الطرائق وإعداد المناهج</a:t>
          </a:r>
          <a:endParaRPr lang="ar-SA" sz="5400" b="0" kern="1200" dirty="0"/>
        </a:p>
      </dsp:txBody>
      <dsp:txXfrm>
        <a:off x="1984" y="3319768"/>
        <a:ext cx="3722005" cy="1861002"/>
      </dsp:txXfrm>
    </dsp:sp>
    <dsp:sp modelId="{0986CE88-C8C1-49BB-BE68-D16D67AFF4CD}">
      <dsp:nvSpPr>
        <dsp:cNvPr id="0" name=""/>
        <dsp:cNvSpPr/>
      </dsp:nvSpPr>
      <dsp:spPr>
        <a:xfrm>
          <a:off x="4505610" y="3319768"/>
          <a:ext cx="3722005" cy="18610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2667000" rtl="1">
            <a:lnSpc>
              <a:spcPct val="90000"/>
            </a:lnSpc>
            <a:spcBef>
              <a:spcPct val="0"/>
            </a:spcBef>
            <a:spcAft>
              <a:spcPct val="35000"/>
            </a:spcAft>
          </a:pPr>
          <a:r>
            <a:rPr lang="ar-SA" sz="6000" b="0" kern="1200" dirty="0" smtClean="0">
              <a:solidFill>
                <a:schemeClr val="tx1"/>
              </a:solidFill>
            </a:rPr>
            <a:t>التحفيز</a:t>
          </a:r>
          <a:endParaRPr lang="ar-SA" sz="6000" b="0" kern="1200" dirty="0"/>
        </a:p>
      </dsp:txBody>
      <dsp:txXfrm>
        <a:off x="4505610" y="3319768"/>
        <a:ext cx="3722005" cy="186100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4B30FA0-9A85-479A-8286-3BCE865E077D}" type="datetimeFigureOut">
              <a:rPr lang="ar-SA" smtClean="0"/>
              <a:pPr/>
              <a:t>04/04/1433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61C4817-D3E1-4DAE-AB01-E5CC6BE333CF}"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4B30FA0-9A85-479A-8286-3BCE865E077D}" type="datetimeFigureOut">
              <a:rPr lang="ar-SA" smtClean="0"/>
              <a:pPr/>
              <a:t>04/04/1433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61C4817-D3E1-4DAE-AB01-E5CC6BE333CF}"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4B30FA0-9A85-479A-8286-3BCE865E077D}" type="datetimeFigureOut">
              <a:rPr lang="ar-SA" smtClean="0"/>
              <a:pPr/>
              <a:t>04/04/1433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61C4817-D3E1-4DAE-AB01-E5CC6BE333CF}"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4B30FA0-9A85-479A-8286-3BCE865E077D}" type="datetimeFigureOut">
              <a:rPr lang="ar-SA" smtClean="0"/>
              <a:pPr/>
              <a:t>04/04/1433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61C4817-D3E1-4DAE-AB01-E5CC6BE333CF}"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4B30FA0-9A85-479A-8286-3BCE865E077D}" type="datetimeFigureOut">
              <a:rPr lang="ar-SA" smtClean="0"/>
              <a:pPr/>
              <a:t>04/04/1433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B61C4817-D3E1-4DAE-AB01-E5CC6BE333CF}"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4B30FA0-9A85-479A-8286-3BCE865E077D}" type="datetimeFigureOut">
              <a:rPr lang="ar-SA" smtClean="0"/>
              <a:pPr/>
              <a:t>04/04/1433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B61C4817-D3E1-4DAE-AB01-E5CC6BE333CF}"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4B30FA0-9A85-479A-8286-3BCE865E077D}" type="datetimeFigureOut">
              <a:rPr lang="ar-SA" smtClean="0"/>
              <a:pPr/>
              <a:t>04/04/1433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B61C4817-D3E1-4DAE-AB01-E5CC6BE333CF}"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4B30FA0-9A85-479A-8286-3BCE865E077D}" type="datetimeFigureOut">
              <a:rPr lang="ar-SA" smtClean="0"/>
              <a:pPr/>
              <a:t>04/04/1433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61C4817-D3E1-4DAE-AB01-E5CC6BE333CF}"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4B30FA0-9A85-479A-8286-3BCE865E077D}" type="datetimeFigureOut">
              <a:rPr lang="ar-SA" smtClean="0"/>
              <a:pPr/>
              <a:t>04/04/1433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61C4817-D3E1-4DAE-AB01-E5CC6BE333CF}"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4B30FA0-9A85-479A-8286-3BCE865E077D}" type="datetimeFigureOut">
              <a:rPr lang="ar-SA" smtClean="0"/>
              <a:pPr/>
              <a:t>04/04/1433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61C4817-D3E1-4DAE-AB01-E5CC6BE333CF}"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4B30FA0-9A85-479A-8286-3BCE865E077D}" type="datetimeFigureOut">
              <a:rPr lang="ar-SA" smtClean="0"/>
              <a:pPr/>
              <a:t>04/04/1433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61C4817-D3E1-4DAE-AB01-E5CC6BE333CF}"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4B30FA0-9A85-479A-8286-3BCE865E077D}" type="datetimeFigureOut">
              <a:rPr lang="ar-SA" smtClean="0"/>
              <a:pPr/>
              <a:t>04/04/1433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61C4817-D3E1-4DAE-AB01-E5CC6BE333CF}"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2727335"/>
          </a:xfrm>
        </p:spPr>
        <p:txBody>
          <a:bodyPr>
            <a:normAutofit/>
          </a:bodyPr>
          <a:lstStyle/>
          <a:p>
            <a:r>
              <a:rPr lang="ar-SA" sz="7200" dirty="0" smtClean="0"/>
              <a:t>الفصل الثالث</a:t>
            </a:r>
            <a:br>
              <a:rPr lang="ar-SA" sz="7200" dirty="0" smtClean="0"/>
            </a:br>
            <a:r>
              <a:rPr lang="ar-SA" sz="7200" dirty="0" smtClean="0"/>
              <a:t>التعلم والتذكر</a:t>
            </a:r>
            <a:endParaRPr lang="ar-SA" sz="7200" dirty="0"/>
          </a:p>
        </p:txBody>
      </p:sp>
      <p:sp>
        <p:nvSpPr>
          <p:cNvPr id="3" name="عنوان فرعي 2"/>
          <p:cNvSpPr>
            <a:spLocks noGrp="1"/>
          </p:cNvSpPr>
          <p:nvPr>
            <p:ph type="subTitle" idx="1"/>
          </p:nvPr>
        </p:nvSpPr>
        <p:spPr/>
        <p:txBody>
          <a:bodyPr/>
          <a:lstStyle/>
          <a:p>
            <a:endParaRPr lang="ar-SA" dirty="0" smtClean="0"/>
          </a:p>
          <a:p>
            <a:endParaRPr lang="ar-SA" dirty="0"/>
          </a:p>
          <a:p>
            <a:endParaRPr lang="ar-SA" dirty="0" smtClean="0"/>
          </a:p>
          <a:p>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368940"/>
          </a:xfrm>
        </p:spPr>
        <p:txBody>
          <a:bodyPr>
            <a:normAutofit/>
          </a:bodyPr>
          <a:lstStyle/>
          <a:p>
            <a:r>
              <a:rPr lang="ar-SA" sz="6600" dirty="0" smtClean="0"/>
              <a:t> </a:t>
            </a:r>
            <a:r>
              <a:rPr lang="ar-SA" sz="6600" dirty="0" smtClean="0">
                <a:solidFill>
                  <a:srgbClr val="FF0000"/>
                </a:solidFill>
              </a:rPr>
              <a:t>ما هي مشكلات التعلم؟</a:t>
            </a:r>
            <a:endParaRPr lang="ar-SA" sz="6600"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654692"/>
          </a:xfrm>
        </p:spPr>
        <p:txBody>
          <a:bodyPr>
            <a:normAutofit fontScale="90000"/>
          </a:bodyPr>
          <a:lstStyle/>
          <a:p>
            <a:r>
              <a:rPr lang="ar-SA" sz="6600" b="1" dirty="0" smtClean="0">
                <a:solidFill>
                  <a:schemeClr val="tx1"/>
                </a:solidFill>
              </a:rPr>
              <a:t/>
            </a:r>
            <a:br>
              <a:rPr lang="ar-SA" sz="6600" b="1" dirty="0" smtClean="0">
                <a:solidFill>
                  <a:schemeClr val="tx1"/>
                </a:solidFill>
              </a:rPr>
            </a:br>
            <a:r>
              <a:rPr lang="ar-SA" sz="6600" b="1" dirty="0" smtClean="0">
                <a:solidFill>
                  <a:schemeClr val="tx1"/>
                </a:solidFill>
              </a:rPr>
              <a:t>1.الفروق الفردية</a:t>
            </a:r>
            <a:br>
              <a:rPr lang="ar-SA" sz="6600" b="1" dirty="0" smtClean="0">
                <a:solidFill>
                  <a:schemeClr val="tx1"/>
                </a:solidFill>
              </a:rPr>
            </a:br>
            <a:r>
              <a:rPr lang="ar-SA" sz="6600" b="1" dirty="0" smtClean="0">
                <a:solidFill>
                  <a:schemeClr val="tx1"/>
                </a:solidFill>
              </a:rPr>
              <a:t>2.التحفيز</a:t>
            </a:r>
            <a:br>
              <a:rPr lang="ar-SA" sz="6600" b="1" dirty="0" smtClean="0">
                <a:solidFill>
                  <a:schemeClr val="tx1"/>
                </a:solidFill>
              </a:rPr>
            </a:br>
            <a:r>
              <a:rPr lang="ar-SA" sz="6600" b="1" dirty="0" smtClean="0">
                <a:solidFill>
                  <a:schemeClr val="tx1"/>
                </a:solidFill>
              </a:rPr>
              <a:t>3.تنظيم طرق التدريس وإعداد المناهج</a:t>
            </a:r>
            <a:br>
              <a:rPr lang="ar-SA" sz="6600" b="1" dirty="0" smtClean="0">
                <a:solidFill>
                  <a:schemeClr val="tx1"/>
                </a:solidFill>
              </a:rPr>
            </a:br>
            <a:endParaRPr lang="ar-SA" sz="66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14282" y="1285860"/>
            <a:ext cx="8643966" cy="5072098"/>
          </a:xfrm>
        </p:spPr>
        <p:txBody>
          <a:bodyPr>
            <a:normAutofit fontScale="90000"/>
          </a:bodyPr>
          <a:lstStyle/>
          <a:p>
            <a:r>
              <a:rPr lang="ar-SA" dirty="0" smtClean="0"/>
              <a:t> هي ظاهرة عامة في جميع الكائنات الحية ،تتجلى فيها قدرة الخالق العظيم وهي نعمة من نعم الله علينا ليجعل للحياة معنى.</a:t>
            </a:r>
            <a:br>
              <a:rPr lang="ar-SA" dirty="0" smtClean="0"/>
            </a:br>
            <a:r>
              <a:rPr lang="ar-SA" dirty="0" smtClean="0"/>
              <a:t> الاهتمام بالفروق الفردية من صميم التعليم الناجح .</a:t>
            </a:r>
            <a:br>
              <a:rPr lang="ar-SA" dirty="0" smtClean="0"/>
            </a:br>
            <a:r>
              <a:rPr lang="ar-SA" dirty="0" smtClean="0"/>
              <a:t/>
            </a:r>
            <a:br>
              <a:rPr lang="ar-SA" dirty="0" smtClean="0"/>
            </a:br>
            <a:r>
              <a:rPr lang="ar-SA" dirty="0" smtClean="0"/>
              <a:t>يتفاعل عاملين في تحديد الفروق بين الأفراد :</a:t>
            </a:r>
            <a:br>
              <a:rPr lang="ar-SA" dirty="0" smtClean="0"/>
            </a:br>
            <a:r>
              <a:rPr lang="ar-SA" dirty="0" smtClean="0"/>
              <a:t>ا.اختلاف المؤثرات في الأسرة، المدرسة ،المجتمع .</a:t>
            </a:r>
            <a:br>
              <a:rPr lang="ar-SA" dirty="0" smtClean="0"/>
            </a:br>
            <a:r>
              <a:rPr lang="ar-SA" dirty="0" smtClean="0"/>
              <a:t>ب.العوامل الوراثية .</a:t>
            </a:r>
            <a:br>
              <a:rPr lang="ar-SA" dirty="0" smtClean="0"/>
            </a:br>
            <a:r>
              <a:rPr lang="ar-SA" dirty="0" smtClean="0"/>
              <a:t>وهذا التفاوت بين الأفراد يتبعه تفاوت في الاستعدادات.</a:t>
            </a:r>
            <a:br>
              <a:rPr lang="ar-SA" dirty="0" smtClean="0"/>
            </a:br>
            <a:endParaRPr lang="ar-SA" dirty="0"/>
          </a:p>
        </p:txBody>
      </p:sp>
      <p:sp>
        <p:nvSpPr>
          <p:cNvPr id="3" name="عنصر نائب للنص 2"/>
          <p:cNvSpPr>
            <a:spLocks noGrp="1"/>
          </p:cNvSpPr>
          <p:nvPr>
            <p:ph type="body" idx="1"/>
          </p:nvPr>
        </p:nvSpPr>
        <p:spPr>
          <a:xfrm>
            <a:off x="500034" y="500042"/>
            <a:ext cx="8286808" cy="808039"/>
          </a:xfrm>
        </p:spPr>
        <p:txBody>
          <a:bodyPr>
            <a:noAutofit/>
          </a:bodyPr>
          <a:lstStyle/>
          <a:p>
            <a:pPr algn="ctr"/>
            <a:r>
              <a:rPr lang="ar-SA" sz="6600" b="1" dirty="0" smtClean="0">
                <a:solidFill>
                  <a:srgbClr val="FF0000"/>
                </a:solidFill>
              </a:rPr>
              <a:t>1-الفروق الفردية</a:t>
            </a:r>
            <a:endParaRPr lang="ar-SA" sz="6600" b="1"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1406" y="274638"/>
            <a:ext cx="8786874" cy="6011882"/>
          </a:xfrm>
        </p:spPr>
        <p:txBody>
          <a:bodyPr>
            <a:normAutofit fontScale="90000"/>
          </a:bodyPr>
          <a:lstStyle/>
          <a:p>
            <a:r>
              <a:rPr lang="ar-SA" sz="6600" dirty="0" smtClean="0">
                <a:solidFill>
                  <a:srgbClr val="FF0000"/>
                </a:solidFill>
              </a:rPr>
              <a:t/>
            </a:r>
            <a:br>
              <a:rPr lang="ar-SA" sz="6600" dirty="0" smtClean="0">
                <a:solidFill>
                  <a:srgbClr val="FF0000"/>
                </a:solidFill>
              </a:rPr>
            </a:br>
            <a:r>
              <a:rPr lang="ar-SA" sz="6600" dirty="0" smtClean="0">
                <a:solidFill>
                  <a:srgbClr val="FF0000"/>
                </a:solidFill>
              </a:rPr>
              <a:t/>
            </a:r>
            <a:br>
              <a:rPr lang="ar-SA" sz="6600" dirty="0" smtClean="0">
                <a:solidFill>
                  <a:srgbClr val="FF0000"/>
                </a:solidFill>
              </a:rPr>
            </a:br>
            <a:r>
              <a:rPr lang="ar-SA" sz="6600" dirty="0" smtClean="0">
                <a:solidFill>
                  <a:srgbClr val="FF0000"/>
                </a:solidFill>
              </a:rPr>
              <a:t>-ما </a:t>
            </a:r>
            <a:r>
              <a:rPr lang="ar-SA" sz="6600" dirty="0">
                <a:solidFill>
                  <a:srgbClr val="FF0000"/>
                </a:solidFill>
              </a:rPr>
              <a:t>هو دور المعلم في إتباع أساليب مراعاته للفروق الفردية بين طلابه</a:t>
            </a:r>
            <a:r>
              <a:rPr lang="ar-SA" sz="6600" dirty="0" smtClean="0">
                <a:solidFill>
                  <a:srgbClr val="FF0000"/>
                </a:solidFill>
              </a:rPr>
              <a:t>؟</a:t>
            </a:r>
            <a:br>
              <a:rPr lang="ar-SA" sz="6600" dirty="0" smtClean="0">
                <a:solidFill>
                  <a:srgbClr val="FF0000"/>
                </a:solidFill>
              </a:rPr>
            </a:br>
            <a:r>
              <a:rPr lang="ar-SA" sz="6600" dirty="0">
                <a:solidFill>
                  <a:srgbClr val="FF0000"/>
                </a:solidFill>
              </a:rPr>
              <a:t/>
            </a:r>
            <a:br>
              <a:rPr lang="ar-SA" sz="6600" dirty="0">
                <a:solidFill>
                  <a:srgbClr val="FF0000"/>
                </a:solidFill>
              </a:rPr>
            </a:br>
            <a:r>
              <a:rPr lang="ar-SA" sz="6600" dirty="0" smtClean="0">
                <a:solidFill>
                  <a:srgbClr val="FF0000"/>
                </a:solidFill>
              </a:rPr>
              <a:t>2-ما هي </a:t>
            </a:r>
            <a:r>
              <a:rPr lang="ar-SA" sz="6600" dirty="0">
                <a:solidFill>
                  <a:srgbClr val="FF0000"/>
                </a:solidFill>
              </a:rPr>
              <a:t>الطرق </a:t>
            </a:r>
            <a:r>
              <a:rPr lang="ar-SA" sz="6600" dirty="0" smtClean="0">
                <a:solidFill>
                  <a:srgbClr val="FF0000"/>
                </a:solidFill>
              </a:rPr>
              <a:t>المتبعة في ذلك </a:t>
            </a:r>
            <a:r>
              <a:rPr lang="ar-SA" sz="6600" dirty="0">
                <a:solidFill>
                  <a:srgbClr val="FF0000"/>
                </a:solidFill>
              </a:rPr>
              <a:t>؟ </a:t>
            </a:r>
            <a:r>
              <a:rPr lang="ar-SA" sz="6600" dirty="0" smtClean="0">
                <a:solidFill>
                  <a:srgbClr val="FF0000"/>
                </a:solidFill>
              </a:rPr>
              <a:t/>
            </a:r>
            <a:br>
              <a:rPr lang="ar-SA" sz="6600" dirty="0" smtClean="0">
                <a:solidFill>
                  <a:srgbClr val="FF0000"/>
                </a:solidFill>
              </a:rPr>
            </a:br>
            <a:r>
              <a:rPr lang="ar-SA" sz="6600" dirty="0" smtClean="0">
                <a:solidFill>
                  <a:srgbClr val="FF0000"/>
                </a:solidFill>
              </a:rPr>
              <a:t/>
            </a:r>
            <a:br>
              <a:rPr lang="ar-SA" sz="6600" dirty="0" smtClean="0">
                <a:solidFill>
                  <a:srgbClr val="FF0000"/>
                </a:solidFill>
              </a:rPr>
            </a:br>
            <a:r>
              <a:rPr lang="ar-SA" sz="6600" dirty="0">
                <a:solidFill>
                  <a:srgbClr val="FF0000"/>
                </a:solidFill>
              </a:rPr>
              <a:t/>
            </a:r>
            <a:br>
              <a:rPr lang="ar-SA" sz="6600" dirty="0">
                <a:solidFill>
                  <a:srgbClr val="FF0000"/>
                </a:solidFill>
              </a:rPr>
            </a:br>
            <a:endParaRPr lang="ar-SA" sz="6600" dirty="0">
              <a:solidFill>
                <a:srgbClr val="FF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2877" y="1000108"/>
            <a:ext cx="8858279" cy="5357850"/>
          </a:xfrm>
        </p:spPr>
        <p:txBody>
          <a:bodyPr>
            <a:normAutofit/>
          </a:bodyPr>
          <a:lstStyle/>
          <a:p>
            <a:r>
              <a:rPr lang="ar-SA" dirty="0" smtClean="0"/>
              <a:t>على المعلم أن يستعين بطرائق التعليم </a:t>
            </a:r>
            <a:r>
              <a:rPr lang="ar-SA" dirty="0" err="1" smtClean="0"/>
              <a:t>و</a:t>
            </a:r>
            <a:r>
              <a:rPr lang="ar-SA" dirty="0" smtClean="0"/>
              <a:t> الكتب الملائمة للتغلب على مشكلات التعلم عند طلابه </a:t>
            </a:r>
            <a:r>
              <a:rPr lang="ar-SA" dirty="0" err="1" smtClean="0"/>
              <a:t>و</a:t>
            </a:r>
            <a:r>
              <a:rPr lang="ar-SA" dirty="0" smtClean="0"/>
              <a:t> الأخذ بعين الاعتبار موضوع الفروق الفردية حيث بوسعه استحداث عدة جماعات متجانسة موجها كل فئة إلى أن تعمل وفق مستواها المناسب لها </a:t>
            </a:r>
            <a:r>
              <a:rPr lang="ar-SA" dirty="0" err="1" smtClean="0"/>
              <a:t>و</a:t>
            </a:r>
            <a:r>
              <a:rPr lang="ar-SA" dirty="0" smtClean="0"/>
              <a:t> بطريقتها الخاصة </a:t>
            </a:r>
            <a:r>
              <a:rPr lang="ar-SA" dirty="0" err="1" smtClean="0"/>
              <a:t>بها</a:t>
            </a:r>
            <a:r>
              <a:rPr lang="ar-SA" dirty="0" smtClean="0"/>
              <a:t> ،لكن بشروط:</a:t>
            </a:r>
            <a:br>
              <a:rPr lang="ar-SA" dirty="0" smtClean="0"/>
            </a:br>
            <a:r>
              <a:rPr lang="ar-SA" dirty="0" smtClean="0"/>
              <a:t>1-إسداء  الإرشادات اللازمة لتوجيه مثل هذه الجماعات </a:t>
            </a:r>
            <a:endParaRPr lang="ar-SA" dirty="0"/>
          </a:p>
        </p:txBody>
      </p:sp>
      <p:sp>
        <p:nvSpPr>
          <p:cNvPr id="3" name="عنصر نائب للنص 2"/>
          <p:cNvSpPr>
            <a:spLocks noGrp="1"/>
          </p:cNvSpPr>
          <p:nvPr>
            <p:ph type="body" idx="1"/>
          </p:nvPr>
        </p:nvSpPr>
        <p:spPr>
          <a:xfrm>
            <a:off x="642910" y="49193"/>
            <a:ext cx="7772400" cy="736601"/>
          </a:xfrm>
        </p:spPr>
        <p:txBody>
          <a:bodyPr>
            <a:noAutofit/>
          </a:bodyPr>
          <a:lstStyle/>
          <a:p>
            <a:pPr algn="ctr"/>
            <a:r>
              <a:rPr lang="ar-SA" sz="5400" b="1" dirty="0" smtClean="0">
                <a:solidFill>
                  <a:srgbClr val="FF0000"/>
                </a:solidFill>
              </a:rPr>
              <a:t>الإجابة </a:t>
            </a:r>
            <a:endParaRPr lang="ar-SA" sz="5400" b="1" dirty="0">
              <a:solidFill>
                <a:srgbClr val="FF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2844" y="428604"/>
            <a:ext cx="8786842" cy="6000792"/>
          </a:xfrm>
        </p:spPr>
        <p:txBody>
          <a:bodyPr/>
          <a:lstStyle/>
          <a:p>
            <a:r>
              <a:rPr lang="ar-SA" dirty="0" smtClean="0"/>
              <a:t>2-ألا يكون الصف كبيرا جدا من حيث العدد</a:t>
            </a:r>
            <a:br>
              <a:rPr lang="ar-SA" dirty="0" smtClean="0"/>
            </a:br>
            <a:r>
              <a:rPr lang="ar-SA" dirty="0" smtClean="0"/>
              <a:t>3-أن تنتهج مبادئ مقبولة في تصنيف التلاميذ خلال أيام الحياة المدرسية.</a:t>
            </a:r>
            <a:br>
              <a:rPr lang="ar-SA" dirty="0" smtClean="0"/>
            </a:br>
            <a:r>
              <a:rPr lang="ar-SA" dirty="0" smtClean="0"/>
              <a:t/>
            </a:r>
            <a:br>
              <a:rPr lang="ar-SA" dirty="0" smtClean="0"/>
            </a:br>
            <a:r>
              <a:rPr lang="ar-SA" dirty="0" smtClean="0"/>
              <a:t>لذلك يمكن القول انه كلما أعار المعلم الفروق الفردية بين الطلاب اهتماما أوفر ،كان تقدم الأفراد  أكثر. </a:t>
            </a:r>
            <a:endParaRPr lang="ar-SA" dirty="0"/>
          </a:p>
        </p:txBody>
      </p:sp>
      <p:sp>
        <p:nvSpPr>
          <p:cNvPr id="3" name="عنصر نائب للنص 2"/>
          <p:cNvSpPr>
            <a:spLocks noGrp="1"/>
          </p:cNvSpPr>
          <p:nvPr>
            <p:ph type="body" idx="1"/>
          </p:nvPr>
        </p:nvSpPr>
        <p:spPr>
          <a:xfrm>
            <a:off x="714348" y="0"/>
            <a:ext cx="7772400" cy="45719"/>
          </a:xfrm>
        </p:spPr>
        <p:txBody>
          <a:bodyPr>
            <a:normAutofit fontScale="25000" lnSpcReduction="20000"/>
          </a:bodyPr>
          <a:lstStyle/>
          <a:p>
            <a:endParaRPr lang="ar-SA" dirty="0" smtClean="0"/>
          </a:p>
          <a:p>
            <a:endParaRPr lang="ar-SA"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2844" y="500042"/>
            <a:ext cx="8715404" cy="5786454"/>
          </a:xfrm>
        </p:spPr>
        <p:txBody>
          <a:bodyPr>
            <a:normAutofit fontScale="90000"/>
          </a:bodyPr>
          <a:lstStyle/>
          <a:p>
            <a:pPr algn="r"/>
            <a:r>
              <a:rPr lang="ar-SA" dirty="0" smtClean="0">
                <a:solidFill>
                  <a:srgbClr val="FF0000"/>
                </a:solidFill>
              </a:rPr>
              <a:t/>
            </a:r>
            <a:br>
              <a:rPr lang="ar-SA" dirty="0" smtClean="0">
                <a:solidFill>
                  <a:srgbClr val="FF0000"/>
                </a:solidFill>
              </a:rPr>
            </a:br>
            <a:r>
              <a:rPr lang="ar-SA" dirty="0" smtClean="0">
                <a:solidFill>
                  <a:srgbClr val="FF0000"/>
                </a:solidFill>
              </a:rPr>
              <a:t/>
            </a:r>
            <a:br>
              <a:rPr lang="ar-SA" dirty="0" smtClean="0">
                <a:solidFill>
                  <a:srgbClr val="FF0000"/>
                </a:solidFill>
              </a:rPr>
            </a:br>
            <a:r>
              <a:rPr lang="ar-SA" dirty="0" smtClean="0">
                <a:solidFill>
                  <a:srgbClr val="FF0000"/>
                </a:solidFill>
              </a:rPr>
              <a:t/>
            </a:r>
            <a:br>
              <a:rPr lang="ar-SA" dirty="0" smtClean="0">
                <a:solidFill>
                  <a:srgbClr val="FF0000"/>
                </a:solidFill>
              </a:rPr>
            </a:br>
            <a:r>
              <a:rPr lang="ar-SA" dirty="0" smtClean="0">
                <a:solidFill>
                  <a:srgbClr val="FF0000"/>
                </a:solidFill>
              </a:rPr>
              <a:t/>
            </a:r>
            <a:br>
              <a:rPr lang="ar-SA" dirty="0" smtClean="0">
                <a:solidFill>
                  <a:srgbClr val="FF0000"/>
                </a:solidFill>
              </a:rPr>
            </a:br>
            <a:r>
              <a:rPr lang="ar-SA" dirty="0" smtClean="0">
                <a:solidFill>
                  <a:srgbClr val="FF0000"/>
                </a:solidFill>
              </a:rPr>
              <a:t/>
            </a:r>
            <a:br>
              <a:rPr lang="ar-SA" dirty="0" smtClean="0">
                <a:solidFill>
                  <a:srgbClr val="FF0000"/>
                </a:solidFill>
              </a:rPr>
            </a:br>
            <a:r>
              <a:rPr lang="ar-SA" dirty="0" smtClean="0">
                <a:solidFill>
                  <a:srgbClr val="FF0000"/>
                </a:solidFill>
              </a:rPr>
              <a:t>3-ما هي أهمية الفروق في الذكاء؟</a:t>
            </a:r>
            <a:br>
              <a:rPr lang="ar-SA" dirty="0" smtClean="0">
                <a:solidFill>
                  <a:srgbClr val="FF0000"/>
                </a:solidFill>
              </a:rPr>
            </a:br>
            <a:r>
              <a:rPr lang="ar-SA" dirty="0" smtClean="0">
                <a:solidFill>
                  <a:srgbClr val="FF0000"/>
                </a:solidFill>
              </a:rPr>
              <a:t/>
            </a:r>
            <a:br>
              <a:rPr lang="ar-SA" dirty="0" smtClean="0">
                <a:solidFill>
                  <a:srgbClr val="FF0000"/>
                </a:solidFill>
              </a:rPr>
            </a:br>
            <a:r>
              <a:rPr lang="ar-SA" dirty="0" smtClean="0"/>
              <a:t>الفروق في الذكاء لها أهمية خاصة إذ أن نتائج اختبارات الذكاء تشير إلى الفوز في الانجازات المدرسية. </a:t>
            </a:r>
            <a:br>
              <a:rPr lang="ar-SA" dirty="0" smtClean="0"/>
            </a:br>
            <a:r>
              <a:rPr lang="ar-SA" dirty="0" smtClean="0"/>
              <a:t>و تتأثر اختبارات الذكاء </a:t>
            </a:r>
            <a:r>
              <a:rPr lang="ar-SA" dirty="0" err="1" smtClean="0"/>
              <a:t>و</a:t>
            </a:r>
            <a:r>
              <a:rPr lang="ar-SA" dirty="0" smtClean="0"/>
              <a:t> التحصيل المدرسي بالعوامل المتأتية من ماضي تجارب الفرد في أسرته، فقد اجمع الكثير على أن ما يحرزه الطالب في المدرسة  من نجاح ،يتوقف جزئيا على ماضي خبراته </a:t>
            </a:r>
            <a:r>
              <a:rPr lang="ar-SA" dirty="0" err="1" smtClean="0"/>
              <a:t>البيتية</a:t>
            </a:r>
            <a:r>
              <a:rPr lang="ar-SA" dirty="0" smtClean="0"/>
              <a:t> و على ما يتلقاه فيها من عون </a:t>
            </a:r>
            <a:r>
              <a:rPr lang="ar-SA" dirty="0" err="1" smtClean="0"/>
              <a:t>و</a:t>
            </a:r>
            <a:r>
              <a:rPr lang="ar-SA" dirty="0" smtClean="0"/>
              <a:t> تشجيع. </a:t>
            </a:r>
            <a:br>
              <a:rPr lang="ar-SA" dirty="0" smtClean="0"/>
            </a:br>
            <a:r>
              <a:rPr lang="ar-SA" dirty="0" smtClean="0">
                <a:solidFill>
                  <a:srgbClr val="FF0000"/>
                </a:solidFill>
              </a:rPr>
              <a:t/>
            </a:r>
            <a:br>
              <a:rPr lang="ar-SA" dirty="0" smtClean="0">
                <a:solidFill>
                  <a:srgbClr val="FF0000"/>
                </a:solidFill>
              </a:rPr>
            </a:br>
            <a:r>
              <a:rPr lang="ar-SA" dirty="0" smtClean="0">
                <a:solidFill>
                  <a:srgbClr val="FF0000"/>
                </a:solidFill>
              </a:rPr>
              <a:t/>
            </a:r>
            <a:br>
              <a:rPr lang="ar-SA" dirty="0" smtClean="0">
                <a:solidFill>
                  <a:srgbClr val="FF0000"/>
                </a:solidFill>
              </a:rPr>
            </a:br>
            <a:r>
              <a:rPr lang="ar-SA" dirty="0" smtClean="0">
                <a:solidFill>
                  <a:srgbClr val="FF0000"/>
                </a:solidFill>
              </a:rPr>
              <a:t/>
            </a:r>
            <a:br>
              <a:rPr lang="ar-SA" dirty="0" smtClean="0">
                <a:solidFill>
                  <a:srgbClr val="FF0000"/>
                </a:solidFill>
              </a:rPr>
            </a:b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2844" y="1357298"/>
            <a:ext cx="8858280" cy="5143536"/>
          </a:xfrm>
        </p:spPr>
        <p:txBody>
          <a:bodyPr>
            <a:normAutofit fontScale="90000"/>
          </a:bodyPr>
          <a:lstStyle/>
          <a:p>
            <a:r>
              <a:rPr lang="ar-SA" dirty="0" smtClean="0"/>
              <a:t>توصل </a:t>
            </a:r>
            <a:r>
              <a:rPr lang="ar-SA" dirty="0" err="1" smtClean="0"/>
              <a:t>مكلارين</a:t>
            </a:r>
            <a:r>
              <a:rPr lang="ar-SA" dirty="0" smtClean="0"/>
              <a:t> من خلال أبحاثه إلى وجود علاقة وطيدة بين المكانة الاقتصادية –الاجتماعية للأطفال</a:t>
            </a:r>
            <a:br>
              <a:rPr lang="ar-SA" dirty="0" smtClean="0"/>
            </a:br>
            <a:r>
              <a:rPr lang="ar-SA" dirty="0" smtClean="0"/>
              <a:t> ( بين الخامسة </a:t>
            </a:r>
            <a:r>
              <a:rPr lang="ar-SA" dirty="0" err="1" smtClean="0"/>
              <a:t>و</a:t>
            </a:r>
            <a:r>
              <a:rPr lang="ar-SA" dirty="0" smtClean="0"/>
              <a:t> النصف </a:t>
            </a:r>
            <a:r>
              <a:rPr lang="ar-SA" dirty="0" err="1" smtClean="0"/>
              <a:t>و</a:t>
            </a:r>
            <a:r>
              <a:rPr lang="ar-SA" dirty="0" smtClean="0"/>
              <a:t> السابعة من العمر) </a:t>
            </a:r>
            <a:r>
              <a:rPr lang="ar-SA" dirty="0" err="1" smtClean="0"/>
              <a:t>و</a:t>
            </a:r>
            <a:r>
              <a:rPr lang="ar-SA" dirty="0" smtClean="0"/>
              <a:t> بين قدراتهم القرائية .فقد وجد أن أطفال البيوت الميسورة كانوا انجح في القراءة .لذلك من واجب المعلم الذي يعلم أن جو بيت الطفل مثبط للهمة أو انه يفتقر إلى المنبهات الفكرية إدراك بان على المدرسة أن تتيح العناصر المفقودة وإلا فان النتيجة المتوقعة هي التخلف </a:t>
            </a:r>
            <a:r>
              <a:rPr lang="ar-SA" dirty="0" err="1" smtClean="0"/>
              <a:t>و</a:t>
            </a:r>
            <a:r>
              <a:rPr lang="ar-SA" dirty="0" smtClean="0"/>
              <a:t> الرسوب .</a:t>
            </a:r>
            <a:endParaRPr lang="ar-SA" dirty="0"/>
          </a:p>
        </p:txBody>
      </p:sp>
      <p:sp>
        <p:nvSpPr>
          <p:cNvPr id="3" name="عنصر نائب للنص 2"/>
          <p:cNvSpPr>
            <a:spLocks noGrp="1"/>
          </p:cNvSpPr>
          <p:nvPr>
            <p:ph type="body" idx="1"/>
          </p:nvPr>
        </p:nvSpPr>
        <p:spPr>
          <a:xfrm>
            <a:off x="857224" y="142852"/>
            <a:ext cx="7772400" cy="950915"/>
          </a:xfrm>
        </p:spPr>
        <p:txBody>
          <a:bodyPr>
            <a:normAutofit/>
          </a:bodyPr>
          <a:lstStyle/>
          <a:p>
            <a:pPr algn="ctr"/>
            <a:r>
              <a:rPr lang="ar-SA" sz="4800" dirty="0" smtClean="0">
                <a:solidFill>
                  <a:srgbClr val="FF0000"/>
                </a:solidFill>
              </a:rPr>
              <a:t>نتائج أبحاث </a:t>
            </a:r>
            <a:r>
              <a:rPr lang="ar-SA" sz="4800" dirty="0" err="1" smtClean="0">
                <a:solidFill>
                  <a:srgbClr val="FF0000"/>
                </a:solidFill>
              </a:rPr>
              <a:t>مكلارين</a:t>
            </a:r>
            <a:r>
              <a:rPr lang="ar-SA" sz="4800" dirty="0" smtClean="0">
                <a:solidFill>
                  <a:srgbClr val="FF0000"/>
                </a:solidFill>
              </a:rPr>
              <a:t> 1950</a:t>
            </a:r>
            <a:endParaRPr lang="ar-SA" sz="4800" dirty="0">
              <a:solidFill>
                <a:srgbClr val="FF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57158" y="857232"/>
            <a:ext cx="8358246" cy="5715016"/>
          </a:xfrm>
        </p:spPr>
        <p:txBody>
          <a:bodyPr/>
          <a:lstStyle/>
          <a:p>
            <a:r>
              <a:rPr lang="ar-SA" dirty="0" smtClean="0"/>
              <a:t>إن الالتفات إلى الفروق الفردية يعتبر من صميم التعليم الصالح فهو أمر يتعلق بالاحترام الكلي لشخصية كل طفل </a:t>
            </a:r>
            <a:r>
              <a:rPr lang="ar-SA" dirty="0" err="1" smtClean="0"/>
              <a:t>و</a:t>
            </a:r>
            <a:r>
              <a:rPr lang="ar-SA" dirty="0" smtClean="0"/>
              <a:t> بمعاملة كل طفل على انه شخص متميز تحصل استجابة متكاملة من طرفه </a:t>
            </a:r>
            <a:r>
              <a:rPr lang="ar-SA" dirty="0" err="1" smtClean="0"/>
              <a:t>و</a:t>
            </a:r>
            <a:r>
              <a:rPr lang="ar-SA" dirty="0" smtClean="0"/>
              <a:t> على هذا فالتعرف على الفروق الفردية لا يسهم فقط في تنظيم الطرائق </a:t>
            </a:r>
            <a:r>
              <a:rPr lang="ar-SA" dirty="0" err="1" smtClean="0"/>
              <a:t>و</a:t>
            </a:r>
            <a:r>
              <a:rPr lang="ar-SA" dirty="0" smtClean="0"/>
              <a:t> المناهج تنظيم جيدا </a:t>
            </a:r>
            <a:r>
              <a:rPr lang="ar-SA" dirty="0" err="1" smtClean="0"/>
              <a:t>و</a:t>
            </a:r>
            <a:r>
              <a:rPr lang="ar-SA" dirty="0" smtClean="0"/>
              <a:t> إنما يسهم كذلك في تحفيز الأطفال تحفيزا يشعرهم بأن </a:t>
            </a:r>
            <a:r>
              <a:rPr lang="ar-SA" dirty="0" err="1" smtClean="0"/>
              <a:t>مجهوداتهم</a:t>
            </a:r>
            <a:r>
              <a:rPr lang="ar-SA" dirty="0" smtClean="0"/>
              <a:t> هي موضع اعتبار .</a:t>
            </a:r>
            <a:endParaRPr lang="ar-SA" dirty="0"/>
          </a:p>
        </p:txBody>
      </p:sp>
      <p:sp>
        <p:nvSpPr>
          <p:cNvPr id="3" name="عنصر نائب للنص 2"/>
          <p:cNvSpPr>
            <a:spLocks noGrp="1"/>
          </p:cNvSpPr>
          <p:nvPr>
            <p:ph type="body" idx="1"/>
          </p:nvPr>
        </p:nvSpPr>
        <p:spPr>
          <a:xfrm>
            <a:off x="722313" y="71414"/>
            <a:ext cx="7772400" cy="857256"/>
          </a:xfrm>
        </p:spPr>
        <p:txBody>
          <a:bodyPr>
            <a:normAutofit/>
          </a:bodyPr>
          <a:lstStyle/>
          <a:p>
            <a:pPr algn="ctr"/>
            <a:r>
              <a:rPr lang="ar-SA" sz="4800" dirty="0" smtClean="0">
                <a:solidFill>
                  <a:srgbClr val="FF0000"/>
                </a:solidFill>
              </a:rPr>
              <a:t>ملاحظة :</a:t>
            </a:r>
            <a:endParaRPr lang="ar-SA" sz="4800" dirty="0">
              <a:solidFill>
                <a:srgbClr val="FF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457200" y="571480"/>
          <a:ext cx="8229600" cy="58579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57158" y="1928802"/>
            <a:ext cx="8429683" cy="3840173"/>
          </a:xfrm>
        </p:spPr>
        <p:txBody>
          <a:bodyPr>
            <a:normAutofit fontScale="90000"/>
          </a:bodyPr>
          <a:lstStyle/>
          <a:p>
            <a:pPr algn="ctr"/>
            <a:r>
              <a:rPr lang="ar-SA" dirty="0" smtClean="0"/>
              <a:t>يعد التحفيز من العوامل المؤثرة في تحقيق أهداف التربية ورفع كفاءة المتعلم وزيادة الإنتاجية في محور العملية التعليمية(الطالب).</a:t>
            </a:r>
            <a:br>
              <a:rPr lang="ar-SA" dirty="0" smtClean="0"/>
            </a:br>
            <a:r>
              <a:rPr lang="ar-SA" dirty="0" smtClean="0"/>
              <a:t/>
            </a:r>
            <a:br>
              <a:rPr lang="ar-SA" dirty="0" smtClean="0"/>
            </a:br>
            <a:r>
              <a:rPr lang="ar-SA" sz="7200" b="0" dirty="0" smtClean="0">
                <a:solidFill>
                  <a:srgbClr val="FF0000"/>
                </a:solidFill>
              </a:rPr>
              <a:t>ما هو التحفيز؟</a:t>
            </a:r>
            <a:r>
              <a:rPr lang="ar-SA" dirty="0" smtClean="0"/>
              <a:t/>
            </a:r>
            <a:br>
              <a:rPr lang="ar-SA" dirty="0" smtClean="0"/>
            </a:br>
            <a:r>
              <a:rPr lang="ar-SA" dirty="0" smtClean="0"/>
              <a:t/>
            </a:r>
            <a:br>
              <a:rPr lang="ar-SA" dirty="0" smtClean="0"/>
            </a:br>
            <a:endParaRPr lang="ar-SA" dirty="0"/>
          </a:p>
        </p:txBody>
      </p:sp>
      <p:sp>
        <p:nvSpPr>
          <p:cNvPr id="3" name="عنصر نائب للنص 2"/>
          <p:cNvSpPr>
            <a:spLocks noGrp="1"/>
          </p:cNvSpPr>
          <p:nvPr>
            <p:ph type="body" idx="1"/>
          </p:nvPr>
        </p:nvSpPr>
        <p:spPr>
          <a:xfrm>
            <a:off x="722313" y="357166"/>
            <a:ext cx="7772400" cy="879477"/>
          </a:xfrm>
        </p:spPr>
        <p:txBody>
          <a:bodyPr>
            <a:noAutofit/>
          </a:bodyPr>
          <a:lstStyle/>
          <a:p>
            <a:pPr algn="ctr"/>
            <a:r>
              <a:rPr lang="ar-SA" sz="6600" b="1" dirty="0" smtClean="0">
                <a:solidFill>
                  <a:srgbClr val="FF0000"/>
                </a:solidFill>
              </a:rPr>
              <a:t>2-التحفيز</a:t>
            </a:r>
            <a:endParaRPr lang="ar-SA" sz="6600" b="1" dirty="0">
              <a:solidFill>
                <a:srgbClr val="FF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726130"/>
          </a:xfrm>
        </p:spPr>
        <p:txBody>
          <a:bodyPr/>
          <a:lstStyle/>
          <a:p>
            <a:r>
              <a:rPr lang="ar-SA" dirty="0" smtClean="0"/>
              <a:t> التحفيز هو طاقة نابعة من المتعلم ،من البيئة المحيطة </a:t>
            </a:r>
            <a:r>
              <a:rPr lang="ar-SA" dirty="0" err="1" smtClean="0"/>
              <a:t>به</a:t>
            </a:r>
            <a:r>
              <a:rPr lang="ar-SA" dirty="0" smtClean="0"/>
              <a:t> ، تؤثر فيه وتحركه وتوجهه لتحقيق غاية</a:t>
            </a:r>
            <a:r>
              <a:rPr lang="ar-SA" dirty="0"/>
              <a:t> </a:t>
            </a:r>
            <a:r>
              <a:rPr lang="ar-SA" dirty="0" smtClean="0"/>
              <a:t>نفسية أو مادية ف</a:t>
            </a:r>
            <a:r>
              <a:rPr lang="ar-SA" u="sng" dirty="0" smtClean="0">
                <a:solidFill>
                  <a:srgbClr val="FF0000"/>
                </a:solidFill>
              </a:rPr>
              <a:t>هو قوة منشطة للتعلم</a:t>
            </a:r>
            <a:r>
              <a:rPr lang="ar-SA" dirty="0" smtClean="0">
                <a:solidFill>
                  <a:srgbClr val="FF0000"/>
                </a:solidFill>
              </a:rPr>
              <a:t>.</a:t>
            </a:r>
            <a:br>
              <a:rPr lang="ar-SA" dirty="0" smtClean="0">
                <a:solidFill>
                  <a:srgbClr val="FF0000"/>
                </a:solidFill>
              </a:rPr>
            </a:br>
            <a:endParaRPr lang="ar-SA" dirty="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1406" y="1346208"/>
            <a:ext cx="8686800" cy="4868874"/>
          </a:xfrm>
        </p:spPr>
        <p:txBody>
          <a:bodyPr>
            <a:normAutofit/>
          </a:bodyPr>
          <a:lstStyle/>
          <a:p>
            <a:r>
              <a:rPr lang="ar-SA" sz="6500" cap="all" dirty="0">
                <a:solidFill>
                  <a:srgbClr val="FF0000"/>
                </a:solidFill>
              </a:rPr>
              <a:t>ما هي خصائص المعلم المحفز؟</a:t>
            </a:r>
            <a:br>
              <a:rPr lang="ar-SA" sz="6500" cap="all" dirty="0">
                <a:solidFill>
                  <a:srgbClr val="FF0000"/>
                </a:solidFill>
              </a:rPr>
            </a:br>
            <a:endParaRPr lang="ar-SA" sz="6500" cap="all" dirty="0">
              <a:solidFill>
                <a:srgbClr val="FF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14314" y="274638"/>
            <a:ext cx="8858280" cy="6011882"/>
          </a:xfrm>
        </p:spPr>
        <p:txBody>
          <a:bodyPr/>
          <a:lstStyle/>
          <a:p>
            <a:r>
              <a:rPr lang="ar-SA" dirty="0" smtClean="0"/>
              <a:t>1.أن يكون عطوفا غير متكلف مع طلابه.</a:t>
            </a:r>
            <a:br>
              <a:rPr lang="ar-SA" dirty="0" smtClean="0"/>
            </a:br>
            <a:r>
              <a:rPr lang="ar-SA" dirty="0" smtClean="0"/>
              <a:t>2.أن يراعي سلوك الطلبة </a:t>
            </a:r>
            <a:br>
              <a:rPr lang="ar-SA" dirty="0" smtClean="0"/>
            </a:br>
            <a:r>
              <a:rPr lang="ar-SA" dirty="0" smtClean="0"/>
              <a:t>3.التنويع بأساليب التدريس المشوقة والوسائل التعليمية.</a:t>
            </a:r>
            <a:br>
              <a:rPr lang="ar-SA" dirty="0" smtClean="0"/>
            </a:br>
            <a:r>
              <a:rPr lang="ar-SA" dirty="0" smtClean="0"/>
              <a:t>4.أن يكون إعداد المعلم نفسيا وتربويا للطالب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0042" y="0"/>
            <a:ext cx="8686800" cy="6357958"/>
          </a:xfrm>
        </p:spPr>
        <p:txBody>
          <a:bodyPr>
            <a:normAutofit fontScale="90000"/>
          </a:bodyPr>
          <a:lstStyle/>
          <a:p>
            <a:pPr algn="r"/>
            <a:r>
              <a:rPr lang="ar-SA" dirty="0" smtClean="0"/>
              <a:t/>
            </a:r>
            <a:br>
              <a:rPr lang="ar-SA" dirty="0" smtClean="0"/>
            </a:br>
            <a:r>
              <a:rPr lang="ar-SA" dirty="0" smtClean="0"/>
              <a:t/>
            </a:r>
            <a:br>
              <a:rPr lang="ar-SA" dirty="0" smtClean="0"/>
            </a:br>
            <a:r>
              <a:rPr lang="ar-SA" dirty="0"/>
              <a:t/>
            </a:r>
            <a:br>
              <a:rPr lang="ar-SA" dirty="0"/>
            </a:br>
            <a:r>
              <a:rPr lang="ar-SA" dirty="0" smtClean="0">
                <a:solidFill>
                  <a:srgbClr val="FF0000"/>
                </a:solidFill>
              </a:rPr>
              <a:t>ما هي أنواع المحفزات الأكثر إيجابية في مجال التعلم؟</a:t>
            </a:r>
            <a:br>
              <a:rPr lang="ar-SA" dirty="0" smtClean="0">
                <a:solidFill>
                  <a:srgbClr val="FF0000"/>
                </a:solidFill>
              </a:rPr>
            </a:br>
            <a:r>
              <a:rPr lang="ar-SA" dirty="0" smtClean="0">
                <a:solidFill>
                  <a:srgbClr val="FF0000"/>
                </a:solidFill>
              </a:rPr>
              <a:t/>
            </a:r>
            <a:br>
              <a:rPr lang="ar-SA" dirty="0" smtClean="0">
                <a:solidFill>
                  <a:srgbClr val="FF0000"/>
                </a:solidFill>
              </a:rPr>
            </a:br>
            <a:r>
              <a:rPr lang="ar-SA" dirty="0" smtClean="0">
                <a:solidFill>
                  <a:srgbClr val="FF0000"/>
                </a:solidFill>
              </a:rPr>
              <a:t/>
            </a:r>
            <a:br>
              <a:rPr lang="ar-SA" dirty="0" smtClean="0">
                <a:solidFill>
                  <a:srgbClr val="FF0000"/>
                </a:solidFill>
              </a:rPr>
            </a:br>
            <a:r>
              <a:rPr lang="ar-SA" dirty="0" smtClean="0">
                <a:solidFill>
                  <a:srgbClr val="FF0000"/>
                </a:solidFill>
              </a:rPr>
              <a:t>*دراسة </a:t>
            </a:r>
            <a:r>
              <a:rPr lang="ar-SA" dirty="0" err="1" smtClean="0">
                <a:solidFill>
                  <a:srgbClr val="FF0000"/>
                </a:solidFill>
              </a:rPr>
              <a:t>جاردنر</a:t>
            </a:r>
            <a:r>
              <a:rPr lang="ar-SA" dirty="0" smtClean="0">
                <a:solidFill>
                  <a:srgbClr val="FF0000"/>
                </a:solidFill>
              </a:rPr>
              <a:t>(1942ـ1950): تطبيق طرق تدريس حديثة في بعض من  المدارس </a:t>
            </a:r>
            <a:r>
              <a:rPr lang="ar-SA" dirty="0" err="1" smtClean="0">
                <a:solidFill>
                  <a:srgbClr val="FF0000"/>
                </a:solidFill>
              </a:rPr>
              <a:t>و</a:t>
            </a:r>
            <a:r>
              <a:rPr lang="ar-SA" dirty="0" smtClean="0">
                <a:solidFill>
                  <a:srgbClr val="FF0000"/>
                </a:solidFill>
              </a:rPr>
              <a:t> مقارنة نتائجها بنتائج مدارس أخرى طبقت عليها طرق تقليدية  فما النتيجة التي توصلت لها الأبحاث لتحقيق التحفيز؟</a:t>
            </a:r>
            <a:br>
              <a:rPr lang="ar-SA" dirty="0" smtClean="0">
                <a:solidFill>
                  <a:srgbClr val="FF0000"/>
                </a:solidFill>
              </a:rPr>
            </a:br>
            <a:r>
              <a:rPr lang="ar-SA" dirty="0" smtClean="0"/>
              <a:t/>
            </a:r>
            <a:br>
              <a:rPr lang="ar-SA" dirty="0" smtClean="0"/>
            </a:b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857232"/>
            <a:ext cx="8858279" cy="5786454"/>
          </a:xfrm>
        </p:spPr>
        <p:txBody>
          <a:bodyPr>
            <a:normAutofit fontScale="90000"/>
          </a:bodyPr>
          <a:lstStyle/>
          <a:p>
            <a:r>
              <a:rPr lang="ar-SA" dirty="0" smtClean="0"/>
              <a:t>التحفيز الناجح لا يمكن تأمينه بسهولة لكن يمكن إتباع مجموعة من العوامل نذكرها كالأتي :</a:t>
            </a:r>
            <a:br>
              <a:rPr lang="ar-SA" dirty="0" smtClean="0"/>
            </a:br>
            <a:r>
              <a:rPr lang="ar-SA" dirty="0" smtClean="0"/>
              <a:t>1-التأكيد على المثوبة عوضا عن العقوبة </a:t>
            </a:r>
            <a:br>
              <a:rPr lang="ar-SA" dirty="0" smtClean="0"/>
            </a:br>
            <a:r>
              <a:rPr lang="ar-SA" dirty="0" smtClean="0"/>
              <a:t>2-تحديد العلاقات المنتظمة بين مراحل التعليم بالنسبة للعقوبة </a:t>
            </a:r>
            <a:br>
              <a:rPr lang="ar-SA" dirty="0" smtClean="0"/>
            </a:br>
            <a:r>
              <a:rPr lang="ar-SA" dirty="0" smtClean="0"/>
              <a:t>3-العلاقة الملائمة المحددة بين مراحل التعلم </a:t>
            </a:r>
            <a:r>
              <a:rPr lang="ar-SA" dirty="0" err="1" smtClean="0"/>
              <a:t>و</a:t>
            </a:r>
            <a:r>
              <a:rPr lang="ar-SA" dirty="0" smtClean="0"/>
              <a:t> بين قدرات الأطفال بحيث يتحقق لهم النجاح لا الإخفاق.</a:t>
            </a:r>
            <a:br>
              <a:rPr lang="ar-SA" dirty="0" smtClean="0"/>
            </a:br>
            <a:r>
              <a:rPr lang="ar-SA" dirty="0" smtClean="0"/>
              <a:t>4-العمل على إيجاد جو يشحذ خير ما في المتعلم </a:t>
            </a:r>
            <a:r>
              <a:rPr lang="ar-SA" dirty="0" err="1" smtClean="0"/>
              <a:t>و</a:t>
            </a:r>
            <a:r>
              <a:rPr lang="ar-SA" dirty="0" smtClean="0"/>
              <a:t> ذلك بمعاملته على انه فرد له شخصية </a:t>
            </a:r>
            <a:r>
              <a:rPr lang="ar-SA" dirty="0" err="1" smtClean="0"/>
              <a:t>و</a:t>
            </a:r>
            <a:r>
              <a:rPr lang="ar-SA" dirty="0" smtClean="0"/>
              <a:t> كيان </a:t>
            </a:r>
            <a:br>
              <a:rPr lang="ar-SA" dirty="0" smtClean="0"/>
            </a:br>
            <a:r>
              <a:rPr lang="ar-SA" dirty="0" smtClean="0"/>
              <a:t>5-المزج بين التنويع </a:t>
            </a:r>
            <a:r>
              <a:rPr lang="ar-SA" dirty="0" err="1" smtClean="0"/>
              <a:t>و</a:t>
            </a:r>
            <a:r>
              <a:rPr lang="ar-SA" dirty="0" smtClean="0"/>
              <a:t> الروتين </a:t>
            </a:r>
            <a:br>
              <a:rPr lang="ar-SA" dirty="0" smtClean="0"/>
            </a:br>
            <a:r>
              <a:rPr lang="ar-SA" dirty="0" smtClean="0"/>
              <a:t/>
            </a:r>
            <a:br>
              <a:rPr lang="ar-SA" dirty="0" smtClean="0"/>
            </a:br>
            <a:endParaRPr lang="ar-SA" dirty="0"/>
          </a:p>
        </p:txBody>
      </p:sp>
      <p:sp>
        <p:nvSpPr>
          <p:cNvPr id="3" name="عنصر نائب للنص 2"/>
          <p:cNvSpPr>
            <a:spLocks noGrp="1"/>
          </p:cNvSpPr>
          <p:nvPr>
            <p:ph type="body" idx="1"/>
          </p:nvPr>
        </p:nvSpPr>
        <p:spPr>
          <a:xfrm>
            <a:off x="722313" y="142852"/>
            <a:ext cx="7772400" cy="593725"/>
          </a:xfrm>
        </p:spPr>
        <p:txBody>
          <a:bodyPr>
            <a:noAutofit/>
          </a:bodyPr>
          <a:lstStyle/>
          <a:p>
            <a:pPr algn="ctr"/>
            <a:r>
              <a:rPr lang="ar-SA" sz="5400" dirty="0" smtClean="0">
                <a:solidFill>
                  <a:srgbClr val="FF0000"/>
                </a:solidFill>
              </a:rPr>
              <a:t>الإجابة </a:t>
            </a:r>
            <a:endParaRPr lang="ar-SA" sz="5400" dirty="0">
              <a:solidFill>
                <a:srgbClr val="FF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1406" y="1643050"/>
            <a:ext cx="8786842" cy="4643470"/>
          </a:xfrm>
        </p:spPr>
        <p:txBody>
          <a:bodyPr>
            <a:normAutofit/>
          </a:bodyPr>
          <a:lstStyle/>
          <a:p>
            <a:r>
              <a:rPr lang="ar-SA" dirty="0" smtClean="0"/>
              <a:t>بالرغم من وجود مجموعة من الأبحاث في هذا المجال إلا إننا سنكتفي فقط بأبحاث تايلور (1950) التي تتمثل في </a:t>
            </a:r>
            <a:r>
              <a:rPr lang="ar-SA" u="sng" dirty="0" smtClean="0">
                <a:solidFill>
                  <a:srgbClr val="FF0000"/>
                </a:solidFill>
              </a:rPr>
              <a:t>اختبار الاستعداد للقراءة </a:t>
            </a:r>
            <a:r>
              <a:rPr lang="ar-SA" dirty="0" smtClean="0"/>
              <a:t>المخصص بالأطفال الأمريكيين الذي طبقه على 114 طفلا اسكتلنديا ممن يبلغون السادسة من عمرهم </a:t>
            </a:r>
            <a:r>
              <a:rPr lang="ar-SA" dirty="0" err="1" smtClean="0"/>
              <a:t>و</a:t>
            </a:r>
            <a:r>
              <a:rPr lang="ar-SA" dirty="0" smtClean="0"/>
              <a:t> هم في الصف الثاني في المدرسة فكانت النتيجة من حيث المعدل الاسكتلنديين متقدمين على الأمريكيين بمقدار السنة </a:t>
            </a:r>
            <a:endParaRPr lang="ar-SA" dirty="0"/>
          </a:p>
        </p:txBody>
      </p:sp>
      <p:sp>
        <p:nvSpPr>
          <p:cNvPr id="3" name="عنصر نائب للنص 2"/>
          <p:cNvSpPr>
            <a:spLocks noGrp="1"/>
          </p:cNvSpPr>
          <p:nvPr>
            <p:ph type="body" idx="1"/>
          </p:nvPr>
        </p:nvSpPr>
        <p:spPr>
          <a:xfrm>
            <a:off x="722313" y="357166"/>
            <a:ext cx="7772400" cy="1214446"/>
          </a:xfrm>
        </p:spPr>
        <p:txBody>
          <a:bodyPr>
            <a:normAutofit fontScale="92500"/>
          </a:bodyPr>
          <a:lstStyle/>
          <a:p>
            <a:pPr algn="ctr"/>
            <a:r>
              <a:rPr lang="ar-SA" sz="4800" b="1" dirty="0" smtClean="0">
                <a:solidFill>
                  <a:srgbClr val="FF0000"/>
                </a:solidFill>
              </a:rPr>
              <a:t>3-تنظيم طرق التدريس وإعداد المناهج</a:t>
            </a:r>
          </a:p>
          <a:p>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2844" y="285728"/>
            <a:ext cx="8858279" cy="6357958"/>
          </a:xfrm>
        </p:spPr>
        <p:txBody>
          <a:bodyPr>
            <a:normAutofit fontScale="90000"/>
          </a:bodyPr>
          <a:lstStyle/>
          <a:p>
            <a:r>
              <a:rPr lang="ar-SA" dirty="0" smtClean="0"/>
              <a:t>بعد هذه النتيجة تمكن تايلور من القول أن فكرة الاستعداد القرائي تتوقف على الاتجاهات التربوية من جهة و على التصور العقلي عند الطفل من جهة أخرى.</a:t>
            </a:r>
            <a:br>
              <a:rPr lang="ar-SA" dirty="0" smtClean="0"/>
            </a:br>
            <a:r>
              <a:rPr lang="ar-SA" dirty="0" smtClean="0">
                <a:solidFill>
                  <a:srgbClr val="FF0000"/>
                </a:solidFill>
              </a:rPr>
              <a:t>ملاحظة :</a:t>
            </a:r>
            <a:r>
              <a:rPr lang="ar-SA" dirty="0" smtClean="0"/>
              <a:t> </a:t>
            </a:r>
            <a:br>
              <a:rPr lang="ar-SA" dirty="0" smtClean="0"/>
            </a:br>
            <a:r>
              <a:rPr lang="ar-SA" dirty="0" smtClean="0"/>
              <a:t>بعد مجموعة من الأبحاث في مدى تأثير طرق التدريس </a:t>
            </a:r>
            <a:r>
              <a:rPr lang="ar-SA" dirty="0" err="1" smtClean="0"/>
              <a:t>و</a:t>
            </a:r>
            <a:r>
              <a:rPr lang="ar-SA" dirty="0" smtClean="0"/>
              <a:t> إعداد المناهج على فكرة التعلم تما تغيير كتب </a:t>
            </a:r>
            <a:r>
              <a:rPr lang="ar-SA" dirty="0" err="1" smtClean="0"/>
              <a:t>التهجئة</a:t>
            </a:r>
            <a:r>
              <a:rPr lang="ar-SA" dirty="0" smtClean="0"/>
              <a:t> مثلا لتضم الآن ألفاظا يألفها الأطفال بدلا من أن تكون ألفاظا اختيرت على أساس صعوبتها.</a:t>
            </a:r>
            <a:br>
              <a:rPr lang="ar-SA" dirty="0" smtClean="0"/>
            </a:br>
            <a:r>
              <a:rPr lang="ar-SA" dirty="0" smtClean="0"/>
              <a:t>كذلك تما التغيير في كتب القراءة </a:t>
            </a:r>
            <a:r>
              <a:rPr lang="ar-SA" dirty="0" err="1" smtClean="0"/>
              <a:t>و</a:t>
            </a:r>
            <a:r>
              <a:rPr lang="ar-SA" dirty="0" smtClean="0"/>
              <a:t> الحساب فأصبحت اليوم أكثر ترتيبا </a:t>
            </a:r>
            <a:r>
              <a:rPr lang="ar-SA" dirty="0" err="1" smtClean="0"/>
              <a:t>و</a:t>
            </a:r>
            <a:r>
              <a:rPr lang="ar-SA" dirty="0" smtClean="0"/>
              <a:t> تنسيقا </a:t>
            </a:r>
            <a:r>
              <a:rPr lang="ar-SA" dirty="0" err="1" smtClean="0"/>
              <a:t>و</a:t>
            </a:r>
            <a:r>
              <a:rPr lang="ar-SA" dirty="0" smtClean="0"/>
              <a:t> قد تمت غربلة الألفاظ فيها أو الأرقام بصورة واضحة ليتاح معها للمتعلم أن يألفها بصورة طبيعية.   </a:t>
            </a:r>
            <a:endParaRPr lang="ar-SA" dirty="0"/>
          </a:p>
        </p:txBody>
      </p:sp>
      <p:sp>
        <p:nvSpPr>
          <p:cNvPr id="3" name="عنصر نائب للنص 2"/>
          <p:cNvSpPr>
            <a:spLocks noGrp="1"/>
          </p:cNvSpPr>
          <p:nvPr>
            <p:ph type="body" idx="1"/>
          </p:nvPr>
        </p:nvSpPr>
        <p:spPr>
          <a:xfrm>
            <a:off x="722313" y="-428652"/>
            <a:ext cx="7772400" cy="71438"/>
          </a:xfrm>
        </p:spPr>
        <p:txBody>
          <a:bodyPr>
            <a:normAutofit fontScale="25000" lnSpcReduction="20000"/>
          </a:bodyPr>
          <a:lstStyle/>
          <a:p>
            <a:endParaRPr lang="ar-SA" dirty="0" smtClean="0"/>
          </a:p>
          <a:p>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2844" y="714356"/>
            <a:ext cx="8786842" cy="5643602"/>
          </a:xfrm>
        </p:spPr>
        <p:txBody>
          <a:bodyPr>
            <a:normAutofit fontScale="90000"/>
          </a:bodyPr>
          <a:lstStyle/>
          <a:p>
            <a:r>
              <a:rPr lang="ar-SA" dirty="0" smtClean="0"/>
              <a:t>ترتبط مشكلات التذكر </a:t>
            </a:r>
            <a:r>
              <a:rPr lang="ar-SA" dirty="0" err="1" smtClean="0"/>
              <a:t>و</a:t>
            </a:r>
            <a:r>
              <a:rPr lang="ar-SA" dirty="0" smtClean="0"/>
              <a:t> النسيان بمشكلات التعلم ارتباطا وثيقا .</a:t>
            </a:r>
            <a:br>
              <a:rPr lang="ar-SA" dirty="0" smtClean="0"/>
            </a:br>
            <a:r>
              <a:rPr lang="ar-SA" dirty="0" smtClean="0"/>
              <a:t>ثمة اثنان من علماء النفس ممن ضرب بسهم وافر في توضيح وجهة النظر اللاميكانيكية الخاصة بالتذكر هما: </a:t>
            </a:r>
            <a:r>
              <a:rPr lang="ar-SA" u="sng" dirty="0" smtClean="0">
                <a:solidFill>
                  <a:srgbClr val="FF0000"/>
                </a:solidFill>
              </a:rPr>
              <a:t>فرويد </a:t>
            </a:r>
            <a:r>
              <a:rPr lang="ar-SA" u="sng" dirty="0" err="1" smtClean="0">
                <a:solidFill>
                  <a:srgbClr val="FF0000"/>
                </a:solidFill>
              </a:rPr>
              <a:t>و</a:t>
            </a:r>
            <a:r>
              <a:rPr lang="ar-SA" u="sng" dirty="0" smtClean="0">
                <a:solidFill>
                  <a:srgbClr val="FF0000"/>
                </a:solidFill>
              </a:rPr>
              <a:t> </a:t>
            </a:r>
            <a:r>
              <a:rPr lang="ar-SA" u="sng" dirty="0" smtClean="0">
                <a:solidFill>
                  <a:srgbClr val="FF0000"/>
                </a:solidFill>
              </a:rPr>
              <a:t>بار تليت. </a:t>
            </a:r>
            <a:r>
              <a:rPr lang="ar-SA" u="sng" dirty="0" smtClean="0">
                <a:solidFill>
                  <a:srgbClr val="FF0000"/>
                </a:solidFill>
              </a:rPr>
              <a:t/>
            </a:r>
            <a:br>
              <a:rPr lang="ar-SA" u="sng" dirty="0" smtClean="0">
                <a:solidFill>
                  <a:srgbClr val="FF0000"/>
                </a:solidFill>
              </a:rPr>
            </a:br>
            <a:r>
              <a:rPr lang="ar-SA" u="sng" dirty="0" smtClean="0">
                <a:solidFill>
                  <a:srgbClr val="FF0000"/>
                </a:solidFill>
              </a:rPr>
              <a:t/>
            </a:r>
            <a:br>
              <a:rPr lang="ar-SA" u="sng" dirty="0" smtClean="0">
                <a:solidFill>
                  <a:srgbClr val="FF0000"/>
                </a:solidFill>
              </a:rPr>
            </a:br>
            <a:r>
              <a:rPr lang="ar-SA" u="sng" dirty="0" smtClean="0">
                <a:solidFill>
                  <a:srgbClr val="FF0000"/>
                </a:solidFill>
              </a:rPr>
              <a:t>1- </a:t>
            </a:r>
            <a:r>
              <a:rPr lang="ar-SA" dirty="0" smtClean="0"/>
              <a:t>فقد </a:t>
            </a:r>
            <a:r>
              <a:rPr lang="ar-SA" dirty="0" smtClean="0"/>
              <a:t>جادل فرويد قائلا:أننا نتذكر ما نحب تذكره </a:t>
            </a:r>
            <a:r>
              <a:rPr lang="ar-SA" dirty="0" err="1" smtClean="0"/>
              <a:t>و</a:t>
            </a:r>
            <a:r>
              <a:rPr lang="ar-SA" dirty="0" smtClean="0"/>
              <a:t> ننسى ما نريد أن ننساه. و من هنا يمكن القول أن التذكر ليس مخزن </a:t>
            </a:r>
            <a:r>
              <a:rPr lang="ar-SA" dirty="0" err="1" smtClean="0"/>
              <a:t>و</a:t>
            </a:r>
            <a:r>
              <a:rPr lang="ar-SA" dirty="0" smtClean="0"/>
              <a:t> إنما جانب من جوانب وظيفتنا النفسية </a:t>
            </a:r>
            <a:r>
              <a:rPr lang="ar-SA" dirty="0" err="1" smtClean="0"/>
              <a:t>و</a:t>
            </a:r>
            <a:r>
              <a:rPr lang="ar-SA" dirty="0" smtClean="0"/>
              <a:t> هو دائب النشاط يعمل جاهدا على أن يصب على العالم ما في أذهاننا من أنماط راسخة .</a:t>
            </a:r>
          </a:p>
        </p:txBody>
      </p:sp>
      <p:sp>
        <p:nvSpPr>
          <p:cNvPr id="3" name="عنصر نائب للنص 2"/>
          <p:cNvSpPr>
            <a:spLocks noGrp="1"/>
          </p:cNvSpPr>
          <p:nvPr>
            <p:ph type="body" idx="1"/>
          </p:nvPr>
        </p:nvSpPr>
        <p:spPr>
          <a:xfrm>
            <a:off x="722313" y="500043"/>
            <a:ext cx="7772400" cy="642942"/>
          </a:xfrm>
        </p:spPr>
        <p:txBody>
          <a:bodyPr>
            <a:normAutofit fontScale="92500" lnSpcReduction="20000"/>
          </a:bodyPr>
          <a:lstStyle/>
          <a:p>
            <a:pPr lvl="0" algn="ctr"/>
            <a:r>
              <a:rPr lang="ar-SA" sz="4800" b="1" dirty="0" smtClean="0">
                <a:ln>
                  <a:solidFill>
                    <a:srgbClr val="C00000"/>
                  </a:solidFill>
                </a:ln>
                <a:solidFill>
                  <a:srgbClr val="FF0000"/>
                </a:solidFill>
              </a:rPr>
              <a:t>مشكلات التذكر والنسيان</a:t>
            </a:r>
            <a:endParaRPr lang="ar-SA" sz="4800" b="1" dirty="0" smtClean="0">
              <a:solidFill>
                <a:srgbClr val="FF0000"/>
              </a:solidFill>
            </a:endParaRPr>
          </a:p>
          <a:p>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2844" y="428604"/>
            <a:ext cx="8715403" cy="6072230"/>
          </a:xfrm>
        </p:spPr>
        <p:txBody>
          <a:bodyPr>
            <a:normAutofit/>
          </a:bodyPr>
          <a:lstStyle/>
          <a:p>
            <a:r>
              <a:rPr lang="ar-SA" sz="3600" u="sng" dirty="0" smtClean="0">
                <a:solidFill>
                  <a:srgbClr val="FF0000"/>
                </a:solidFill>
              </a:rPr>
              <a:t/>
            </a:r>
            <a:br>
              <a:rPr lang="ar-SA" sz="3600" u="sng" dirty="0" smtClean="0">
                <a:solidFill>
                  <a:srgbClr val="FF0000"/>
                </a:solidFill>
              </a:rPr>
            </a:br>
            <a:r>
              <a:rPr lang="ar-SA" sz="3600" u="sng" dirty="0" smtClean="0">
                <a:solidFill>
                  <a:srgbClr val="FF0000"/>
                </a:solidFill>
              </a:rPr>
              <a:t/>
            </a:r>
            <a:br>
              <a:rPr lang="ar-SA" sz="3600" u="sng" dirty="0" smtClean="0">
                <a:solidFill>
                  <a:srgbClr val="FF0000"/>
                </a:solidFill>
              </a:rPr>
            </a:br>
            <a:r>
              <a:rPr lang="ar-SA" sz="3600" u="sng" dirty="0" smtClean="0">
                <a:solidFill>
                  <a:srgbClr val="FF0000"/>
                </a:solidFill>
              </a:rPr>
              <a:t>2</a:t>
            </a:r>
            <a:r>
              <a:rPr lang="ar-SA" u="sng" dirty="0" smtClean="0">
                <a:solidFill>
                  <a:srgbClr val="FF0000"/>
                </a:solidFill>
              </a:rPr>
              <a:t>- </a:t>
            </a:r>
            <a:r>
              <a:rPr lang="ar-SA" dirty="0" smtClean="0"/>
              <a:t>وقد عرف </a:t>
            </a:r>
            <a:r>
              <a:rPr lang="ar-SA" dirty="0" err="1" smtClean="0"/>
              <a:t>بارتليت</a:t>
            </a:r>
            <a:r>
              <a:rPr lang="ar-SA" dirty="0" smtClean="0"/>
              <a:t> وظيفة التذكر على أنها ناشطة وليست خامدة خاملة،فقد درس هذا العالم كيف يتذكر الإفراد التصاميم الهندسية </a:t>
            </a:r>
            <a:r>
              <a:rPr lang="ar-SA" dirty="0" err="1" smtClean="0"/>
              <a:t>و</a:t>
            </a:r>
            <a:r>
              <a:rPr lang="ar-SA" dirty="0" smtClean="0"/>
              <a:t> كيف يتذكرون الصور </a:t>
            </a:r>
            <a:r>
              <a:rPr lang="ar-SA" dirty="0" err="1" smtClean="0"/>
              <a:t>و</a:t>
            </a:r>
            <a:r>
              <a:rPr lang="ar-SA" dirty="0" smtClean="0"/>
              <a:t> القصص </a:t>
            </a:r>
            <a:r>
              <a:rPr lang="ar-SA" dirty="0" err="1" smtClean="0"/>
              <a:t>و</a:t>
            </a:r>
            <a:r>
              <a:rPr lang="ar-SA" dirty="0" smtClean="0"/>
              <a:t> قد </a:t>
            </a:r>
            <a:r>
              <a:rPr lang="ar-SA" dirty="0" smtClean="0"/>
              <a:t>تم </a:t>
            </a:r>
            <a:r>
              <a:rPr lang="ar-SA" dirty="0" smtClean="0"/>
              <a:t>القيام بـمجموعة من التجارب هي:</a:t>
            </a:r>
            <a:br>
              <a:rPr lang="ar-SA" dirty="0" smtClean="0"/>
            </a:br>
            <a:r>
              <a:rPr lang="ar-SA" dirty="0" smtClean="0"/>
              <a:t>أ-الاعتماد على التصور البصري:استرجاع 5 صور فوتوغرافية استرجاعا عقليا تما عرضها على 20 شخص فكانت النتيجة...................................؟</a:t>
            </a:r>
            <a:br>
              <a:rPr lang="ar-SA" dirty="0" smtClean="0"/>
            </a:br>
            <a:endParaRPr lang="ar-SA" dirty="0"/>
          </a:p>
        </p:txBody>
      </p:sp>
      <p:sp>
        <p:nvSpPr>
          <p:cNvPr id="3" name="عنصر نائب للنص 2"/>
          <p:cNvSpPr>
            <a:spLocks noGrp="1"/>
          </p:cNvSpPr>
          <p:nvPr>
            <p:ph type="body" idx="1"/>
          </p:nvPr>
        </p:nvSpPr>
        <p:spPr>
          <a:xfrm>
            <a:off x="722313" y="-285776"/>
            <a:ext cx="7772400" cy="45719"/>
          </a:xfrm>
        </p:spPr>
        <p:txBody>
          <a:bodyPr>
            <a:normAutofit fontScale="25000" lnSpcReduction="20000"/>
          </a:bodyPr>
          <a:lstStyle/>
          <a:p>
            <a:endParaRPr lang="ar-SA" dirty="0" smtClean="0"/>
          </a:p>
          <a:p>
            <a:endParaRPr lang="ar-SA" dirty="0" smtClean="0"/>
          </a:p>
          <a:p>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57158" y="571480"/>
            <a:ext cx="8429683" cy="5786478"/>
          </a:xfrm>
        </p:spPr>
        <p:txBody>
          <a:bodyPr/>
          <a:lstStyle/>
          <a:p>
            <a:r>
              <a:rPr lang="ar-SA" dirty="0" smtClean="0"/>
              <a:t/>
            </a:r>
            <a:br>
              <a:rPr lang="ar-SA" dirty="0" smtClean="0"/>
            </a:br>
            <a:r>
              <a:rPr lang="ar-SA" dirty="0" smtClean="0"/>
              <a:t> ب-تعليم 22 شخصا ثلاث مجموعات من الإشارات المصورة </a:t>
            </a:r>
            <a:r>
              <a:rPr lang="ar-SA" dirty="0" err="1" smtClean="0"/>
              <a:t>و</a:t>
            </a:r>
            <a:r>
              <a:rPr lang="ar-SA" dirty="0" smtClean="0"/>
              <a:t> حينما طلب إلى المجرب عليهم استرجاع الإشارات لوحظ أن النزعات السائدة في استرجاعهم كانت كما يلي: </a:t>
            </a:r>
            <a:br>
              <a:rPr lang="ar-SA" dirty="0" smtClean="0"/>
            </a:br>
            <a:r>
              <a:rPr lang="ar-SA" dirty="0" smtClean="0"/>
              <a:t>*إغفال التفاصيل التي لا تمثل شيء مألوفا لديهم</a:t>
            </a:r>
            <a:br>
              <a:rPr lang="ar-SA" dirty="0" smtClean="0"/>
            </a:br>
            <a:r>
              <a:rPr lang="ar-SA" dirty="0" smtClean="0"/>
              <a:t>*الميل إلى جعل الإشارات اقرب إلى الإشارات أو الصور التقليدية .</a:t>
            </a:r>
            <a:br>
              <a:rPr lang="ar-SA" dirty="0" smtClean="0"/>
            </a:br>
            <a:endParaRPr lang="ar-SA" dirty="0"/>
          </a:p>
        </p:txBody>
      </p:sp>
      <p:sp>
        <p:nvSpPr>
          <p:cNvPr id="3" name="عنصر نائب للنص 2"/>
          <p:cNvSpPr>
            <a:spLocks noGrp="1"/>
          </p:cNvSpPr>
          <p:nvPr>
            <p:ph type="body" idx="1"/>
          </p:nvPr>
        </p:nvSpPr>
        <p:spPr>
          <a:xfrm>
            <a:off x="785786" y="0"/>
            <a:ext cx="7772400" cy="45719"/>
          </a:xfrm>
        </p:spPr>
        <p:txBody>
          <a:bodyPr>
            <a:normAutofit fontScale="25000" lnSpcReduction="20000"/>
          </a:bodyPr>
          <a:lstStyle/>
          <a:p>
            <a:endParaRPr lang="ar-SA" dirty="0" smtClean="0"/>
          </a:p>
          <a:p>
            <a:endParaRPr lang="ar-SA" dirty="0" smtClean="0"/>
          </a:p>
          <a:p>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57158" y="571480"/>
            <a:ext cx="8358246" cy="5643602"/>
          </a:xfrm>
        </p:spPr>
        <p:txBody>
          <a:bodyPr/>
          <a:lstStyle/>
          <a:p>
            <a:r>
              <a:rPr lang="ar-SA" dirty="0" smtClean="0"/>
              <a:t/>
            </a:r>
            <a:br>
              <a:rPr lang="ar-SA" dirty="0" smtClean="0"/>
            </a:br>
            <a:r>
              <a:rPr lang="ar-SA" dirty="0" smtClean="0"/>
              <a:t>ج-تناقل قصة من شخص إلى أخر، فاتضح أن الأسماء و العناوين كانت ادعى إلى التحوير </a:t>
            </a:r>
            <a:r>
              <a:rPr lang="ar-SA" dirty="0" err="1" smtClean="0"/>
              <a:t>و</a:t>
            </a:r>
            <a:r>
              <a:rPr lang="ar-SA" dirty="0" smtClean="0"/>
              <a:t> كان هناك ميل إلى ما هو محسوس </a:t>
            </a:r>
            <a:r>
              <a:rPr lang="ar-SA" dirty="0" err="1" smtClean="0"/>
              <a:t>و</a:t>
            </a:r>
            <a:r>
              <a:rPr lang="ar-SA" dirty="0" smtClean="0"/>
              <a:t> إن الخصائص الفردية قد استبدلت خصائص الجماعات الاجتماعية التي ينتمي إليها المجرب عليهم </a:t>
            </a:r>
            <a:r>
              <a:rPr lang="ar-SA" dirty="0" err="1" smtClean="0"/>
              <a:t>و</a:t>
            </a:r>
            <a:r>
              <a:rPr lang="ar-SA" dirty="0" smtClean="0"/>
              <a:t> كانت هناك محذوفات </a:t>
            </a:r>
            <a:r>
              <a:rPr lang="ar-SA" dirty="0" err="1" smtClean="0"/>
              <a:t>و</a:t>
            </a:r>
            <a:r>
              <a:rPr lang="ar-SA" dirty="0" smtClean="0"/>
              <a:t> تبريرات </a:t>
            </a:r>
            <a:r>
              <a:rPr lang="ar-SA" dirty="0" err="1" smtClean="0"/>
              <a:t>و</a:t>
            </a:r>
            <a:r>
              <a:rPr lang="ar-SA" dirty="0" smtClean="0"/>
              <a:t> تغييرات أساسية في القصة.  </a:t>
            </a:r>
            <a:endParaRPr lang="ar-SA" dirty="0"/>
          </a:p>
        </p:txBody>
      </p:sp>
      <p:sp>
        <p:nvSpPr>
          <p:cNvPr id="3" name="عنصر نائب للنص 2"/>
          <p:cNvSpPr>
            <a:spLocks noGrp="1"/>
          </p:cNvSpPr>
          <p:nvPr>
            <p:ph type="body" idx="1"/>
          </p:nvPr>
        </p:nvSpPr>
        <p:spPr>
          <a:xfrm>
            <a:off x="722313" y="-142900"/>
            <a:ext cx="7772400" cy="93659"/>
          </a:xfrm>
        </p:spPr>
        <p:txBody>
          <a:bodyPr>
            <a:normAutofit fontScale="25000" lnSpcReduction="20000"/>
          </a:bodyPr>
          <a:lstStyle/>
          <a:p>
            <a:endParaRPr lang="ar-SA" dirty="0" smtClean="0"/>
          </a:p>
          <a:p>
            <a:endParaRPr lang="ar-SA" dirty="0" smtClean="0"/>
          </a:p>
          <a:p>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57158" y="1071546"/>
            <a:ext cx="8429683" cy="5572140"/>
          </a:xfrm>
        </p:spPr>
        <p:txBody>
          <a:bodyPr>
            <a:normAutofit fontScale="90000"/>
          </a:bodyPr>
          <a:lstStyle/>
          <a:p>
            <a:r>
              <a:rPr lang="ar-SA" dirty="0" smtClean="0"/>
              <a:t>استنتج </a:t>
            </a:r>
            <a:r>
              <a:rPr lang="ar-SA" dirty="0" err="1" smtClean="0"/>
              <a:t>بارتليت</a:t>
            </a:r>
            <a:r>
              <a:rPr lang="ar-SA" dirty="0" smtClean="0"/>
              <a:t> في الأخير أن </a:t>
            </a:r>
            <a:r>
              <a:rPr lang="ar-SA" u="sng" dirty="0" smtClean="0">
                <a:solidFill>
                  <a:srgbClr val="FF0000"/>
                </a:solidFill>
              </a:rPr>
              <a:t>التذكر عملية تنظيم ناشطة لما حدث في الماضي </a:t>
            </a:r>
            <a:r>
              <a:rPr lang="ar-SA" u="sng" dirty="0" err="1" smtClean="0">
                <a:solidFill>
                  <a:srgbClr val="FF0000"/>
                </a:solidFill>
              </a:rPr>
              <a:t>و</a:t>
            </a:r>
            <a:r>
              <a:rPr lang="ar-SA" u="sng" dirty="0" smtClean="0">
                <a:solidFill>
                  <a:srgbClr val="FF0000"/>
                </a:solidFill>
              </a:rPr>
              <a:t> ليس مجرد عملية تعرف. </a:t>
            </a:r>
            <a:r>
              <a:rPr lang="ar-SA" dirty="0" smtClean="0"/>
              <a:t/>
            </a:r>
            <a:br>
              <a:rPr lang="ar-SA" dirty="0" smtClean="0"/>
            </a:br>
            <a:r>
              <a:rPr lang="ar-SA" dirty="0" smtClean="0"/>
              <a:t>و بصرف النظر عن عوامل الرغبة فباستطاعة الطلبة تحسين تذكرهم إلى حد ما </a:t>
            </a:r>
            <a:r>
              <a:rPr lang="ar-SA" dirty="0" err="1" smtClean="0"/>
              <a:t>و</a:t>
            </a:r>
            <a:r>
              <a:rPr lang="ar-SA" dirty="0" smtClean="0"/>
              <a:t> ذلك بإتباعهم طرائق مناسبة فهناك شعاران رئيسان هما:</a:t>
            </a:r>
            <a:br>
              <a:rPr lang="ar-SA" dirty="0" smtClean="0"/>
            </a:br>
            <a:r>
              <a:rPr lang="ar-SA" dirty="0" smtClean="0"/>
              <a:t>*من المفضل ممارسة استرجاع ما تريد تذكره بدلا من طرح الكتب أو المذكرات أمامك فترة طويلة .</a:t>
            </a:r>
            <a:br>
              <a:rPr lang="ar-SA" dirty="0" smtClean="0"/>
            </a:br>
            <a:r>
              <a:rPr lang="ar-SA" dirty="0" smtClean="0"/>
              <a:t>*من المفضل أن تتأكد من فهمك المادة </a:t>
            </a:r>
            <a:r>
              <a:rPr lang="ar-SA" dirty="0" err="1" smtClean="0"/>
              <a:t>و</a:t>
            </a:r>
            <a:r>
              <a:rPr lang="ar-SA" dirty="0" smtClean="0"/>
              <a:t> قدرتك على ربطها بما هو مألوف لديك بدلا من الالتجاء إلى التعلم ألببغائي</a:t>
            </a:r>
            <a:endParaRPr lang="ar-SA" dirty="0"/>
          </a:p>
        </p:txBody>
      </p:sp>
      <p:sp>
        <p:nvSpPr>
          <p:cNvPr id="3" name="عنصر نائب للنص 2"/>
          <p:cNvSpPr>
            <a:spLocks noGrp="1"/>
          </p:cNvSpPr>
          <p:nvPr>
            <p:ph type="body" idx="1"/>
          </p:nvPr>
        </p:nvSpPr>
        <p:spPr>
          <a:xfrm>
            <a:off x="722313" y="285728"/>
            <a:ext cx="7772400" cy="808039"/>
          </a:xfrm>
        </p:spPr>
        <p:txBody>
          <a:bodyPr>
            <a:normAutofit/>
          </a:bodyPr>
          <a:lstStyle/>
          <a:p>
            <a:pPr algn="ctr"/>
            <a:r>
              <a:rPr lang="ar-SA" sz="4400" dirty="0" smtClean="0">
                <a:solidFill>
                  <a:srgbClr val="FF0000"/>
                </a:solidFill>
              </a:rPr>
              <a:t>نتائج التجارب </a:t>
            </a:r>
            <a:endParaRPr lang="ar-SA" sz="4400" dirty="0">
              <a:solidFill>
                <a:srgbClr val="FF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57158" y="357166"/>
            <a:ext cx="8358245" cy="6143668"/>
          </a:xfrm>
        </p:spPr>
        <p:txBody>
          <a:bodyPr>
            <a:normAutofit fontScale="90000"/>
          </a:bodyPr>
          <a:lstStyle/>
          <a:p>
            <a:r>
              <a:rPr lang="ar-SA" dirty="0" smtClean="0"/>
              <a:t/>
            </a:r>
            <a:br>
              <a:rPr lang="ar-SA" dirty="0" smtClean="0"/>
            </a:br>
            <a:r>
              <a:rPr lang="ar-SA" dirty="0" smtClean="0"/>
              <a:t>*على المعلم أن يعتمد عرض واضح وان يرجع إلى ما لدى المتعلم من اهتمامات </a:t>
            </a:r>
            <a:r>
              <a:rPr lang="ar-SA" dirty="0" err="1" smtClean="0"/>
              <a:t>و</a:t>
            </a:r>
            <a:r>
              <a:rPr lang="ar-SA" dirty="0" smtClean="0"/>
              <a:t> معرفة لمساعدته على ترسيخ المعلومات في ذهنه.</a:t>
            </a:r>
            <a:br>
              <a:rPr lang="ar-SA" dirty="0" smtClean="0"/>
            </a:br>
            <a:r>
              <a:rPr lang="ar-SA" dirty="0" smtClean="0"/>
              <a:t>*لابد للمتعلم أيضا من أن ينهمك انهماكا ذاتيا ،بدلا من أن يدفع إلى التعلم دفعا .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endParaRPr lang="ar-SA" dirty="0"/>
          </a:p>
        </p:txBody>
      </p:sp>
      <p:sp>
        <p:nvSpPr>
          <p:cNvPr id="3" name="عنصر نائب للنص 2"/>
          <p:cNvSpPr>
            <a:spLocks noGrp="1"/>
          </p:cNvSpPr>
          <p:nvPr>
            <p:ph type="body" idx="1"/>
          </p:nvPr>
        </p:nvSpPr>
        <p:spPr>
          <a:xfrm>
            <a:off x="714348" y="-45719"/>
            <a:ext cx="7772400" cy="45719"/>
          </a:xfrm>
        </p:spPr>
        <p:txBody>
          <a:bodyPr>
            <a:normAutofit fontScale="25000" lnSpcReduction="20000"/>
          </a:bodyPr>
          <a:lstStyle/>
          <a:p>
            <a:endParaRPr lang="ar-SA" dirty="0" smtClean="0"/>
          </a:p>
          <a:p>
            <a:endParaRPr lang="ar-SA" dirty="0" smtClean="0"/>
          </a:p>
          <a:p>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368940"/>
          </a:xfrm>
        </p:spPr>
        <p:txBody>
          <a:bodyPr>
            <a:normAutofit/>
          </a:bodyPr>
          <a:lstStyle/>
          <a:p>
            <a:r>
              <a:rPr lang="ar-SA" sz="8800" dirty="0" smtClean="0">
                <a:ln>
                  <a:solidFill>
                    <a:schemeClr val="accent1">
                      <a:alpha val="50000"/>
                    </a:schemeClr>
                  </a:solidFill>
                </a:ln>
                <a:solidFill>
                  <a:srgbClr val="FF0000"/>
                </a:solidFill>
              </a:rPr>
              <a:t>النهاية </a:t>
            </a:r>
            <a:endParaRPr lang="ar-SA" sz="8800" dirty="0">
              <a:ln>
                <a:solidFill>
                  <a:schemeClr val="accent1">
                    <a:alpha val="50000"/>
                  </a:schemeClr>
                </a:solidFill>
              </a:ln>
              <a:solidFill>
                <a:srgbClr val="FF0000"/>
              </a:solidFill>
            </a:endParaRPr>
          </a:p>
        </p:txBody>
      </p:sp>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529</TotalTime>
  <Words>380</Words>
  <Application>Microsoft Office PowerPoint</Application>
  <PresentationFormat>عرض على الشاشة (3:4)‏</PresentationFormat>
  <Paragraphs>45</Paragraphs>
  <Slides>26</Slides>
  <Notes>0</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سمة Office</vt:lpstr>
      <vt:lpstr>الفصل الثالث التعلم والتذكر</vt:lpstr>
      <vt:lpstr> ما هي مشكلات التعلم؟</vt:lpstr>
      <vt:lpstr> 1.الفروق الفردية 2.التحفيز 3.تنظيم طرق التدريس وإعداد المناهج </vt:lpstr>
      <vt:lpstr> هي ظاهرة عامة في جميع الكائنات الحية ،تتجلى فيها قدرة الخالق العظيم وهي نعمة من نعم الله علينا ليجعل للحياة معنى.  الاهتمام بالفروق الفردية من صميم التعليم الناجح .  يتفاعل عاملين في تحديد الفروق بين الأفراد : ا.اختلاف المؤثرات في الأسرة، المدرسة ،المجتمع . ب.العوامل الوراثية . وهذا التفاوت بين الأفراد يتبعه تفاوت في الاستعدادات. </vt:lpstr>
      <vt:lpstr>  -ما هو دور المعلم في إتباع أساليب مراعاته للفروق الفردية بين طلابه؟  2-ما هي الطرق المتبعة في ذلك ؟    </vt:lpstr>
      <vt:lpstr>على المعلم أن يستعين بطرائق التعليم و الكتب الملائمة للتغلب على مشكلات التعلم عند طلابه و الأخذ بعين الاعتبار موضوع الفروق الفردية حيث بوسعه استحداث عدة جماعات متجانسة موجها كل فئة إلى أن تعمل وفق مستواها المناسب لها و بطريقتها الخاصة بها ،لكن بشروط: 1-إسداء  الإرشادات اللازمة لتوجيه مثل هذه الجماعات </vt:lpstr>
      <vt:lpstr>2-ألا يكون الصف كبيرا جدا من حيث العدد 3-أن تنتهج مبادئ مقبولة في تصنيف التلاميذ خلال أيام الحياة المدرسية.  لذلك يمكن القول انه كلما أعار المعلم الفروق الفردية بين الطلاب اهتماما أوفر ،كان تقدم الأفراد  أكثر. </vt:lpstr>
      <vt:lpstr>     3-ما هي أهمية الفروق في الذكاء؟  الفروق في الذكاء لها أهمية خاصة إذ أن نتائج اختبارات الذكاء تشير إلى الفوز في الانجازات المدرسية.  و تتأثر اختبارات الذكاء و التحصيل المدرسي بالعوامل المتأتية من ماضي تجارب الفرد في أسرته، فقد اجمع الكثير على أن ما يحرزه الطالب في المدرسة  من نجاح ،يتوقف جزئيا على ماضي خبراته البيتية و على ما يتلقاه فيها من عون و تشجيع.     </vt:lpstr>
      <vt:lpstr>توصل مكلارين من خلال أبحاثه إلى وجود علاقة وطيدة بين المكانة الاقتصادية –الاجتماعية للأطفال  ( بين الخامسة و النصف و السابعة من العمر) و بين قدراتهم القرائية .فقد وجد أن أطفال البيوت الميسورة كانوا انجح في القراءة .لذلك من واجب المعلم الذي يعلم أن جو بيت الطفل مثبط للهمة أو انه يفتقر إلى المنبهات الفكرية إدراك بان على المدرسة أن تتيح العناصر المفقودة وإلا فان النتيجة المتوقعة هي التخلف و الرسوب .</vt:lpstr>
      <vt:lpstr>إن الالتفات إلى الفروق الفردية يعتبر من صميم التعليم الصالح فهو أمر يتعلق بالاحترام الكلي لشخصية كل طفل و بمعاملة كل طفل على انه شخص متميز تحصل استجابة متكاملة من طرفه و على هذا فالتعرف على الفروق الفردية لا يسهم فقط في تنظيم الطرائق و المناهج تنظيم جيدا و إنما يسهم كذلك في تحفيز الأطفال تحفيزا يشعرهم بأن مجهوداتهم هي موضع اعتبار .</vt:lpstr>
      <vt:lpstr>الشريحة 11</vt:lpstr>
      <vt:lpstr>يعد التحفيز من العوامل المؤثرة في تحقيق أهداف التربية ورفع كفاءة المتعلم وزيادة الإنتاجية في محور العملية التعليمية(الطالب).  ما هو التحفيز؟  </vt:lpstr>
      <vt:lpstr> التحفيز هو طاقة نابعة من المتعلم ،من البيئة المحيطة به ، تؤثر فيه وتحركه وتوجهه لتحقيق غاية نفسية أو مادية فهو قوة منشطة للتعلم. </vt:lpstr>
      <vt:lpstr>ما هي خصائص المعلم المحفز؟ </vt:lpstr>
      <vt:lpstr>1.أن يكون عطوفا غير متكلف مع طلابه. 2.أن يراعي سلوك الطلبة  3.التنويع بأساليب التدريس المشوقة والوسائل التعليمية. 4.أن يكون إعداد المعلم نفسيا وتربويا للطالب .</vt:lpstr>
      <vt:lpstr>   ما هي أنواع المحفزات الأكثر إيجابية في مجال التعلم؟   *دراسة جاردنر(1942ـ1950): تطبيق طرق تدريس حديثة في بعض من  المدارس و مقارنة نتائجها بنتائج مدارس أخرى طبقت عليها طرق تقليدية  فما النتيجة التي توصلت لها الأبحاث لتحقيق التحفيز؟  </vt:lpstr>
      <vt:lpstr>التحفيز الناجح لا يمكن تأمينه بسهولة لكن يمكن إتباع مجموعة من العوامل نذكرها كالأتي : 1-التأكيد على المثوبة عوضا عن العقوبة  2-تحديد العلاقات المنتظمة بين مراحل التعليم بالنسبة للعقوبة  3-العلاقة الملائمة المحددة بين مراحل التعلم و بين قدرات الأطفال بحيث يتحقق لهم النجاح لا الإخفاق. 4-العمل على إيجاد جو يشحذ خير ما في المتعلم و ذلك بمعاملته على انه فرد له شخصية و كيان  5-المزج بين التنويع و الروتين   </vt:lpstr>
      <vt:lpstr>بالرغم من وجود مجموعة من الأبحاث في هذا المجال إلا إننا سنكتفي فقط بأبحاث تايلور (1950) التي تتمثل في اختبار الاستعداد للقراءة المخصص بالأطفال الأمريكيين الذي طبقه على 114 طفلا اسكتلنديا ممن يبلغون السادسة من عمرهم و هم في الصف الثاني في المدرسة فكانت النتيجة من حيث المعدل الاسكتلنديين متقدمين على الأمريكيين بمقدار السنة </vt:lpstr>
      <vt:lpstr>بعد هذه النتيجة تمكن تايلور من القول أن فكرة الاستعداد القرائي تتوقف على الاتجاهات التربوية من جهة و على التصور العقلي عند الطفل من جهة أخرى. ملاحظة :  بعد مجموعة من الأبحاث في مدى تأثير طرق التدريس و إعداد المناهج على فكرة التعلم تما تغيير كتب التهجئة مثلا لتضم الآن ألفاظا يألفها الأطفال بدلا من أن تكون ألفاظا اختيرت على أساس صعوبتها. كذلك تما التغيير في كتب القراءة و الحساب فأصبحت اليوم أكثر ترتيبا و تنسيقا و قد تمت غربلة الألفاظ فيها أو الأرقام بصورة واضحة ليتاح معها للمتعلم أن يألفها بصورة طبيعية.   </vt:lpstr>
      <vt:lpstr>ترتبط مشكلات التذكر و النسيان بمشكلات التعلم ارتباطا وثيقا . ثمة اثنان من علماء النفس ممن ضرب بسهم وافر في توضيح وجهة النظر اللاميكانيكية الخاصة بالتذكر هما: فرويد و بار تليت.   1- فقد جادل فرويد قائلا:أننا نتذكر ما نحب تذكره و ننسى ما نريد أن ننساه. و من هنا يمكن القول أن التذكر ليس مخزن و إنما جانب من جوانب وظيفتنا النفسية و هو دائب النشاط يعمل جاهدا على أن يصب على العالم ما في أذهاننا من أنماط راسخة .</vt:lpstr>
      <vt:lpstr>  2- وقد عرف بارتليت وظيفة التذكر على أنها ناشطة وليست خامدة خاملة،فقد درس هذا العالم كيف يتذكر الإفراد التصاميم الهندسية و كيف يتذكرون الصور و القصص و قد تم القيام بـمجموعة من التجارب هي: أ-الاعتماد على التصور البصري:استرجاع 5 صور فوتوغرافية استرجاعا عقليا تما عرضها على 20 شخص فكانت النتيجة...................................؟ </vt:lpstr>
      <vt:lpstr>  ب-تعليم 22 شخصا ثلاث مجموعات من الإشارات المصورة و حينما طلب إلى المجرب عليهم استرجاع الإشارات لوحظ أن النزعات السائدة في استرجاعهم كانت كما يلي:  *إغفال التفاصيل التي لا تمثل شيء مألوفا لديهم *الميل إلى جعل الإشارات اقرب إلى الإشارات أو الصور التقليدية . </vt:lpstr>
      <vt:lpstr> ج-تناقل قصة من شخص إلى أخر، فاتضح أن الأسماء و العناوين كانت ادعى إلى التحوير و كان هناك ميل إلى ما هو محسوس و إن الخصائص الفردية قد استبدلت خصائص الجماعات الاجتماعية التي ينتمي إليها المجرب عليهم و كانت هناك محذوفات و تبريرات و تغييرات أساسية في القصة.  </vt:lpstr>
      <vt:lpstr>استنتج بارتليت في الأخير أن التذكر عملية تنظيم ناشطة لما حدث في الماضي و ليس مجرد عملية تعرف.  و بصرف النظر عن عوامل الرغبة فباستطاعة الطلبة تحسين تذكرهم إلى حد ما و ذلك بإتباعهم طرائق مناسبة فهناك شعاران رئيسان هما: *من المفضل ممارسة استرجاع ما تريد تذكره بدلا من طرح الكتب أو المذكرات أمامك فترة طويلة . *من المفضل أن تتأكد من فهمك المادة و قدرتك على ربطها بما هو مألوف لديك بدلا من الالتجاء إلى التعلم ألببغائي</vt:lpstr>
      <vt:lpstr> *على المعلم أن يعتمد عرض واضح وان يرجع إلى ما لدى المتعلم من اهتمامات و معرفة لمساعدته على ترسيخ المعلومات في ذهنه. *لابد للمتعلم أيضا من أن ينهمك انهماكا ذاتيا ،بدلا من أن يدفع إلى التعلم دفعا .     </vt:lpstr>
      <vt:lpstr>النهاية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الفصل الثالث التعلم والتذكر</dc:title>
  <dc:creator>user1</dc:creator>
  <cp:lastModifiedBy>Almodarebat</cp:lastModifiedBy>
  <cp:revision>63</cp:revision>
  <dcterms:created xsi:type="dcterms:W3CDTF">2012-02-23T18:28:15Z</dcterms:created>
  <dcterms:modified xsi:type="dcterms:W3CDTF">2012-02-26T04:57:14Z</dcterms:modified>
</cp:coreProperties>
</file>