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Q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QA"/>
          </a:p>
        </p:txBody>
      </p:sp>
      <p:sp>
        <p:nvSpPr>
          <p:cNvPr id="4" name="عنصر نائب للتاريخ 3"/>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تاريخ 4"/>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7" name="عنصر نائب للتاريخ 6"/>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8" name="عنصر نائب للتذييل 7"/>
          <p:cNvSpPr>
            <a:spLocks noGrp="1"/>
          </p:cNvSpPr>
          <p:nvPr>
            <p:ph type="ftr" sz="quarter" idx="11"/>
          </p:nvPr>
        </p:nvSpPr>
        <p:spPr/>
        <p:txBody>
          <a:bodyPr/>
          <a:lstStyle/>
          <a:p>
            <a:endParaRPr lang="ar-QA"/>
          </a:p>
        </p:txBody>
      </p:sp>
      <p:sp>
        <p:nvSpPr>
          <p:cNvPr id="9" name="عنصر نائب لرقم الشريحة 8"/>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تاريخ 2"/>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4" name="عنصر نائب للتذييل 3"/>
          <p:cNvSpPr>
            <a:spLocks noGrp="1"/>
          </p:cNvSpPr>
          <p:nvPr>
            <p:ph type="ftr" sz="quarter" idx="11"/>
          </p:nvPr>
        </p:nvSpPr>
        <p:spPr/>
        <p:txBody>
          <a:bodyPr/>
          <a:lstStyle/>
          <a:p>
            <a:endParaRPr lang="ar-QA"/>
          </a:p>
        </p:txBody>
      </p:sp>
      <p:sp>
        <p:nvSpPr>
          <p:cNvPr id="5" name="عنصر نائب لرقم الشريحة 4"/>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3" name="عنصر نائب للتذييل 2"/>
          <p:cNvSpPr>
            <a:spLocks noGrp="1"/>
          </p:cNvSpPr>
          <p:nvPr>
            <p:ph type="ftr" sz="quarter" idx="11"/>
          </p:nvPr>
        </p:nvSpPr>
        <p:spPr/>
        <p:txBody>
          <a:bodyPr/>
          <a:lstStyle/>
          <a:p>
            <a:endParaRPr lang="ar-QA"/>
          </a:p>
        </p:txBody>
      </p:sp>
      <p:sp>
        <p:nvSpPr>
          <p:cNvPr id="4" name="عنصر نائب لرقم الشريحة 3"/>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Q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AB0597D8-782B-48E1-AA57-938236380679}" type="datetimeFigureOut">
              <a:rPr lang="ar-QA" smtClean="0"/>
              <a:pPr/>
              <a:t>30/03/1432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FD666ED-9C78-4A45-BEF6-250F4E4AD23E}" type="slidenum">
              <a:rPr lang="ar-QA" smtClean="0"/>
              <a:pPr/>
              <a:t>‹#›</a:t>
            </a:fld>
            <a:endParaRPr lang="ar-Q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0597D8-782B-48E1-AA57-938236380679}" type="datetimeFigureOut">
              <a:rPr lang="ar-QA" smtClean="0"/>
              <a:pPr/>
              <a:t>30/03/1432</a:t>
            </a:fld>
            <a:endParaRPr lang="ar-Q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Q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FD666ED-9C78-4A45-BEF6-250F4E4AD23E}" type="slidenum">
              <a:rPr lang="ar-QA" smtClean="0"/>
              <a:pPr/>
              <a:t>‹#›</a:t>
            </a:fld>
            <a:endParaRPr lang="ar-Q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كمبيوتر"/>
          <p:cNvPicPr/>
          <p:nvPr/>
        </p:nvPicPr>
        <p:blipFill>
          <a:blip r:embed="rId2" cstate="print">
            <a:duotone>
              <a:prstClr val="black"/>
              <a:schemeClr val="accent6">
                <a:lumMod val="60000"/>
                <a:lumOff val="40000"/>
                <a:tint val="45000"/>
                <a:satMod val="400000"/>
              </a:schemeClr>
            </a:duotone>
            <a:lum contrast="-30000"/>
          </a:blip>
          <a:srcRect t="13699" r="5904" b="13699"/>
          <a:stretch>
            <a:fillRect/>
          </a:stretch>
        </p:blipFill>
        <p:spPr bwMode="auto">
          <a:xfrm>
            <a:off x="539552" y="1556792"/>
            <a:ext cx="8136904" cy="3816424"/>
          </a:xfrm>
          <a:prstGeom prst="rect">
            <a:avLst/>
          </a:prstGeom>
          <a:noFill/>
          <a:ln w="9525">
            <a:noFill/>
            <a:miter lim="800000"/>
            <a:headEnd/>
            <a:tailEnd/>
          </a:ln>
        </p:spPr>
      </p:pic>
      <p:sp>
        <p:nvSpPr>
          <p:cNvPr id="2" name="عنوان 1"/>
          <p:cNvSpPr>
            <a:spLocks noGrp="1"/>
          </p:cNvSpPr>
          <p:nvPr>
            <p:ph type="ctrTitle"/>
          </p:nvPr>
        </p:nvSpPr>
        <p:spPr>
          <a:xfrm>
            <a:off x="685800" y="2130425"/>
            <a:ext cx="7772400" cy="1470025"/>
          </a:xfrm>
          <a:effectLst>
            <a:reflection blurRad="6350" stA="50000" endA="300" endPos="90000" dir="5400000" sy="-100000" algn="bl" rotWithShape="0"/>
          </a:effectLst>
        </p:spPr>
        <p:txBody>
          <a:bodyPr>
            <a:normAutofit/>
          </a:bodyPr>
          <a:lstStyle/>
          <a:p>
            <a:r>
              <a:rPr lang="ar-QA"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6">
                      <a:satMod val="175000"/>
                      <a:alpha val="40000"/>
                    </a:schemeClr>
                  </a:glow>
                </a:effectLst>
              </a:rPr>
              <a:t>الفصل الثاني</a:t>
            </a:r>
            <a:endParaRPr lang="ar-QA"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6">
                    <a:satMod val="175000"/>
                    <a:alpha val="40000"/>
                  </a:schemeClr>
                </a:glow>
              </a:effectLst>
            </a:endParaRPr>
          </a:p>
        </p:txBody>
      </p:sp>
      <p:sp>
        <p:nvSpPr>
          <p:cNvPr id="3" name="عنوان فرعي 2"/>
          <p:cNvSpPr>
            <a:spLocks noGrp="1"/>
          </p:cNvSpPr>
          <p:nvPr>
            <p:ph type="subTitle" idx="1"/>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ar-QA" b="1" cap="all" dirty="0" smtClean="0">
                <a:ln/>
                <a:solidFill>
                  <a:schemeClr val="tx1">
                    <a:lumMod val="95000"/>
                    <a:lumOff val="5000"/>
                  </a:schemeClr>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استخدام الحاسب الآلي بوصفه مادة تعليمية</a:t>
            </a:r>
            <a:endParaRPr lang="ar-QA" b="1" cap="all" dirty="0">
              <a:ln/>
              <a:solidFill>
                <a:schemeClr val="tx1">
                  <a:lumMod val="95000"/>
                  <a:lumOff val="5000"/>
                </a:schemeClr>
              </a:solidFill>
              <a:effectLst>
                <a:glow rad="101600">
                  <a:schemeClr val="accent6">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51520" y="548680"/>
            <a:ext cx="8640960" cy="4824536"/>
          </a:xfrm>
          <a:prstGeom prst="rect">
            <a:avLst/>
          </a:prstGeom>
        </p:spPr>
        <p:style>
          <a:lnRef idx="1">
            <a:schemeClr val="accent2"/>
          </a:lnRef>
          <a:fillRef idx="1003">
            <a:schemeClr val="lt2"/>
          </a:fillRef>
          <a:effectRef idx="1">
            <a:schemeClr val="accent2"/>
          </a:effectRef>
          <a:fontRef idx="minor">
            <a:schemeClr val="dk1"/>
          </a:fontRef>
        </p:style>
        <p:txBody>
          <a:bodyPr rtlCol="1" anchor="ctr"/>
          <a:lstStyle/>
          <a:p>
            <a:r>
              <a:rPr lang="ar-QA" sz="2400" b="1" dirty="0" smtClean="0">
                <a:solidFill>
                  <a:schemeClr val="tx1"/>
                </a:solidFill>
                <a:effectLst>
                  <a:reflection blurRad="6350" stA="50000" endA="300" endPos="50000" dist="29997" dir="5400000" sy="-100000" algn="bl" rotWithShape="0"/>
                </a:effectLst>
                <a:latin typeface="Bradley Hand ITC" pitchFamily="66" charset="0"/>
              </a:rPr>
              <a:t>1.أدوار الحاسب في التعليم.</a:t>
            </a:r>
          </a:p>
          <a:p>
            <a:r>
              <a:rPr lang="ar-QA" sz="2400" b="1" dirty="0" smtClean="0">
                <a:solidFill>
                  <a:schemeClr val="tx1"/>
                </a:solidFill>
                <a:effectLst>
                  <a:reflection blurRad="6350" stA="50000" endA="300" endPos="50000" dist="29997" dir="5400000" sy="-100000" algn="bl" rotWithShape="0"/>
                </a:effectLst>
                <a:latin typeface="Bradley Hand ITC" pitchFamily="66" charset="0"/>
              </a:rPr>
              <a:t>ا.استخدامه كمادة تعليمية  </a:t>
            </a:r>
            <a:r>
              <a:rPr lang="ar-QA" sz="2400" b="1" dirty="0" smtClean="0">
                <a:solidFill>
                  <a:schemeClr val="tx1"/>
                </a:solidFill>
                <a:effectLst>
                  <a:reflection blurRad="6350" stA="50000" endA="300" endPos="50000" dist="29997" dir="5400000" sy="-100000" algn="bl" rotWithShape="0"/>
                </a:effectLst>
                <a:latin typeface="Bradley Hand ITC" pitchFamily="66" charset="0"/>
              </a:rPr>
              <a:t>ب</a:t>
            </a:r>
            <a:r>
              <a:rPr lang="ar-QA" sz="2400" b="1" dirty="0" smtClean="0">
                <a:solidFill>
                  <a:schemeClr val="tx1"/>
                </a:solidFill>
                <a:effectLst>
                  <a:reflection blurRad="6350" stA="50000" endA="300" endPos="50000" dist="29997" dir="5400000" sy="-100000" algn="bl" rotWithShape="0"/>
                </a:effectLst>
                <a:latin typeface="Bradley Hand ITC" pitchFamily="66" charset="0"/>
              </a:rPr>
              <a:t>.استخدامه كوسيلة مساعدة في التعليم</a:t>
            </a:r>
          </a:p>
          <a:p>
            <a:r>
              <a:rPr lang="ar-QA" sz="2400" b="1" dirty="0" smtClean="0">
                <a:solidFill>
                  <a:schemeClr val="tx1"/>
                </a:solidFill>
                <a:effectLst>
                  <a:reflection blurRad="6350" stA="50000" endA="300" endPos="50000" dist="29997" dir="5400000" sy="-100000" algn="bl" rotWithShape="0"/>
                </a:effectLst>
                <a:latin typeface="Bradley Hand ITC" pitchFamily="66" charset="0"/>
              </a:rPr>
              <a:t>2.الأهداف العامة لاستخدام الحاسوب بوصفه وسيلة مساعدة في التعليم.</a:t>
            </a:r>
          </a:p>
          <a:p>
            <a:r>
              <a:rPr lang="ar-QA" sz="2400" b="1" dirty="0" smtClean="0">
                <a:solidFill>
                  <a:schemeClr val="tx1"/>
                </a:solidFill>
                <a:effectLst>
                  <a:reflection blurRad="6350" stA="50000" endA="300" endPos="50000" dist="29997" dir="5400000" sy="-100000" algn="bl" rotWithShape="0"/>
                </a:effectLst>
                <a:latin typeface="Bradley Hand ITC" pitchFamily="66" charset="0"/>
              </a:rPr>
              <a:t>3.الأنماط التعليمية لاستخدام الحاسوب في التعليم.</a:t>
            </a:r>
          </a:p>
          <a:p>
            <a:r>
              <a:rPr lang="ar-QA" sz="2400" b="1" dirty="0" smtClean="0">
                <a:solidFill>
                  <a:schemeClr val="tx1"/>
                </a:solidFill>
                <a:effectLst>
                  <a:reflection blurRad="6350" stA="50000" endA="300" endPos="50000" dist="29997" dir="5400000" sy="-100000" algn="bl" rotWithShape="0"/>
                </a:effectLst>
                <a:latin typeface="Bradley Hand ITC" pitchFamily="66" charset="0"/>
              </a:rPr>
              <a:t>4.أفضل طرق التدريس بواسطة الحاسوب.</a:t>
            </a:r>
          </a:p>
          <a:p>
            <a:r>
              <a:rPr lang="ar-QA" sz="2400" b="1" dirty="0" smtClean="0">
                <a:solidFill>
                  <a:schemeClr val="tx1"/>
                </a:solidFill>
                <a:effectLst>
                  <a:reflection blurRad="6350" stA="50000" endA="300" endPos="50000" dist="29997" dir="5400000" sy="-100000" algn="bl" rotWithShape="0"/>
                </a:effectLst>
                <a:latin typeface="Bradley Hand ITC" pitchFamily="66" charset="0"/>
              </a:rPr>
              <a:t>5.العوامل المؤثرة في استخدام الحاسوب في التعليم. </a:t>
            </a:r>
          </a:p>
          <a:p>
            <a:endParaRPr lang="ar-QA" sz="2400" b="1" dirty="0" smtClean="0">
              <a:solidFill>
                <a:schemeClr val="tx1"/>
              </a:solidFill>
              <a:effectLst>
                <a:reflection blurRad="6350" stA="50000" endA="300" endPos="50000" dist="29997" dir="5400000" sy="-100000" algn="bl" rotWithShape="0"/>
              </a:effectLst>
              <a:latin typeface="Bradley Hand ITC" pitchFamily="66" charset="0"/>
            </a:endParaRPr>
          </a:p>
          <a:p>
            <a:r>
              <a:rPr lang="ar-QA" sz="2400" b="1" dirty="0" smtClean="0">
                <a:solidFill>
                  <a:schemeClr val="tx1"/>
                </a:solidFill>
                <a:effectLst>
                  <a:reflection blurRad="6350" stA="50000" endA="300" endPos="50000" dist="29997" dir="5400000" sy="-100000" algn="bl" rotWithShape="0"/>
                </a:effectLst>
                <a:latin typeface="Bradley Hand ITC" pitchFamily="66" charset="0"/>
              </a:rPr>
              <a:t> </a:t>
            </a:r>
            <a:endParaRPr lang="ar-QA" sz="2400" b="1" dirty="0">
              <a:solidFill>
                <a:schemeClr val="tx1"/>
              </a:solidFill>
              <a:effectLst>
                <a:reflection blurRad="6350" stA="50000" endA="300" endPos="50000" dist="29997" dir="5400000" sy="-100000" algn="bl" rotWithShape="0"/>
              </a:effectLst>
              <a:latin typeface="Bradley Hand ITC" pitchFamily="66" charset="0"/>
            </a:endParaRPr>
          </a:p>
        </p:txBody>
      </p:sp>
      <p:pic>
        <p:nvPicPr>
          <p:cNvPr id="2" name="صورة 1" descr="كمبيوتر"/>
          <p:cNvPicPr/>
          <p:nvPr/>
        </p:nvPicPr>
        <p:blipFill>
          <a:blip r:embed="rId2" cstate="print"/>
          <a:srcRect/>
          <a:stretch>
            <a:fillRect/>
          </a:stretch>
        </p:blipFill>
        <p:spPr bwMode="auto">
          <a:xfrm>
            <a:off x="1691680" y="836712"/>
            <a:ext cx="72008" cy="4968552"/>
          </a:xfrm>
          <a:prstGeom prst="rect">
            <a:avLst/>
          </a:prstGeom>
          <a:noFill/>
          <a:ln w="9525">
            <a:noFill/>
            <a:miter lim="800000"/>
            <a:headEnd/>
            <a:tailEnd/>
          </a:ln>
          <a:effectLst>
            <a:softEdge rad="317500"/>
          </a:effectLst>
        </p:spPr>
      </p:pic>
      <p:pic>
        <p:nvPicPr>
          <p:cNvPr id="4" name="صورة 3" descr="http://thumbs.bc.jncdn.com/55b1e93f2938d9bea6b1b94f811dceba_lm.jpg"/>
          <p:cNvPicPr/>
          <p:nvPr/>
        </p:nvPicPr>
        <p:blipFill>
          <a:blip r:embed="rId3" cstate="print"/>
          <a:srcRect/>
          <a:stretch>
            <a:fillRect/>
          </a:stretch>
        </p:blipFill>
        <p:spPr bwMode="auto">
          <a:xfrm rot="20509506">
            <a:off x="280239" y="317900"/>
            <a:ext cx="2341694" cy="189647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كمبيوتر"/>
          <p:cNvPicPr/>
          <p:nvPr/>
        </p:nvPicPr>
        <p:blipFill>
          <a:blip r:embed="rId2" cstate="print">
            <a:duotone>
              <a:schemeClr val="accent6">
                <a:shade val="45000"/>
                <a:satMod val="135000"/>
              </a:schemeClr>
              <a:prstClr val="white"/>
            </a:duotone>
            <a:lum bright="10000" contrast="-30000"/>
          </a:blip>
          <a:srcRect/>
          <a:stretch>
            <a:fillRect/>
          </a:stretch>
        </p:blipFill>
        <p:spPr bwMode="auto">
          <a:xfrm>
            <a:off x="539552" y="620688"/>
            <a:ext cx="8208912" cy="5472608"/>
          </a:xfrm>
          <a:prstGeom prst="rect">
            <a:avLst/>
          </a:prstGeom>
          <a:noFill/>
          <a:ln w="9525">
            <a:noFill/>
            <a:miter lim="800000"/>
            <a:headEnd/>
            <a:tailEnd/>
          </a:ln>
        </p:spPr>
      </p:pic>
      <p:sp>
        <p:nvSpPr>
          <p:cNvPr id="2" name="عنوان 1"/>
          <p:cNvSpPr>
            <a:spLocks noGrp="1"/>
          </p:cNvSpPr>
          <p:nvPr>
            <p:ph type="ctrTitle"/>
          </p:nvPr>
        </p:nvSpPr>
        <p:spPr>
          <a:xfrm>
            <a:off x="899592" y="2924944"/>
            <a:ext cx="7200800" cy="2520280"/>
          </a:xfrm>
        </p:spPr>
        <p:txBody>
          <a:bodyPr>
            <a:noAutofit/>
          </a:bodyPr>
          <a:lstStyle/>
          <a:p>
            <a:r>
              <a:rPr lang="ar-SA" sz="2000" dirty="0" smtClean="0">
                <a:cs typeface="+mn-cs"/>
              </a:rPr>
              <a:t>ولقد </a:t>
            </a:r>
            <a:r>
              <a:rPr lang="ar-SA" sz="2000" dirty="0" smtClean="0">
                <a:cs typeface="+mn-cs"/>
              </a:rPr>
              <a:t>ثبت لمعظم مستخدمي الحواسيب بالتجربة العملية في كثير من الدول المتقدمة أن التعليم بالحاسوب - إذا ما استخدم في المكان المناسب وفي الوقت المناسب - يمكن أن يحقق نتائج ممتازة في غرفة الصف . وهذا بدوره يتضمن تدريب المعلمين على الاستخدام الأمثل لهذه التقنية حتى يمكنهم تقرير الخطة المناسبة والمكان الملائم والزمن المطلوب للوصول بالمعلمين والطلاب على حد سواء إلى إتقان المهارات والحقائق العلمية والمفاهيم المتضمنة بالمقررات الدراسية في وقت أقل وباتجاهات بناءة موجبة </a:t>
            </a:r>
            <a:r>
              <a:rPr lang="ar-SA" sz="2000" dirty="0" smtClean="0">
                <a:cs typeface="+mn-cs"/>
              </a:rPr>
              <a:t>تربويات </a:t>
            </a:r>
            <a:r>
              <a:rPr lang="ar-SA" sz="2000" dirty="0" smtClean="0">
                <a:cs typeface="+mn-cs"/>
              </a:rPr>
              <a:t>الحاسب </a:t>
            </a:r>
            <a:r>
              <a:rPr lang="en-US" sz="2000" dirty="0" smtClean="0">
                <a:cs typeface="+mn-cs"/>
              </a:rPr>
              <a:t>.</a:t>
            </a:r>
            <a:br>
              <a:rPr lang="en-US" sz="2000" dirty="0" smtClean="0">
                <a:cs typeface="+mn-cs"/>
              </a:rPr>
            </a:br>
            <a:endParaRPr lang="ar-QA" sz="2000" dirty="0">
              <a:cs typeface="+mn-cs"/>
            </a:endParaRPr>
          </a:p>
        </p:txBody>
      </p:sp>
      <p:sp>
        <p:nvSpPr>
          <p:cNvPr id="3" name="عنوان فرعي 2"/>
          <p:cNvSpPr>
            <a:spLocks noGrp="1"/>
          </p:cNvSpPr>
          <p:nvPr>
            <p:ph type="subTitle" idx="1"/>
          </p:nvPr>
        </p:nvSpPr>
        <p:spPr>
          <a:xfrm>
            <a:off x="1115616" y="1196752"/>
            <a:ext cx="7128792" cy="1440160"/>
          </a:xfrm>
        </p:spPr>
        <p:txBody>
          <a:bodyPr>
            <a:noAutofit/>
          </a:bodyPr>
          <a:lstStyle/>
          <a:p>
            <a:r>
              <a:rPr lang="ar-SA" sz="2000" dirty="0" smtClean="0">
                <a:solidFill>
                  <a:schemeClr val="tx1">
                    <a:lumMod val="95000"/>
                    <a:lumOff val="5000"/>
                  </a:schemeClr>
                </a:solidFill>
              </a:rPr>
              <a:t>قدمت </a:t>
            </a:r>
            <a:r>
              <a:rPr lang="ar-SA" sz="2000" dirty="0" smtClean="0">
                <a:solidFill>
                  <a:schemeClr val="tx1">
                    <a:lumMod val="95000"/>
                    <a:lumOff val="5000"/>
                  </a:schemeClr>
                </a:solidFill>
              </a:rPr>
              <a:t>التقنية الحديثة وسائل لعبت دورا كبيرا في تطوير عمليتي التعليم والتعلم في السنوات الأخيرة، وأتاحت الفرصة لتحسين أساليب التعلم حيث ساعدت علي إثارة اهتمام الطلاب وتشجيعهم .. وباستمرار الثورة التقنية في الانتشار أنتج الحاسوب الذي يمثل نقلة نوعية بل تحديا لكل ما سبقه من ابتكارات استخدمت في التعليم والتعلم </a:t>
            </a:r>
            <a:r>
              <a:rPr lang="ar-SA" sz="2000" dirty="0" smtClean="0">
                <a:solidFill>
                  <a:schemeClr val="tx1">
                    <a:lumMod val="95000"/>
                    <a:lumOff val="5000"/>
                  </a:schemeClr>
                </a:solidFill>
              </a:rPr>
              <a:t>.</a:t>
            </a:r>
            <a:r>
              <a:rPr lang="ar-QA" sz="2000" dirty="0" smtClean="0">
                <a:solidFill>
                  <a:schemeClr val="tx1">
                    <a:lumMod val="95000"/>
                    <a:lumOff val="5000"/>
                  </a:schemeClr>
                </a:solidFill>
              </a:rPr>
              <a:t>وتختلف التقسيمات حسب </a:t>
            </a:r>
            <a:r>
              <a:rPr lang="ar-QA" sz="2000" dirty="0" err="1" smtClean="0">
                <a:solidFill>
                  <a:schemeClr val="tx1">
                    <a:lumMod val="95000"/>
                    <a:lumOff val="5000"/>
                  </a:schemeClr>
                </a:solidFill>
              </a:rPr>
              <a:t>الإستخدام</a:t>
            </a:r>
            <a:r>
              <a:rPr lang="ar-QA" sz="2000" dirty="0" smtClean="0">
                <a:solidFill>
                  <a:schemeClr val="tx1">
                    <a:lumMod val="95000"/>
                    <a:lumOff val="5000"/>
                  </a:schemeClr>
                </a:solidFill>
              </a:rPr>
              <a:t> وحسب التطبيق </a:t>
            </a:r>
            <a:r>
              <a:rPr lang="ar-SA" sz="2000" dirty="0" smtClean="0">
                <a:solidFill>
                  <a:schemeClr val="tx1">
                    <a:lumMod val="95000"/>
                    <a:lumOff val="5000"/>
                  </a:schemeClr>
                </a:solidFill>
              </a:rPr>
              <a:t/>
            </a:r>
            <a:br>
              <a:rPr lang="ar-SA" sz="2000" dirty="0" smtClean="0">
                <a:solidFill>
                  <a:schemeClr val="tx1">
                    <a:lumMod val="95000"/>
                    <a:lumOff val="5000"/>
                  </a:schemeClr>
                </a:solidFill>
              </a:rPr>
            </a:br>
            <a:endParaRPr lang="ar-QA" sz="20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ailykindness.net/wp-content/uploads/2010/07/TeacherAndStudent1.jpg"/>
          <p:cNvPicPr>
            <a:picLocks noChangeAspect="1" noChangeArrowheads="1"/>
          </p:cNvPicPr>
          <p:nvPr/>
        </p:nvPicPr>
        <p:blipFill>
          <a:blip r:embed="rId2" cstate="print"/>
          <a:srcRect/>
          <a:stretch>
            <a:fillRect/>
          </a:stretch>
        </p:blipFill>
        <p:spPr bwMode="auto">
          <a:xfrm>
            <a:off x="1043608" y="764704"/>
            <a:ext cx="3600400" cy="4896544"/>
          </a:xfrm>
          <a:prstGeom prst="rect">
            <a:avLst/>
          </a:prstGeom>
          <a:noFill/>
        </p:spPr>
      </p:pic>
      <p:sp>
        <p:nvSpPr>
          <p:cNvPr id="3" name="مستطيل 2"/>
          <p:cNvSpPr/>
          <p:nvPr/>
        </p:nvSpPr>
        <p:spPr>
          <a:xfrm rot="1096310">
            <a:off x="5494738" y="676078"/>
            <a:ext cx="3253702" cy="89733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2">
            <a:schemeClr val="accent3"/>
          </a:fillRef>
          <a:effectRef idx="1">
            <a:schemeClr val="accent3"/>
          </a:effectRef>
          <a:fontRef idx="minor">
            <a:schemeClr val="dk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طرق التدريس التقليدية،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6350" stA="55000" endA="50" endPos="85000" dist="60007" dir="5400000" sy="-100000" algn="bl" rotWithShape="0"/>
                </a:effectLst>
              </a:rPr>
              <a:t>ومفهوم</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التعليم</a:t>
            </a:r>
            <a:endParaRPr lang="ar-Q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4" name="مستطيل 3"/>
          <p:cNvSpPr/>
          <p:nvPr/>
        </p:nvSpPr>
        <p:spPr>
          <a:xfrm>
            <a:off x="4788024" y="2132856"/>
            <a:ext cx="4104456" cy="4248472"/>
          </a:xfrm>
          <a:prstGeom prst="rect">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lumMod val="95000"/>
                    <a:lumOff val="5000"/>
                  </a:schemeClr>
                </a:solidFill>
              </a:rPr>
              <a:t>تتميز طرق التدريس التقليدية باختفاء عنصر التفاعل الحقيقي بين المدرس </a:t>
            </a:r>
            <a:r>
              <a:rPr lang="ar-SA" b="1" dirty="0" smtClean="0">
                <a:solidFill>
                  <a:schemeClr val="tx1">
                    <a:lumMod val="95000"/>
                    <a:lumOff val="5000"/>
                  </a:schemeClr>
                </a:solidFill>
              </a:rPr>
              <a:t>والطالب، </a:t>
            </a:r>
            <a:r>
              <a:rPr lang="ar-SA" b="1" dirty="0" smtClean="0">
                <a:solidFill>
                  <a:schemeClr val="tx1">
                    <a:lumMod val="95000"/>
                    <a:lumOff val="5000"/>
                  </a:schemeClr>
                </a:solidFill>
              </a:rPr>
              <a:t>وذلك نتيجة </a:t>
            </a:r>
            <a:r>
              <a:rPr lang="en-US" b="1" dirty="0" smtClean="0">
                <a:solidFill>
                  <a:schemeClr val="tx1">
                    <a:lumMod val="95000"/>
                    <a:lumOff val="5000"/>
                  </a:schemeClr>
                </a:solidFill>
              </a:rPr>
              <a:t>:</a:t>
            </a:r>
            <a:endParaRPr lang="ar-QA" b="1" dirty="0" smtClean="0">
              <a:solidFill>
                <a:schemeClr val="tx1">
                  <a:lumMod val="95000"/>
                  <a:lumOff val="5000"/>
                </a:schemeClr>
              </a:solidFill>
            </a:endParaRPr>
          </a:p>
          <a:p>
            <a:pPr algn="ctr"/>
            <a:r>
              <a:rPr lang="ar-QA" b="1" dirty="0" smtClean="0">
                <a:solidFill>
                  <a:schemeClr val="tx1">
                    <a:lumMod val="95000"/>
                    <a:lumOff val="5000"/>
                  </a:schemeClr>
                </a:solidFill>
              </a:rPr>
              <a:t>1</a:t>
            </a:r>
            <a:r>
              <a:rPr lang="ar-QA" b="1" dirty="0" smtClean="0">
                <a:solidFill>
                  <a:schemeClr val="tx1">
                    <a:lumMod val="95000"/>
                    <a:lumOff val="5000"/>
                  </a:schemeClr>
                </a:solidFill>
              </a:rPr>
              <a:t>.</a:t>
            </a:r>
            <a:r>
              <a:rPr lang="ar-SA" b="1" dirty="0" smtClean="0">
                <a:solidFill>
                  <a:schemeClr val="tx1">
                    <a:lumMod val="95000"/>
                    <a:lumOff val="5000"/>
                  </a:schemeClr>
                </a:solidFill>
              </a:rPr>
              <a:t>لكثرة </a:t>
            </a:r>
            <a:r>
              <a:rPr lang="ar-SA" b="1" dirty="0" smtClean="0">
                <a:solidFill>
                  <a:schemeClr val="tx1">
                    <a:lumMod val="95000"/>
                    <a:lumOff val="5000"/>
                  </a:schemeClr>
                </a:solidFill>
              </a:rPr>
              <a:t>المتعلمين في الصف الواحد، </a:t>
            </a:r>
            <a:r>
              <a:rPr lang="ar-QA" b="1" dirty="0" smtClean="0">
                <a:solidFill>
                  <a:schemeClr val="tx1">
                    <a:lumMod val="95000"/>
                    <a:lumOff val="5000"/>
                  </a:schemeClr>
                </a:solidFill>
              </a:rPr>
              <a:t>2.</a:t>
            </a:r>
            <a:r>
              <a:rPr lang="ar-SA" b="1" dirty="0" smtClean="0">
                <a:solidFill>
                  <a:schemeClr val="tx1">
                    <a:lumMod val="95000"/>
                    <a:lumOff val="5000"/>
                  </a:schemeClr>
                </a:solidFill>
              </a:rPr>
              <a:t>وبسبب </a:t>
            </a:r>
            <a:r>
              <a:rPr lang="ar-SA" b="1" dirty="0" smtClean="0">
                <a:solidFill>
                  <a:schemeClr val="tx1">
                    <a:lumMod val="95000"/>
                    <a:lumOff val="5000"/>
                  </a:schemeClr>
                </a:solidFill>
              </a:rPr>
              <a:t>الفروق الفردية بين الطلاب؛ فإن المستوى العلمي الذي يتحدث </a:t>
            </a:r>
            <a:r>
              <a:rPr lang="ar-SA" b="1" dirty="0" err="1" smtClean="0">
                <a:solidFill>
                  <a:schemeClr val="tx1">
                    <a:lumMod val="95000"/>
                    <a:lumOff val="5000"/>
                  </a:schemeClr>
                </a:solidFill>
              </a:rPr>
              <a:t>به</a:t>
            </a:r>
            <a:r>
              <a:rPr lang="ar-SA" b="1" dirty="0" smtClean="0">
                <a:solidFill>
                  <a:schemeClr val="tx1">
                    <a:lumMod val="95000"/>
                    <a:lumOff val="5000"/>
                  </a:schemeClr>
                </a:solidFill>
              </a:rPr>
              <a:t> المدرس في الفصل والسرعة التي يعرض بها أفكاره لا يمكن أن يتم استيعابها بالتساوي من جميع الطلاب، بالإضافة إلى انعدام التفاعل الحقيقي بين المدرس وبين كل طالب من طلاب الفصل، فالفجوة تكمن بين النظرية والتطبيق، فالنظرية تؤمن بوجود الفروق الفردية بين الطلاب في حين أن التطبيق الناتج عن إتباع طرق التدريس التقليدية ينكر ذلك عندما يفترض من الجميع أن يتعلموا المقدار ذاته بالسرعة نفسها وتحت موجة الإرسال نفسها الصادرة عن المدرس. </a:t>
            </a:r>
            <a:endParaRPr lang="ar-QA"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372200" y="548680"/>
            <a:ext cx="2448272" cy="280831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rtlCol="1" anchor="ctr"/>
          <a:lstStyle/>
          <a:p>
            <a:pPr algn="ctr"/>
            <a:r>
              <a:rPr lang="ar-SA" sz="2000" b="1" dirty="0" smtClean="0">
                <a:solidFill>
                  <a:schemeClr val="tx1">
                    <a:lumMod val="95000"/>
                    <a:lumOff val="5000"/>
                  </a:schemeClr>
                </a:solidFill>
              </a:rPr>
              <a:t>التعليم التقليدي هو الاعتماد على سرد الأستاذ للدرس المقرر بالشرح واستعمال السبورة والطبشور، وفي بعض الأحيان وسائل الإيضاح الورقية أو </a:t>
            </a:r>
            <a:r>
              <a:rPr lang="ar-SA" sz="2000" b="1" dirty="0" smtClean="0">
                <a:solidFill>
                  <a:schemeClr val="tx1">
                    <a:lumMod val="95000"/>
                    <a:lumOff val="5000"/>
                  </a:schemeClr>
                </a:solidFill>
              </a:rPr>
              <a:t>المجسمة</a:t>
            </a:r>
            <a:r>
              <a:rPr lang="en-US" sz="2000" b="1" dirty="0" smtClean="0">
                <a:solidFill>
                  <a:schemeClr val="tx1">
                    <a:lumMod val="95000"/>
                    <a:lumOff val="5000"/>
                  </a:schemeClr>
                </a:solidFill>
              </a:rPr>
              <a:t>.</a:t>
            </a:r>
            <a:endParaRPr lang="ar-QA" sz="2000" b="1" dirty="0">
              <a:solidFill>
                <a:schemeClr val="tx1">
                  <a:lumMod val="95000"/>
                  <a:lumOff val="5000"/>
                </a:schemeClr>
              </a:solidFill>
            </a:endParaRPr>
          </a:p>
        </p:txBody>
      </p:sp>
      <p:sp>
        <p:nvSpPr>
          <p:cNvPr id="18436" name="AutoShape 4" descr="data:image/jpg;base64,/9j/4AAQSkZJRgABAQAAAQABAAD/2wCEAAkGBhQSEBUUEBQUFBUVGBgUGBYXFBcdFxYXGxYWGBcXGBQbHSYeGBkjHhUXIC8gIycpLCwtGiAxNTAqNyYrLCkBCQoKBQUFDQUFDSkYEhgpKSkpKSkpKSkpKSkpKSkpKSkpKSkpKSkpKSkpKSkpKSkpKSkpKSkpKSkpKSkpKSkpKf/AABEIANgA6gMBIgACEQEDEQH/xAAcAAEAAgIDAQAAAAAAAAAAAAAABgcFCAIDBAH/xABZEAACAQMDAgMFAwUHDQwLAAABAgMABBEFEiEGMQcTQRQiUWFxMoGRCCNCUqEVVHKTlMHRFhczNENVYqKxsrPC0yQlU2Nlc3WCtMPU8CY1NkRFRoOEldLi/8QAFAEBAAAAAAAAAAAAAAAAAAAAAP/EABQRAQAAAAAAAAAAAAAAAAAAAAD/2gAMAwEAAhEDEQA/ALxpSlApSlApSlApSlApSlApSlApSlApSlApSlApSlApSlApSlApSlApSlApSlApSlApSlApSlArA9SddWVhgXdwkbHkJyzn57FBYD5kAV1+IHVA0/T5p9yK4G2IOCQ0pztXaOT2J+gJ7CtWbnRL2eCTUJI5ZIt/vzt+kzHGck5YZ4JGQDgcUGxMvjppQQsJ3Yj9EQy7j9MqB+JrHN+UHY+SZBDd99qgxqA5GMgPvKjGQTnnkcVrzLo8qrE23InBMeCCzbW2H3ASw94EcgZxxXR7K+7Ztbfu2bMHdvJxt2d85GMY70G3nR3XdrqcRe1c5XG+NgBIme25cng+jAkVIa0rgee0ljlTfDIAsqOMg4YZVgfUEZ/aPjWzHhf4nx6nEInyt3HGGlXbhWwQpkQjjGSuRxgtjkc0E8pSlApVV6nqPle33M15d20ceoeURAI2yDBahcq6nAHJ4+J4PFYg+Jlp6azqH8kg/wBhQXXSqVXxPtR/8av/AL7K3P8Algrl/XTtv78338htf/D0F0Uqnh4mWn9/Lv8AkEH/AIWj+I9r+jr9yPrp0Z+HwtR86C4aVUA8Srb+/wA//wCNH+xr43iPB+jr5H100H/uxQXBSqhXr2M//MKffpq/0V6x10hHGv2v32I/ybwaC06VV0fXYHfXrA/Wwb4/K4H/AJFdvTvVE93qsUUOpQ3MEcTzTiG1EanlURNzO7E5fdwRjb654CzKUpQKUpQKUpQKUpQKUrz6jPshkfKrtRm3McKMKTlj6AY5oNWfEDrSa6vbxd+YmkZFBclfKib3FVSdgyUDZADEsecMQdk9G0eN9PghnjjkTyoiymNNjMArZ8sKF+1zwAK1BsrB5pY448M8rBVG4D3mbAyTwOfjW2+oavPbpDBBbvdTlFBYfm4FwApeSYjC5IJCqCxx2HFB5T4WabggWyrmRpfdeRSGZdrBWVgVQjugO35VG9F8Eo1YC8aGSGIv5aRReW77mYq884O9mUNgKCAMDvjmZaB+6Jlc3/sQjx7i2/nFw2f03fAIxnsvevdrK3JQextAr5585HZSuDwNjKVOcc8+vFBCrzwMsGx5ZnRRGUMfmlkZsPskbdkgqzlsKQM+nfMK/J2DRXt7C+AQg3DIzuSQqeO/6R/Z8RVnpq2pxyRie0t5Y3ZUZra4ctFkgeYySxruUeuDmsN4baSh1DVrwbMvdvbgJggBArs24fpOZASPQg0FiUNK+Ggo7rxydJ1Yn++xA+gSBf8AVqjqu/reXOi6mf8AlaUfg6D+aqQoFKVO/DzwufUlMjPsjBKqo275MD3mG4+7GpKgvhuTgA84CCV9raDQPB/T4PLEtskj7Szb/MkG4EAZkO2M8H7OwbuSAACKy2pyaTZZSdbCAY3bCkIY+mREFyRjHIFBqRStiusfCKzvbZ5dPjS1uEySgwFYqhxGyBtke73WDjggg8g5rXYig+V9zXylB9zWR0HqK4sphNaStFIARkYIIPcMpBDDtwR6A+lY2lBfHhZ4yXd5fR2l0kbiQORIq7WUqhfkA7WHukdgefuq66oz8m/p3m4vGHbFvH+x5D/ox+NXnQKUpQKUpQKUpQK8+oWSzRSRScpIjRsP8FgVP7DXopQa4J0fHDNpSRqxuluZVmVEZmeKG9dRNtxtAGxgST2UcYrYXUbV5E2xSmE/rqiM2MHsHBXvjuD2qptcvv3P1mN7gbj7Q3lOwcJ7Ldt+dw6kKHhk8zhsgibPcDFx0GD6U0m6gjcXt37W7PuVvKWPauPs4Xvzz8q8t/fz/uoluJfLiltJWX3EJM6yoNykjkqr529ue1ZDqPqaGxjSS43BHkWLcqkhCwJDPj7Ke73+lRXqTqm1uJLJrKZZ7iO5R1jhG6UxH3LhT/waeXJkl8D3fiOAkWgaTdwyzm5vDdRsQYUaJEaMcn3nQAMTkDtjjPGcVhfByyCaWr4w80s8snP6fmsh/ARqPuqbk1EfC050/wAwAKks9zNGoPaN55Co/wDPpigl9fDX2lBR3W3/AKi1D/pW4/7Sao2rv60Yf1PXJXbhtTnP1/3TJjHxPA+4GqQoFSzRvEm6tbH2SARqBKZllKBpEY4+znK9xkEgkehGARE6UGc1Dre+nBE13cOCMEea4Uj4FQQD+FOkumJr+5SONJGUugldRny0ZgpYk8D1xk84r0dB9HNqN2sW4Rxgr5kh9ATgKue8jHgD5E9gavOSKw0GOMzAe7l0XP2T2LRofemuGBAMhGFHGYlIUhIesdbj06wuXLhisYEcZKg8qsSDIGSNxzk59fhWpFTTxF8S5NTfasYggD+YIwcs77dgkkbAy20YHwHHPeoVQKUpQKUpQXj+Tdr39s2hxni4T4ntHJ/3f7avKtOeiOpDYX8NyMkI2HA/Sjb3XH12k4+YFbhwzB1DKcqwDA/EEZBoOdKUoFKUoFKUoFKUoMH1xoZvNOubdRlpIzt/hr7yf4yrXHobqVb6whnVgWKASAd1lAAkUj0OefoQfWuGu9eWVoJPOuYQ6KzGLzFMhIB90IDncSMYqreoLJunYLS7sy4kmIS6hJzBK20ufd7xkElV29gPruCxet+uZdPZCLGe5iZc+ZEchGzja67Tt4KkHPOSPSo1D4uXM7bbPR7p5DgZf3VGSPtNswB35JHxrK6L4w6beW7GWcWrbcPHI5R1yOfLkH2vXBXntwOK9Fl11pVupKX/AJu/ACtPNO5POAkZLMCc9gOePlQZTrrUpI7Ty7c4nuXW1hPI2vIDl8jtsRXf/q/dWY0rTlt4I4YxhIkWNf4KqFH38VUY1u4v4pdZztjs5B7HbbjzhlWcykDG6RGKjvjPwHvTiHxMtlXF0lzayKBvjktZzsOP+ERChXOcNnmgl1Kjdv4kaa+MXtuM+jSBT+DYNZ+3ukkUPGyup7MrAqefQjg0FDdW3f8A6NPj+6ajMOQM/wBmmf7vs+n89U1Vv9Y/+y8X/SM3+ku6qCgUpSgur8myNWku9wBKiB1JH2SPPXI+Bw5GfgTUU8c7gtrc4P6CwqP4lH/16kf5N10FurpCcbokbHxxJj/X/bUQ8Yb1JdaunidZFPlDcrAqSsESsARxwQR9RQQylKUClKUClKUH0VuN0NCyaZZK+dwtoQQe4PlLx93atQ9ItfNuIoycB5ETJ7DcwGf21uuowMCg+0pSgUpSgVgOrOr47FYgQHmncRxRmRU3Nxks7cIgyMnnkgAEmvfr+q+zWs05Abyo3k2ltoYqpIXd6ZIx99RfpHo4yMuoaqolvpAGCsvuWqd0ijjPCkA8k5OSee5Iczd6xcPiJLK1iP8AdS7zsRzyiYjB+I3AdvnXqXw9Rzm7ur25JzkNcvHHz3xFBsUD5VKncAEkgAcknsB8Sa4W9wrorxsrowDKykFWUjIYMOCCDnIoK/8AEPpS1tdGuja20UZ2puKoN5TzYxJl/tH3N3rWT8VenDeacwjXfJC63CJ+uY87kx65RnAHxIrPdTaWbmyuIBjMsMkY3HA3MhCkn0wcVEJ+g9SltER9VmjmAjH5lFSJQAAwJXEkh/wiwB+FBItPNlqlvDceXFOmCUDorGMldroVOcMOxHy+hrxdSQWWn2ryRwQxykGKEQxxrM8rqURIyFyGJPf0GSeAaqvXPDm80+Fbg31zGk7EXrRsxMbNnErbGBlj3E7mPvYPbJxUG6e6Un1C/W1Vk3jfvl5cbVJYyMwJ3g5Cgjg+79aC8NT6e/c7peWAYLxw73OeDIXV35HfBOB8gKsS0m3xq443KG/EZ/nqI6V4RafDGiNEZipDEySSESPnJZ4t3lkk+m3FTMCg6rqySVdsqK6/quoYfgeKilz0G1u7S6RMLN35eAoGtJCBgExd4m4HvIR27HmpjSg166y0u9TRksp7KZWhuHuTPHiSFgTcFuUyyDEi4LD45x61PLduyIjHKx7to+G45b8TW7tQjq7whsL4M3liCZufOiAB3fF0+y+fXgH5ig1TpVm9T+C1zbAlY2dQB+cgBkQ84y8X9lj4wTtEg79hwIJddPzJGZMB4wcMyMrBD8HAO6M+nvAdqDIdB9MG/vVgDmPKsxKjLFVHKqCQCxzjkgd817fEzoMaVdLEsvmrInmKSu1gNzLhhkg/Z7j8BUVtrp43DxsyOpyrKxDA/EMOQa7L/UZZ3Mk8jyucAu7lmIAwBuJzxQealKUClKUClKUHKNyCCOCDkH5itweherE1GxjnQjcRtlX9SUAb1+nqPiCK08qTdA9cTaZdCWMkxtgTRekiZ+Ho45Kt6H5Eght7Suq0ulkjSRDlXUOp+KsAQfwNdtApSlBEfEr85bRWi/avJ4oOO4jDCWZsfAJG2frUuFQ/TiLzV5pu8dgptY/UG4k2vcMD6FVEcf3t8qkOvBzaz+USr+VJsZe4bY20j5g4oMf1tqMEdqY7l5FW5PsqiIZldpQV2JkEAkZGT2+IOK7dD1SIyyWlujBbNYoi2B5YOwFYlOcllTaTxgZFVT1d17tj0fKma4EEd4EK7vMuHjEUO498bjI5xySoAxkETTpb2u5kUSSBEtmHtMsaqhvLxQPMQFQB5MeAhbGXKY4ANBPKUpQYLrrVWttNupkQSFImIUgFTn3csDwVGckeoBFVD+Tqyi8ugpGWhRgMKSMPhsvgbeSDtHBDDPK1YHjHl7BLYEJ7VPHC0jfZiRczPI3P2VWEk/LNV74f6nEuq237m27izjzZSXBQl53lVpBJJ22ZeJcD0XvjgAL9pSlApSq0l69uTYI0YBu9RmkWxjwAY4M4WV+OQqjzCTn7Y9M4Cy6V5dMtmjhjjkkaVkRVaRvtOQACx+Z716qDEdUdQizg37DJI7LFFEDgyStnYm48KOCSx4ABNVXr+mpduWlunnuwPeGm20QSEEEMkt4xAaMZORLIPjgZxVu6vosF1H5dzEkyAhtrqCNwzg4+PJ/Gq20JZtUu5INvs+mWzsj2iwBEdkkISJ3wCS2DI6r7oXYvJYkBUd30DKlg90yqkQl2wyF3ZrgNkKiIiEEZXIkJUHnG7IxI5fAK8EYZQJNyqwUSKjx5ALI6OuC4zjhwOK2AvNBhlkgkkXJtyWjGTsViu3ds+ySB2OMrzjGayFBq3qPhRJCp803EJGMGWzZovvmtnm2/ePwqLah01JEpYNFNGBkyQyq6jt9oA7kPPZgDW5tVz4t6pb28Q22kNzeS4EW6BHKDcqiVmIyAHdFAzyzAfGg1ipV0XH5PlyyCV54pZmbfJGN0edwBYCbDKCGzj83g/sEF1Xw5ntP7ezaAnCu6GSI/DMsO4Z+WM/KgiNKndr4R3FyrNYTWl0qkAiO494fUOiY+/H310w+DupyANDbiRe25bi2I3A7XAKykcMGHf07DtQQqshomiSXU8UMSktK4jBwcZPck/AD3j8AM116vpEtrM0NwhjlTG5DjIyoYcgkchgfvqxfye5M6qVb3gsErICThHLQhmUdgSoKn5H5UGxWn2SwwxxJwsaLGv8FVCj9gr0UpQKjnVOuypJFaWQU3VwGIZuUgiXG+dwOTgsAq+rEDPxkdQ3RTu12/J97y4LWNW/UB8xzGPqTuoM/05oKWdskEZLbclnbl5HYlnkc+rMxJr2X7YikJ9Eb/ADTXfWH6uudlhdsCAVt5m79vzT4/aKDX3pedpCL9gqNEltptnvI2+1GJIhKSRjEa7peRgFl54rYvQtHS1tooIh7sahR8Sf0mPxZjkn5k1U/hj0FLcQ2jX0TwQ2TNJFEww1xOzlzNICMiMARqq+u0nOODc9AqL6h1uRcSW9naz3csO3zChjWKNmBIRpZGHvYGcAHH14r1dYa81tABAA9xO6wW6E8GV84Zv8BQCx+Q+dcNL6dez08w2pSSfDMZJWZRLM5zJI7KGYZJJ4zjAHpQU94r6rc38sNs6RrKjsfZYGM00akEM88oxGhwAQozgElmA7/YNengjgjsWeK1SVIpBZpE/vtgKHvZPcnnZgoYoPLAIGWBAqa6N4OnyBDe3IaI4MkdvCkXnMMEGafBkl9f1c9++ahfWEllbavFZ2UQi2ezRMEXvI13DMd7t7zYRFwcnlvlQXh0+Z/ZYfbNvn7F83bjG/HPbj8OPhWQpSg6bu6WKNpJGCoil2Y9lVRkk/QCqx0SVIAdUuIsSzL5GnWYADJbqD5UaqAdjOPeZuyqe4BIr3dfa8ksxt2y9tbmNrhF+1czuc21igP2ixAdxz7oGcc1iItMfULyWK4lUuEPtTo3CoCCdPtfUICV86QckkKcZxQRLqzrzWDGmoCRbaDzDBCsRJWTKlmbDgiVRsxvIxnO3isZaePmqIBueGTH68K5P12bazniWpHTWkg/CM/jAxH7DVO0Fw6Z+Ujchx7TbQOnr5ZdG+ZyxcH6YH1q1+mvE/T74L5M6pIf7lKQkgPwAJwx/gk1qPSg3iDZ7V9rTbQ+tL2z/tW5ljH6obKfxbZX9lSM+OOrYx7Qv18iLP8Am0G01VV4yAW0kV8JI9yiNGhZwsr+VOJ4nhJVveV87gVIKk+oBFPz+LWquMG9lGf1Qi/tVQRUZv8AUZZ3Mk8jyue7yOzMfhlmJNBsBcdV/ux7LFbyW1vcMkkwK3U++PDFCqmEJlmXDbHIOAfd4zWQu+mtRtbOR5tXMjgKESSCHyWkJCojs4ZjuYqAeME55rWmOQqQVJBByCDgg+hB9DU0j8X9Q9mNvM8VxGV2YnhSQ4HYkt9sjjls9hQTq86fTLXdzaXlzLHHlisS6faqqqWYclZmOd3OMtwOOBVVXGuzQXDi2lljSOR/LTzSwUb2x391j65xyeayGqdUwS2CxMt1NdNgtLPcO0cW08+RHuOS4AyW7ZOOMYilB3PMXfdIxJY5ZjyfmT8amnh7rxj1+KS1UiOecxbMY/MyvjlVyBtBDYHHuVBa2T8JOhtkcV3PEsWExbxfpKGUeZcSt6zS/wCKuFHwAWhSlKDjI4AJPAAyT8AO9RPw2jLWj3cow97LJdHPcRsdsK5P6IiVMfX512+I94wsTBEcTXjLZx8Hgyna7cc4WPe2flWbj0WIWy2zIrQrGsWxgCCiqFAI9RgUEZ1jxXtIVZoRNdhWEZNvEWQOxAVBMcIzHPZSxqJdXWmoagkjR6PLE0qCMyHUVR3jBYqHtwwU43Nw4ONxxXu1DUjJqJhsUTzbfNraR4AhgcIrXV5IgGAEEiRKPU7gO5xM+nOj0tG8zzriWVlIleSZ2ErEg7zESUQjBA2gYBxz3oIHo1rrUELXs95FFEIizwTwufKSMHP5tFX3gFPK/b4PORXl0jqjWlso3Ps2+6eSeIzGRnMWwys+3dtihRQMd/tINvOatXqPTjcWdxCmN0sMsS57ZeNlGflk1D7zQ5IbfTo7h03rHLYF1BCB5bcpFn4cxKmfVmGByKDn0Bo090INT1J1kuDCBAirtSGN15fHrK4OSewBwPlPqifRt+8mjxC28sXEUItykm7ak8SiNkkC+8vK/XBBrjJ1hdxf2xpdzgZBa3khnBI9QgZXwfmoPyoJca13fRonuYL6SbzLi+1NTbpgj/cyXJUyFfntUDPGMYzk4lfWHidJLFNEiPZqrCB1fab2V3XIighXcqZBGZWJ2huATgGA9MaNPPqtlIWxGJ44lMZ9yMwo0hhhY53KiKAzdsseW+0Q2brwa/qotrWecjPkxPLj47VLAffjFe8V0X8MbxOswVoypDhgCpTHvBgfTGaCldEWZzEImDXMrSrDJwV89+dQ1I9lZY8+RGex2cd6lXh/pcapd3cIzGoe1tiTktDCWMku/wDSMs292PyHwrHRTmOwkvIVEc+oMllYRgbfIt2YpAqgfZ43znb6kfCphpdzaR6dJBZzRypaQtE2xlYgrGc7sepwT9c0FVeKrj+p3SB6lIT9wtRn/KKpmri8WlxoWjj/AIqP/s0dU7QKUpQKUpQKUpQKUpQKUpQSvws02KfV7WO4wULlipGQxVGdVIPcFlAx61txWmnSMzJeQtFuMqyRmJR+nL5ibUP+CckGty6BSlKCJ3g87XIUb7NravcKOf7JNJ5IbHbhEcf9c1KJ5dqsxBO0FsAZJwM4A9TUW128FtqdvPOiiGSNrbzwWBjlZ9ypMc7TE/AUkcP8N1S2gg/hZ095cEl5KhS4v5HuJAwwUVnZo4+ecAHP1b5CpxSuu4uVjRnkZUVQWZmICqB3JJ4AoOysZ1I1sLWT24oLfb7+/wCzjuMeu7IGMc5xjnFQ7VOo9TvkJ0eFEtydouJW2SSr6vCjKQqcYDspJzkD4ezpzw7YeW+pSm5aIlooS7vDCxJJcmT3ppckne2AM+6qgDAYXonom4mj9skuru2mkLhSvlgyQDiBp43Ri7bR/dGdsY96rQiUhQCdxAAJwOT8cDgVypQUD1n0+kmu3txd3CwW1usDSlQRK6yQ4WKIYOZG2Fc5Bwc+hrr6W6qlvtb0+GKNbS2tzI8ESKCyxmBmIcnuzqOT3G8nvyejrnRZbzqOaEKpkJhEaAkoUEeRNKTgBUXJK9ySFGck1JdOigh1yws7A+e9oLl7qRjyZZUVZXZ+d8gC429hwueDgLkrxapfQxqqTsAJ3ECg5993Bwgx8QD+Fe2odow9vv2vDzb2u+3tfg8h4uLgfEceUp5HDn1oPR1F0VayWUUMrywwWgDqySlSqJGyFWcgnbsJB9cetR7pTSVXTb+7WJYFu43aKMDGy2ihaODcOwYrucn135NZ3xQsZZbAiJGkQSRvPEpw8tujbpUQ/rEAceoBHrXfr9/HNotxLBjynspXTjHuGByBt9MDjHpQVL4w5Gi6OCMfmkz8Ri3i9PvqnKu7r/w0vr+OxmtD5qC1iQxs6qIiEU5XcQDuz9fd+mIb/WP1b97D+Ph//eggdKnbeCGr4/tUH5CeDP8An1wPgpq/70P8db/7Sgg9KnH9ZXV/3of463/2ldcng3qy97NvukhP+RzQQulS9/CTVQMmyl+4oT+AbNdEnhhqYGTY3H3Jk/gOaCL0qR/1udS/eN1/Ev8A0V8Ph1qX7xuv4h/6KCO1lemump7+4WC1Tc7cnPCqo7szeij+gDJIFen+oHUf3jd/xEn9FWb+Tv0rMJZL1spFtaBR28xtyljj9VduM/H6Ggl3hz4MRac63E7ie5A93AxHESMEoDyzdxuOPkBVlUpQKUpQdN7ZJNG0cqq6OCrKwyGB7giodZarJpR9nvFmltQf9z3SRvKVQn3YJ1QFw65Cq+CGGOxBqb0oIjN147nbZWF5O/8AxkRt4h3+1LMB8PRTUW6+6funtPbdTkSQW0kUy2cKZtwnmoJfMZxulbYTycAc4HNWvUB8YLx/ZY7ZJYIFu2eF5ZziNVELuFL9k3MoG70oJ5GgAAAAA4AHYAdsCuVYbpfXobmECGeGdogqSGJwwD7eeeOCQcHHNZmgUpWG6t6kWxtXnYbmGFjjzgyytwka8E5J+APAJ9KCuPFm7uNLuJL60UH22FbZpCAWglQ5VlOP0owQF7blyc4ArxeDnQjRahJM7Nutk8uU7gQ1xKu54wfURoVDfFzwSBVq9R6CL6yeCXMbOoIIPMUowyMCMcqwB+ePnWJtbU6RpMrsVmmjWW4kckL50zFnZmY9skgfHAAoPL4k9T+X5FlEzLLeyRws6faghkkEbSD4MclV+e4j7NZfVNXh02CKGJAWIEcEAYLnaByzHiONcgtIeBn1JANW9I3U8k4v9QQz3kx32dmo2sw2lVmdTxDborNsZv1nb3iQTnl0tr27ELutxL5kcl/OmfIgjifzI9Pg+rhS3O7gs3OAoWoO3NQvw3skm0SOKQExSLcR7c4zC08yqMr2/Nkciu/xO6qFjp7kHEs35iI88O4I3kgZAUZb7gPWufh9qySW0cdtDMLaGJI0nlXYJioAzHGSWK8Z3HAycDNByj8N7RVCqboBQAAL67AAHYAebgDiuJ8NrbORLej6X1zx/j1K6UESk8NYD2uNQX6X8/8AOxrgvhnEO13qQ/8AvpamFKCIP4cIf/ftTH0vZP5xXJPD0AYF/qf8sb+daltKCJ/1Af8AKGp/yv8A/ioL1BdSwRPPHPqkcEZK+dd3flCR84CxQeS0shPOMqo7nPFXNXnvtOimULPGkqghgHRWAYdmAI7j40FO6DrvnrZq97rCTXfA8va0IIJ3ASPENwUYZioYLzk8V6NVv7krmz1O62EuqTSiNxKY22yGG2gt2lkjUggyHaBx3FT7Weh0uLpbkT3EDrF7P+ZZFzHv34DFCyEnjKFTj1qLxeFk0OyOGSJ4ot4hd2uIriKN23tEZLeRRKm7n3gCCT9AHb07b3k7y20+o3Uc9uEEgEVqUkR1JSWJmgDFWweDypBBJ71L+k+nvYbSO2EjSrHkKzKqnaWJAwoAOM9+5rh09057O8s0jeZcTlTLIAQuFG2ONFJJVFHxJJJJJ54zdApSlApSlApSlAqKeKa/70XTAkFFWRSO4ZHVl/aMH5E1K6inigm7TJUzgSyW8RPbh7mFG59OCaCsPFe0uLLUvO066uFklj86VFYKkUausMXbCsm5ioDA8/HNSSTUeprdfegtLkL3ZQCxHxCCSPJ47AV4ujkbVdRkuHz5Xmrcv3x5cZIsbf6/ancdv7HxzVxGgp9+r9curOWa3hjSDyTLHMICszkFfdjiFxIckEkEgjA+ldMh1G4mS5KX8s0BBiR9Nhjt1Jxu/NyXCuX4I3g5A7EVYHhiP957P/mV/nqT4oKxtfEfVleOO50Z90jKgdJCIwxwMs2xwi5PqeBn4Vg/EOK9u50S5sbsIEDARTST24O44by4IlLS/wAJwMY7Z5uqmKDXOfRta2yrbW08MUzYLpEEnmJPHnO8rTheTks5A5z61n4tK1eyi9msbjM0VvbytbpFAU3TTzxsqHYMFQiMWYnPvknkYu3FRfpxS2palJ3Ae3twf+bgEjD8Z/20FH9PW8U1zfJeTvNPJaTSQmRQpW4K7pUMTZMcyuuBtIyEJ5BFXx4f7f3Kstnb2eH/AEa5/bmo/wCJHhZFfZuYG9nvIxlZF4DleVEmOcjGA45HzAArJ+E9kYtGtFLl8x+YCRjAkYyBe/O3djPy9O1BLaUpQKUpQKUpQKUpQKUpQKUpQKUpQKUpQKUpQKgHjZbPLpqwxjLT3NvCD+ipZ+Cx9FzgfeKn9RPxPyunNKqs5gmt7jCjJxHcRsxx8l3H7qDJdHdLR6fZx20PIUZZscu5+05+vp8AAPSs0a+K2RmvtBEPCq7VtMjjXdmBpLdgwOQySNxz34ZeRUvqPdJdPS2huVd43iknkni2qwceaxdxIScHBIAwOw+eBIaBSlKAajfRYz7ZIe8l7cZ/+mUgHp8IRUkrxaXpawK4Qk75ZJjnH2pHLsBj0yeKD2Go54btnSLLH73jH4KAaklYvpnRfZLSK33b/KXbuxjPJP2cnHegylKUoFKUoFKUoFKUoFKUoFKUoFKUoFKUoFKUoFKUoFKUoFKUoFKUoFKUoFKUoFKUoFKUoFKUoFKUoFKUoFKUoFKUoFKUoP/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sp>
        <p:nvSpPr>
          <p:cNvPr id="18438" name="AutoShape 6" descr="data:image/jpg;base64,/9j/4AAQSkZJRgABAQAAAQABAAD/2wCEAAkGBhQSEBUUEBQUFBUVGBgUGBYXFBcdFxYXGxYWGBcXGBQbHSYeGBkjHhUXIC8gIycpLCwtGiAxNTAqNyYrLCkBCQoKBQUFDQUFDSkYEhgpKSkpKSkpKSkpKSkpKSkpKSkpKSkpKSkpKSkpKSkpKSkpKSkpKSkpKSkpKSkpKSkpKf/AABEIANgA6gMBIgACEQEDEQH/xAAcAAEAAgIDAQAAAAAAAAAAAAAABgcFCAIDBAH/xABZEAACAQMDAgMFAwUHDQwLAAABAgMABBEFEiEGMQcTQRQiUWFxMoGRCCNCUqEVVHKTlMHRFhczNENVYqKxsrPC0yQlU2Nlc3WCtMPU8CY1NkRFRoOEldLi/8QAFAEBAAAAAAAAAAAAAAAAAAAAAP/EABQRAQAAAAAAAAAAAAAAAAAAAAD/2gAMAwEAAhEDEQA/ALxpSlApSlApSlApSlApSlApSlApSlApSlApSlApSlApSlApSlApSlApSlApSlApSlApSlApSlArA9SddWVhgXdwkbHkJyzn57FBYD5kAV1+IHVA0/T5p9yK4G2IOCQ0pztXaOT2J+gJ7CtWbnRL2eCTUJI5ZIt/vzt+kzHGck5YZ4JGQDgcUGxMvjppQQsJ3Yj9EQy7j9MqB+JrHN+UHY+SZBDd99qgxqA5GMgPvKjGQTnnkcVrzLo8qrE23InBMeCCzbW2H3ASw94EcgZxxXR7K+7Ztbfu2bMHdvJxt2d85GMY70G3nR3XdrqcRe1c5XG+NgBIme25cng+jAkVIa0rgee0ljlTfDIAsqOMg4YZVgfUEZ/aPjWzHhf4nx6nEInyt3HGGlXbhWwQpkQjjGSuRxgtjkc0E8pSlApVV6nqPle33M15d20ceoeURAI2yDBahcq6nAHJ4+J4PFYg+Jlp6azqH8kg/wBhQXXSqVXxPtR/8av/AL7K3P8Algrl/XTtv78338htf/D0F0Uqnh4mWn9/Lv8AkEH/AIWj+I9r+jr9yPrp0Z+HwtR86C4aVUA8Srb+/wA//wCNH+xr43iPB+jr5H100H/uxQXBSqhXr2M//MKffpq/0V6x10hHGv2v32I/ybwaC06VV0fXYHfXrA/Wwb4/K4H/AJFdvTvVE93qsUUOpQ3MEcTzTiG1EanlURNzO7E5fdwRjb654CzKUpQKUpQKUpQKUpQKUrz6jPshkfKrtRm3McKMKTlj6AY5oNWfEDrSa6vbxd+YmkZFBclfKib3FVSdgyUDZADEsecMQdk9G0eN9PghnjjkTyoiymNNjMArZ8sKF+1zwAK1BsrB5pY448M8rBVG4D3mbAyTwOfjW2+oavPbpDBBbvdTlFBYfm4FwApeSYjC5IJCqCxx2HFB5T4WabggWyrmRpfdeRSGZdrBWVgVQjugO35VG9F8Eo1YC8aGSGIv5aRReW77mYq884O9mUNgKCAMDvjmZaB+6Jlc3/sQjx7i2/nFw2f03fAIxnsvevdrK3JQextAr5585HZSuDwNjKVOcc8+vFBCrzwMsGx5ZnRRGUMfmlkZsPskbdkgqzlsKQM+nfMK/J2DRXt7C+AQg3DIzuSQqeO/6R/Z8RVnpq2pxyRie0t5Y3ZUZra4ctFkgeYySxruUeuDmsN4baSh1DVrwbMvdvbgJggBArs24fpOZASPQg0FiUNK+Ggo7rxydJ1Yn++xA+gSBf8AVqjqu/reXOi6mf8AlaUfg6D+aqQoFKVO/DzwufUlMjPsjBKqo275MD3mG4+7GpKgvhuTgA84CCV9raDQPB/T4PLEtskj7Szb/MkG4EAZkO2M8H7OwbuSAACKy2pyaTZZSdbCAY3bCkIY+mREFyRjHIFBqRStiusfCKzvbZ5dPjS1uEySgwFYqhxGyBtke73WDjggg8g5rXYig+V9zXylB9zWR0HqK4sphNaStFIARkYIIPcMpBDDtwR6A+lY2lBfHhZ4yXd5fR2l0kbiQORIq7WUqhfkA7WHukdgefuq66oz8m/p3m4vGHbFvH+x5D/ox+NXnQKUpQKUpQKUpQK8+oWSzRSRScpIjRsP8FgVP7DXopQa4J0fHDNpSRqxuluZVmVEZmeKG9dRNtxtAGxgST2UcYrYXUbV5E2xSmE/rqiM2MHsHBXvjuD2qptcvv3P1mN7gbj7Q3lOwcJ7Ldt+dw6kKHhk8zhsgibPcDFx0GD6U0m6gjcXt37W7PuVvKWPauPs4Xvzz8q8t/fz/uoluJfLiltJWX3EJM6yoNykjkqr529ue1ZDqPqaGxjSS43BHkWLcqkhCwJDPj7Ke73+lRXqTqm1uJLJrKZZ7iO5R1jhG6UxH3LhT/waeXJkl8D3fiOAkWgaTdwyzm5vDdRsQYUaJEaMcn3nQAMTkDtjjPGcVhfByyCaWr4w80s8snP6fmsh/ARqPuqbk1EfC050/wAwAKks9zNGoPaN55Co/wDPpigl9fDX2lBR3W3/AKi1D/pW4/7Sao2rv60Yf1PXJXbhtTnP1/3TJjHxPA+4GqQoFSzRvEm6tbH2SARqBKZllKBpEY4+znK9xkEgkehGARE6UGc1Dre+nBE13cOCMEea4Uj4FQQD+FOkumJr+5SONJGUugldRny0ZgpYk8D1xk84r0dB9HNqN2sW4Rxgr5kh9ATgKue8jHgD5E9gavOSKw0GOMzAe7l0XP2T2LRofemuGBAMhGFHGYlIUhIesdbj06wuXLhisYEcZKg8qsSDIGSNxzk59fhWpFTTxF8S5NTfasYggD+YIwcs77dgkkbAy20YHwHHPeoVQKUpQKUpQXj+Tdr39s2hxni4T4ntHJ/3f7avKtOeiOpDYX8NyMkI2HA/Sjb3XH12k4+YFbhwzB1DKcqwDA/EEZBoOdKUoFKUoFKUoFKUoMH1xoZvNOubdRlpIzt/hr7yf4yrXHobqVb6whnVgWKASAd1lAAkUj0OefoQfWuGu9eWVoJPOuYQ6KzGLzFMhIB90IDncSMYqreoLJunYLS7sy4kmIS6hJzBK20ufd7xkElV29gPruCxet+uZdPZCLGe5iZc+ZEchGzja67Tt4KkHPOSPSo1D4uXM7bbPR7p5DgZf3VGSPtNswB35JHxrK6L4w6beW7GWcWrbcPHI5R1yOfLkH2vXBXntwOK9Fl11pVupKX/AJu/ACtPNO5POAkZLMCc9gOePlQZTrrUpI7Ty7c4nuXW1hPI2vIDl8jtsRXf/q/dWY0rTlt4I4YxhIkWNf4KqFH38VUY1u4v4pdZztjs5B7HbbjzhlWcykDG6RGKjvjPwHvTiHxMtlXF0lzayKBvjktZzsOP+ERChXOcNnmgl1Kjdv4kaa+MXtuM+jSBT+DYNZ+3ukkUPGyup7MrAqefQjg0FDdW3f8A6NPj+6ajMOQM/wBmmf7vs+n89U1Vv9Y/+y8X/SM3+ku6qCgUpSgur8myNWku9wBKiB1JH2SPPXI+Bw5GfgTUU8c7gtrc4P6CwqP4lH/16kf5N10FurpCcbokbHxxJj/X/bUQ8Yb1JdaunidZFPlDcrAqSsESsARxwQR9RQQylKUClKUClKUH0VuN0NCyaZZK+dwtoQQe4PlLx93atQ9ItfNuIoycB5ETJ7DcwGf21uuowMCg+0pSgUpSgVgOrOr47FYgQHmncRxRmRU3Nxks7cIgyMnnkgAEmvfr+q+zWs05Abyo3k2ltoYqpIXd6ZIx99RfpHo4yMuoaqolvpAGCsvuWqd0ijjPCkA8k5OSee5Iczd6xcPiJLK1iP8AdS7zsRzyiYjB+I3AdvnXqXw9Rzm7ur25JzkNcvHHz3xFBsUD5VKncAEkgAcknsB8Sa4W9wrorxsrowDKykFWUjIYMOCCDnIoK/8AEPpS1tdGuja20UZ2puKoN5TzYxJl/tH3N3rWT8VenDeacwjXfJC63CJ+uY87kx65RnAHxIrPdTaWbmyuIBjMsMkY3HA3MhCkn0wcVEJ+g9SltER9VmjmAjH5lFSJQAAwJXEkh/wiwB+FBItPNlqlvDceXFOmCUDorGMldroVOcMOxHy+hrxdSQWWn2ryRwQxykGKEQxxrM8rqURIyFyGJPf0GSeAaqvXPDm80+Fbg31zGk7EXrRsxMbNnErbGBlj3E7mPvYPbJxUG6e6Un1C/W1Vk3jfvl5cbVJYyMwJ3g5Cgjg+79aC8NT6e/c7peWAYLxw73OeDIXV35HfBOB8gKsS0m3xq443KG/EZ/nqI6V4RafDGiNEZipDEySSESPnJZ4t3lkk+m3FTMCg6rqySVdsqK6/quoYfgeKilz0G1u7S6RMLN35eAoGtJCBgExd4m4HvIR27HmpjSg166y0u9TRksp7KZWhuHuTPHiSFgTcFuUyyDEi4LD45x61PLduyIjHKx7to+G45b8TW7tQjq7whsL4M3liCZufOiAB3fF0+y+fXgH5ig1TpVm9T+C1zbAlY2dQB+cgBkQ84y8X9lj4wTtEg79hwIJddPzJGZMB4wcMyMrBD8HAO6M+nvAdqDIdB9MG/vVgDmPKsxKjLFVHKqCQCxzjkgd817fEzoMaVdLEsvmrInmKSu1gNzLhhkg/Z7j8BUVtrp43DxsyOpyrKxDA/EMOQa7L/UZZ3Mk8jyucAu7lmIAwBuJzxQealKUClKUClKUHKNyCCOCDkH5itweherE1GxjnQjcRtlX9SUAb1+nqPiCK08qTdA9cTaZdCWMkxtgTRekiZ+Ho45Kt6H5Eght7Suq0ulkjSRDlXUOp+KsAQfwNdtApSlBEfEr85bRWi/avJ4oOO4jDCWZsfAJG2frUuFQ/TiLzV5pu8dgptY/UG4k2vcMD6FVEcf3t8qkOvBzaz+USr+VJsZe4bY20j5g4oMf1tqMEdqY7l5FW5PsqiIZldpQV2JkEAkZGT2+IOK7dD1SIyyWlujBbNYoi2B5YOwFYlOcllTaTxgZFVT1d17tj0fKma4EEd4EK7vMuHjEUO498bjI5xySoAxkETTpb2u5kUSSBEtmHtMsaqhvLxQPMQFQB5MeAhbGXKY4ANBPKUpQYLrrVWttNupkQSFImIUgFTn3csDwVGckeoBFVD+Tqyi8ugpGWhRgMKSMPhsvgbeSDtHBDDPK1YHjHl7BLYEJ7VPHC0jfZiRczPI3P2VWEk/LNV74f6nEuq237m27izjzZSXBQl53lVpBJJ22ZeJcD0XvjgAL9pSlApSq0l69uTYI0YBu9RmkWxjwAY4M4WV+OQqjzCTn7Y9M4Cy6V5dMtmjhjjkkaVkRVaRvtOQACx+Z716qDEdUdQizg37DJI7LFFEDgyStnYm48KOCSx4ABNVXr+mpduWlunnuwPeGm20QSEEEMkt4xAaMZORLIPjgZxVu6vosF1H5dzEkyAhtrqCNwzg4+PJ/Gq20JZtUu5INvs+mWzsj2iwBEdkkISJ3wCS2DI6r7oXYvJYkBUd30DKlg90yqkQl2wyF3ZrgNkKiIiEEZXIkJUHnG7IxI5fAK8EYZQJNyqwUSKjx5ALI6OuC4zjhwOK2AvNBhlkgkkXJtyWjGTsViu3ds+ySB2OMrzjGayFBq3qPhRJCp803EJGMGWzZovvmtnm2/ePwqLah01JEpYNFNGBkyQyq6jt9oA7kPPZgDW5tVz4t6pb28Q22kNzeS4EW6BHKDcqiVmIyAHdFAzyzAfGg1ipV0XH5PlyyCV54pZmbfJGN0edwBYCbDKCGzj83g/sEF1Xw5ntP7ezaAnCu6GSI/DMsO4Z+WM/KgiNKndr4R3FyrNYTWl0qkAiO494fUOiY+/H310w+DupyANDbiRe25bi2I3A7XAKykcMGHf07DtQQqshomiSXU8UMSktK4jBwcZPck/AD3j8AM116vpEtrM0NwhjlTG5DjIyoYcgkchgfvqxfye5M6qVb3gsErICThHLQhmUdgSoKn5H5UGxWn2SwwxxJwsaLGv8FVCj9gr0UpQKjnVOuypJFaWQU3VwGIZuUgiXG+dwOTgsAq+rEDPxkdQ3RTu12/J97y4LWNW/UB8xzGPqTuoM/05oKWdskEZLbclnbl5HYlnkc+rMxJr2X7YikJ9Eb/ADTXfWH6uudlhdsCAVt5m79vzT4/aKDX3pedpCL9gqNEltptnvI2+1GJIhKSRjEa7peRgFl54rYvQtHS1tooIh7sahR8Sf0mPxZjkn5k1U/hj0FLcQ2jX0TwQ2TNJFEww1xOzlzNICMiMARqq+u0nOODc9AqL6h1uRcSW9naz3csO3zChjWKNmBIRpZGHvYGcAHH14r1dYa81tABAA9xO6wW6E8GV84Zv8BQCx+Q+dcNL6dez08w2pSSfDMZJWZRLM5zJI7KGYZJJ4zjAHpQU94r6rc38sNs6RrKjsfZYGM00akEM88oxGhwAQozgElmA7/YNengjgjsWeK1SVIpBZpE/vtgKHvZPcnnZgoYoPLAIGWBAqa6N4OnyBDe3IaI4MkdvCkXnMMEGafBkl9f1c9++ahfWEllbavFZ2UQi2ezRMEXvI13DMd7t7zYRFwcnlvlQXh0+Z/ZYfbNvn7F83bjG/HPbj8OPhWQpSg6bu6WKNpJGCoil2Y9lVRkk/QCqx0SVIAdUuIsSzL5GnWYADJbqD5UaqAdjOPeZuyqe4BIr3dfa8ksxt2y9tbmNrhF+1czuc21igP2ixAdxz7oGcc1iItMfULyWK4lUuEPtTo3CoCCdPtfUICV86QckkKcZxQRLqzrzWDGmoCRbaDzDBCsRJWTKlmbDgiVRsxvIxnO3isZaePmqIBueGTH68K5P12bazniWpHTWkg/CM/jAxH7DVO0Fw6Z+Ujchx7TbQOnr5ZdG+ZyxcH6YH1q1+mvE/T74L5M6pIf7lKQkgPwAJwx/gk1qPSg3iDZ7V9rTbQ+tL2z/tW5ljH6obKfxbZX9lSM+OOrYx7Qv18iLP8Am0G01VV4yAW0kV8JI9yiNGhZwsr+VOJ4nhJVveV87gVIKk+oBFPz+LWquMG9lGf1Qi/tVQRUZv8AUZZ3Mk8jyue7yOzMfhlmJNBsBcdV/ux7LFbyW1vcMkkwK3U++PDFCqmEJlmXDbHIOAfd4zWQu+mtRtbOR5tXMjgKESSCHyWkJCojs4ZjuYqAeME55rWmOQqQVJBByCDgg+hB9DU0j8X9Q9mNvM8VxGV2YnhSQ4HYkt9sjjls9hQTq86fTLXdzaXlzLHHlisS6faqqqWYclZmOd3OMtwOOBVVXGuzQXDi2lljSOR/LTzSwUb2x391j65xyeayGqdUwS2CxMt1NdNgtLPcO0cW08+RHuOS4AyW7ZOOMYilB3PMXfdIxJY5ZjyfmT8amnh7rxj1+KS1UiOecxbMY/MyvjlVyBtBDYHHuVBa2T8JOhtkcV3PEsWExbxfpKGUeZcSt6zS/wCKuFHwAWhSlKDjI4AJPAAyT8AO9RPw2jLWj3cow97LJdHPcRsdsK5P6IiVMfX512+I94wsTBEcTXjLZx8Hgyna7cc4WPe2flWbj0WIWy2zIrQrGsWxgCCiqFAI9RgUEZ1jxXtIVZoRNdhWEZNvEWQOxAVBMcIzHPZSxqJdXWmoagkjR6PLE0qCMyHUVR3jBYqHtwwU43Nw4ONxxXu1DUjJqJhsUTzbfNraR4AhgcIrXV5IgGAEEiRKPU7gO5xM+nOj0tG8zzriWVlIleSZ2ErEg7zESUQjBA2gYBxz3oIHo1rrUELXs95FFEIizwTwufKSMHP5tFX3gFPK/b4PORXl0jqjWlso3Ps2+6eSeIzGRnMWwys+3dtihRQMd/tINvOatXqPTjcWdxCmN0sMsS57ZeNlGflk1D7zQ5IbfTo7h03rHLYF1BCB5bcpFn4cxKmfVmGByKDn0Bo090INT1J1kuDCBAirtSGN15fHrK4OSewBwPlPqifRt+8mjxC28sXEUItykm7ak8SiNkkC+8vK/XBBrjJ1hdxf2xpdzgZBa3khnBI9QgZXwfmoPyoJca13fRonuYL6SbzLi+1NTbpgj/cyXJUyFfntUDPGMYzk4lfWHidJLFNEiPZqrCB1fab2V3XIighXcqZBGZWJ2huATgGA9MaNPPqtlIWxGJ44lMZ9yMwo0hhhY53KiKAzdsseW+0Q2brwa/qotrWecjPkxPLj47VLAffjFe8V0X8MbxOswVoypDhgCpTHvBgfTGaCldEWZzEImDXMrSrDJwV89+dQ1I9lZY8+RGex2cd6lXh/pcapd3cIzGoe1tiTktDCWMku/wDSMs292PyHwrHRTmOwkvIVEc+oMllYRgbfIt2YpAqgfZ43znb6kfCphpdzaR6dJBZzRypaQtE2xlYgrGc7sepwT9c0FVeKrj+p3SB6lIT9wtRn/KKpmri8WlxoWjj/AIqP/s0dU7QKUpQKUpQKUpQKUpQKUpQSvws02KfV7WO4wULlipGQxVGdVIPcFlAx61txWmnSMzJeQtFuMqyRmJR+nL5ibUP+CckGty6BSlKCJ3g87XIUb7NravcKOf7JNJ5IbHbhEcf9c1KJ5dqsxBO0FsAZJwM4A9TUW128FtqdvPOiiGSNrbzwWBjlZ9ypMc7TE/AUkcP8N1S2gg/hZ095cEl5KhS4v5HuJAwwUVnZo4+ecAHP1b5CpxSuu4uVjRnkZUVQWZmICqB3JJ4AoOysZ1I1sLWT24oLfb7+/wCzjuMeu7IGMc5xjnFQ7VOo9TvkJ0eFEtydouJW2SSr6vCjKQqcYDspJzkD4ezpzw7YeW+pSm5aIlooS7vDCxJJcmT3ppckne2AM+6qgDAYXonom4mj9skuru2mkLhSvlgyQDiBp43Ri7bR/dGdsY96rQiUhQCdxAAJwOT8cDgVypQUD1n0+kmu3txd3CwW1usDSlQRK6yQ4WKIYOZG2Fc5Bwc+hrr6W6qlvtb0+GKNbS2tzI8ESKCyxmBmIcnuzqOT3G8nvyejrnRZbzqOaEKpkJhEaAkoUEeRNKTgBUXJK9ySFGck1JdOigh1yws7A+e9oLl7qRjyZZUVZXZ+d8gC429hwueDgLkrxapfQxqqTsAJ3ECg5993Bwgx8QD+Fe2odow9vv2vDzb2u+3tfg8h4uLgfEceUp5HDn1oPR1F0VayWUUMrywwWgDqySlSqJGyFWcgnbsJB9cetR7pTSVXTb+7WJYFu43aKMDGy2ihaODcOwYrucn135NZ3xQsZZbAiJGkQSRvPEpw8tujbpUQ/rEAceoBHrXfr9/HNotxLBjynspXTjHuGByBt9MDjHpQVL4w5Gi6OCMfmkz8Ri3i9PvqnKu7r/w0vr+OxmtD5qC1iQxs6qIiEU5XcQDuz9fd+mIb/WP1b97D+Ph//eggdKnbeCGr4/tUH5CeDP8An1wPgpq/70P8db/7Sgg9KnH9ZXV/3of463/2ldcng3qy97NvukhP+RzQQulS9/CTVQMmyl+4oT+AbNdEnhhqYGTY3H3Jk/gOaCL0qR/1udS/eN1/Ev8A0V8Ph1qX7xuv4h/6KCO1lemump7+4WC1Tc7cnPCqo7szeij+gDJIFen+oHUf3jd/xEn9FWb+Tv0rMJZL1spFtaBR28xtyljj9VduM/H6Ggl3hz4MRac63E7ie5A93AxHESMEoDyzdxuOPkBVlUpQKUpQdN7ZJNG0cqq6OCrKwyGB7giodZarJpR9nvFmltQf9z3SRvKVQn3YJ1QFw65Cq+CGGOxBqb0oIjN147nbZWF5O/8AxkRt4h3+1LMB8PRTUW6+6funtPbdTkSQW0kUy2cKZtwnmoJfMZxulbYTycAc4HNWvUB8YLx/ZY7ZJYIFu2eF5ZziNVELuFL9k3MoG70oJ5GgAAAAA4AHYAdsCuVYbpfXobmECGeGdogqSGJwwD7eeeOCQcHHNZmgUpWG6t6kWxtXnYbmGFjjzgyytwka8E5J+APAJ9KCuPFm7uNLuJL60UH22FbZpCAWglQ5VlOP0owQF7blyc4ArxeDnQjRahJM7Nutk8uU7gQ1xKu54wfURoVDfFzwSBVq9R6CL6yeCXMbOoIIPMUowyMCMcqwB+ePnWJtbU6RpMrsVmmjWW4kckL50zFnZmY9skgfHAAoPL4k9T+X5FlEzLLeyRws6faghkkEbSD4MclV+e4j7NZfVNXh02CKGJAWIEcEAYLnaByzHiONcgtIeBn1JANW9I3U8k4v9QQz3kx32dmo2sw2lVmdTxDborNsZv1nb3iQTnl0tr27ELutxL5kcl/OmfIgjifzI9Pg+rhS3O7gs3OAoWoO3NQvw3skm0SOKQExSLcR7c4zC08yqMr2/Nkciu/xO6qFjp7kHEs35iI88O4I3kgZAUZb7gPWufh9qySW0cdtDMLaGJI0nlXYJioAzHGSWK8Z3HAycDNByj8N7RVCqboBQAAL67AAHYAebgDiuJ8NrbORLej6X1zx/j1K6UESk8NYD2uNQX6X8/8AOxrgvhnEO13qQ/8AvpamFKCIP4cIf/ftTH0vZP5xXJPD0AYF/qf8sb+daltKCJ/1Af8AKGp/yv8A/ioL1BdSwRPPHPqkcEZK+dd3flCR84CxQeS0shPOMqo7nPFXNXnvtOimULPGkqghgHRWAYdmAI7j40FO6DrvnrZq97rCTXfA8va0IIJ3ASPENwUYZioYLzk8V6NVv7krmz1O62EuqTSiNxKY22yGG2gt2lkjUggyHaBx3FT7Weh0uLpbkT3EDrF7P+ZZFzHv34DFCyEnjKFTj1qLxeFk0OyOGSJ4ot4hd2uIriKN23tEZLeRRKm7n3gCCT9AHb07b3k7y20+o3Uc9uEEgEVqUkR1JSWJmgDFWweDypBBJ71L+k+nvYbSO2EjSrHkKzKqnaWJAwoAOM9+5rh09057O8s0jeZcTlTLIAQuFG2ONFJJVFHxJJJJJ54zdApSlApSlApSlAqKeKa/70XTAkFFWRSO4ZHVl/aMH5E1K6inigm7TJUzgSyW8RPbh7mFG59OCaCsPFe0uLLUvO066uFklj86VFYKkUausMXbCsm5ioDA8/HNSSTUeprdfegtLkL3ZQCxHxCCSPJ47AV4ujkbVdRkuHz5Xmrcv3x5cZIsbf6/ancdv7HxzVxGgp9+r9curOWa3hjSDyTLHMICszkFfdjiFxIckEkEgjA+ldMh1G4mS5KX8s0BBiR9Nhjt1Jxu/NyXCuX4I3g5A7EVYHhiP957P/mV/nqT4oKxtfEfVleOO50Z90jKgdJCIwxwMs2xwi5PqeBn4Vg/EOK9u50S5sbsIEDARTST24O44by4IlLS/wAJwMY7Z5uqmKDXOfRta2yrbW08MUzYLpEEnmJPHnO8rTheTks5A5z61n4tK1eyi9msbjM0VvbytbpFAU3TTzxsqHYMFQiMWYnPvknkYu3FRfpxS2palJ3Ae3twf+bgEjD8Z/20FH9PW8U1zfJeTvNPJaTSQmRQpW4K7pUMTZMcyuuBtIyEJ5BFXx4f7f3Kstnb2eH/AEa5/bmo/wCJHhZFfZuYG9nvIxlZF4DleVEmOcjGA45HzAArJ+E9kYtGtFLl8x+YCRjAkYyBe/O3djPy9O1BLaUpQKUpQKUpQKUpQKUpQKUpQKUpQKUpQKUpQKgHjZbPLpqwxjLT3NvCD+ipZ+Cx9FzgfeKn9RPxPyunNKqs5gmt7jCjJxHcRsxx8l3H7qDJdHdLR6fZx20PIUZZscu5+05+vp8AAPSs0a+K2RmvtBEPCq7VtMjjXdmBpLdgwOQySNxz34ZeRUvqPdJdPS2huVd43iknkni2qwceaxdxIScHBIAwOw+eBIaBSlKAajfRYz7ZIe8l7cZ/+mUgHp8IRUkrxaXpawK4Qk75ZJjnH2pHLsBj0yeKD2Go54btnSLLH73jH4KAaklYvpnRfZLSK33b/KXbuxjPJP2cnHegylKUoFKUoFKUoFKUoFKUoFKUoFKUoFKUoFKUoFKUoFKUoFKUoFKUoFKUoFKUoFKUoFKUoFKUoFKUoFKUoFKUoFKUoFKUoP/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QA"/>
          </a:p>
        </p:txBody>
      </p:sp>
      <p:pic>
        <p:nvPicPr>
          <p:cNvPr id="18440" name="Picture 8" descr="http://mehanyon.net/upLoadedFiles/images/original/%D9%85%D8%B9%D9%84%D9%85_7j3g2.gif"/>
          <p:cNvPicPr>
            <a:picLocks noChangeAspect="1" noChangeArrowheads="1"/>
          </p:cNvPicPr>
          <p:nvPr/>
        </p:nvPicPr>
        <p:blipFill>
          <a:blip r:embed="rId2" cstate="print">
            <a:duotone>
              <a:schemeClr val="accent6">
                <a:shade val="45000"/>
                <a:satMod val="135000"/>
              </a:schemeClr>
              <a:prstClr val="white"/>
            </a:duotone>
          </a:blip>
          <a:srcRect/>
          <a:stretch>
            <a:fillRect/>
          </a:stretch>
        </p:blipFill>
        <p:spPr bwMode="auto">
          <a:xfrm>
            <a:off x="539552" y="908720"/>
            <a:ext cx="3024336" cy="3528392"/>
          </a:xfrm>
          <a:prstGeom prst="rect">
            <a:avLst/>
          </a:prstGeom>
          <a:ln>
            <a:noFill/>
          </a:ln>
          <a:effectLst>
            <a:softEdge rad="127000"/>
          </a:effectLst>
        </p:spPr>
      </p:pic>
      <p:sp>
        <p:nvSpPr>
          <p:cNvPr id="7" name="مستطيل 6"/>
          <p:cNvSpPr/>
          <p:nvPr/>
        </p:nvSpPr>
        <p:spPr>
          <a:xfrm>
            <a:off x="755576" y="4149080"/>
            <a:ext cx="7704856" cy="2138536"/>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lumMod val="95000"/>
                    <a:lumOff val="5000"/>
                  </a:schemeClr>
                </a:solidFill>
              </a:rPr>
              <a:t>أما </a:t>
            </a:r>
            <a:r>
              <a:rPr lang="ar-QA" b="1" dirty="0" smtClean="0">
                <a:solidFill>
                  <a:schemeClr val="tx1">
                    <a:lumMod val="95000"/>
                    <a:lumOff val="5000"/>
                  </a:schemeClr>
                </a:solidFill>
              </a:rPr>
              <a:t>عند عرض </a:t>
            </a:r>
            <a:r>
              <a:rPr lang="ar-SA" b="1" dirty="0" smtClean="0">
                <a:solidFill>
                  <a:schemeClr val="tx1">
                    <a:lumMod val="95000"/>
                    <a:lumOff val="5000"/>
                  </a:schemeClr>
                </a:solidFill>
              </a:rPr>
              <a:t>نفس </a:t>
            </a:r>
            <a:r>
              <a:rPr lang="ar-SA" b="1" dirty="0" smtClean="0">
                <a:solidFill>
                  <a:schemeClr val="tx1">
                    <a:lumMod val="95000"/>
                    <a:lumOff val="5000"/>
                  </a:schemeClr>
                </a:solidFill>
              </a:rPr>
              <a:t>الدرس بواسطة الحاسوب بعرض آلي يعتمد على الصوت والصورة يقدمه المعلم كوسيلة مساعدة في أثناء الحصة، يرى الكل أن هذه الحصة ممتعة وشدت انتباه الكل، ويرجع ذلك لتفاعل الصوت والصورة معا، مع وجود المعلم في الفصل كمراقب للعملية التعليمية ويحقق أهدافها بأخذه دوره الجديد المعلم الميسر، </a:t>
            </a:r>
            <a:r>
              <a:rPr lang="ar-SA" b="1" dirty="0" err="1" smtClean="0">
                <a:solidFill>
                  <a:schemeClr val="tx1">
                    <a:lumMod val="95000"/>
                    <a:lumOff val="5000"/>
                  </a:schemeClr>
                </a:solidFill>
              </a:rPr>
              <a:t>و</a:t>
            </a:r>
            <a:r>
              <a:rPr lang="ar-SA" b="1" dirty="0" smtClean="0">
                <a:solidFill>
                  <a:schemeClr val="tx1">
                    <a:lumMod val="95000"/>
                    <a:lumOff val="5000"/>
                  </a:schemeClr>
                </a:solidFill>
              </a:rPr>
              <a:t> تخفيف العبء عليه، وتوجيه دوره إلى الإرشاد والتنبيه ومن ثم استثمار جهده بشكل صحيح يوازن فيه بين دوره التعليمي والآخر </a:t>
            </a:r>
            <a:r>
              <a:rPr lang="ar-SA" b="1" dirty="0" smtClean="0">
                <a:solidFill>
                  <a:schemeClr val="tx1">
                    <a:lumMod val="95000"/>
                    <a:lumOff val="5000"/>
                  </a:schemeClr>
                </a:solidFill>
              </a:rPr>
              <a:t>التربوي، </a:t>
            </a:r>
            <a:r>
              <a:rPr lang="ar-SA" b="1" dirty="0" smtClean="0">
                <a:solidFill>
                  <a:schemeClr val="tx1">
                    <a:lumMod val="95000"/>
                    <a:lumOff val="5000"/>
                  </a:schemeClr>
                </a:solidFill>
              </a:rPr>
              <a:t>لا المعلم الملقن الذي يعتمد الطرق التقليدية –</a:t>
            </a:r>
            <a:r>
              <a:rPr lang="ar-SA" b="1" dirty="0" smtClean="0">
                <a:solidFill>
                  <a:srgbClr val="FF0000"/>
                </a:solidFill>
              </a:rPr>
              <a:t>التي تنفر الطلاب من الدرس- </a:t>
            </a:r>
            <a:r>
              <a:rPr lang="ar-SA" b="1" dirty="0" smtClean="0">
                <a:solidFill>
                  <a:schemeClr val="tx1">
                    <a:lumMod val="95000"/>
                    <a:lumOff val="5000"/>
                  </a:schemeClr>
                </a:solidFill>
              </a:rPr>
              <a:t>بل الطرق الحديثة في التربية والتعليم التي </a:t>
            </a:r>
            <a:r>
              <a:rPr lang="ar-SA" sz="2000" b="1" dirty="0" smtClean="0">
                <a:solidFill>
                  <a:srgbClr val="FF0000"/>
                </a:solidFill>
              </a:rPr>
              <a:t>تجذب </a:t>
            </a:r>
            <a:r>
              <a:rPr lang="ar-SA" sz="2400" b="1" dirty="0" smtClean="0">
                <a:solidFill>
                  <a:srgbClr val="FF0000"/>
                </a:solidFill>
              </a:rPr>
              <a:t>الطلاب</a:t>
            </a:r>
            <a:r>
              <a:rPr lang="ar-SA" b="1" dirty="0" smtClean="0">
                <a:solidFill>
                  <a:schemeClr val="tx1">
                    <a:lumMod val="95000"/>
                    <a:lumOff val="5000"/>
                  </a:schemeClr>
                </a:solidFill>
              </a:rPr>
              <a:t>، وتخلق جيل ينتج التقنية ولا يكتفي فقط </a:t>
            </a:r>
            <a:r>
              <a:rPr lang="ar-SA" b="1" dirty="0" smtClean="0">
                <a:solidFill>
                  <a:schemeClr val="tx1">
                    <a:lumMod val="95000"/>
                    <a:lumOff val="5000"/>
                  </a:schemeClr>
                </a:solidFill>
              </a:rPr>
              <a:t>باستخدامها</a:t>
            </a:r>
            <a:r>
              <a:rPr lang="ar-QA" b="1" dirty="0" smtClean="0">
                <a:solidFill>
                  <a:schemeClr val="tx1"/>
                </a:solidFill>
              </a:rPr>
              <a:t>.</a:t>
            </a:r>
            <a:endParaRPr lang="ar-QA" b="1" dirty="0">
              <a:solidFill>
                <a:schemeClr val="tx1">
                  <a:lumMod val="95000"/>
                  <a:lumOff val="5000"/>
                </a:schemeClr>
              </a:solidFill>
            </a:endParaRPr>
          </a:p>
        </p:txBody>
      </p:sp>
      <p:pic>
        <p:nvPicPr>
          <p:cNvPr id="18442" name="Picture 10" descr="http://www.tt5.com/Data/teacher_chair.jpg"/>
          <p:cNvPicPr>
            <a:picLocks noChangeAspect="1" noChangeArrowheads="1"/>
          </p:cNvPicPr>
          <p:nvPr/>
        </p:nvPicPr>
        <p:blipFill>
          <a:blip r:embed="rId3" cstate="print"/>
          <a:srcRect/>
          <a:stretch>
            <a:fillRect/>
          </a:stretch>
        </p:blipFill>
        <p:spPr bwMode="auto">
          <a:xfrm rot="20955603">
            <a:off x="3707904" y="620688"/>
            <a:ext cx="2232248" cy="24112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836712"/>
            <a:ext cx="7776864" cy="914400"/>
          </a:xfrm>
          <a:prstGeom prst="rect">
            <a:avLst/>
          </a:prstGeom>
          <a:solidFill>
            <a:schemeClr val="accent5">
              <a:lumMod val="50000"/>
            </a:schemeClr>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ar-QA" sz="4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دراســـات</a:t>
            </a:r>
            <a:endParaRPr lang="ar-QA"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مستطيل 2"/>
          <p:cNvSpPr/>
          <p:nvPr/>
        </p:nvSpPr>
        <p:spPr>
          <a:xfrm>
            <a:off x="1259632" y="1988840"/>
            <a:ext cx="6840760" cy="4608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QA" dirty="0"/>
          </a:p>
        </p:txBody>
      </p:sp>
      <p:sp>
        <p:nvSpPr>
          <p:cNvPr id="19457" name="Rectangle 1"/>
          <p:cNvSpPr>
            <a:spLocks noChangeArrowheads="1"/>
          </p:cNvSpPr>
          <p:nvPr/>
        </p:nvSpPr>
        <p:spPr bwMode="auto">
          <a:xfrm>
            <a:off x="4355976" y="1953034"/>
            <a:ext cx="3312368"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وأجرت الشريف (2002) دراسة هدفت إلى تقصي أثر استخدام الحاسوب في تدريس الهندسة على تحصيل طالبات الصف الثامن الأساسي، وتكونت عينة الدراسة من طالبات الصف الثامن في المدرسة النموذجية في جامعة اليرموك من العام الدراسي 2001/2002، وبلغ عدد أفراد العينة (45) طالبة، تم تقسيمهن عشوائيا إلى مجموعتين: تجريبية درست باستخدام الحاسوب وعدد أفرادها (23) طالبة، والأخرى ضابطة درست بالطريقة الاعتيادية، وكان عدد أفرادها (22) طالبة. أظهرت التحليلات الإحصائية لنتائج الاختبار الآني وجود فرق ذي دلالة إحصائية يعزى إلى طريقة التدريس لصالح الحاسوب التعليمي؛ مما يدل على فاعلية الحاسوب التعليمي كطريقة تدريس. أما الاختبار المؤجل فقد أظهرت نتائجه </a:t>
            </a:r>
            <a:r>
              <a:rPr kumimoji="0" lang="ar-SA" sz="1400" b="1" i="0" u="none" strike="noStrike" cap="none" normalizeH="0" baseline="0" dirty="0" smtClean="0">
                <a:ln>
                  <a:noFill/>
                </a:ln>
                <a:solidFill>
                  <a:srgbClr val="FFC000"/>
                </a:solidFill>
                <a:effectLst/>
                <a:latin typeface="Calibri" pitchFamily="34" charset="0"/>
                <a:ea typeface="Times New Roman" pitchFamily="18" charset="0"/>
                <a:cs typeface="Arial" pitchFamily="34" charset="0"/>
              </a:rPr>
              <a:t>وجود فرق ذي دلالة إحصائية يعزى إلى طريقة التدريس لصالح الحاسوب التعليمي؛ مما يدل على أن الطالبات اللاتي درسن باستخدام الحاسوب احتفظن بالمفاهيم الرياضية لمدة أطول من الطالبات اللاتي درسن دون استخدام حاسوب تعليمي. كذلك أظهرت النتائج وجود فرق دال إحصائيا بين المجموعتين على مقياس الاتجاهات لصالح المج</a:t>
            </a:r>
            <a:r>
              <a:rPr kumimoji="0" lang="ar-QA" sz="1400" b="1" i="0" u="none" strike="noStrike" cap="none" normalizeH="0" baseline="0" dirty="0" smtClean="0">
                <a:ln>
                  <a:noFill/>
                </a:ln>
                <a:solidFill>
                  <a:srgbClr val="FFC000"/>
                </a:solidFill>
                <a:effectLst/>
                <a:latin typeface="Calibri" pitchFamily="34" charset="0"/>
                <a:ea typeface="Times New Roman" pitchFamily="18" charset="0"/>
                <a:cs typeface="Arial" pitchFamily="34" charset="0"/>
              </a:rPr>
              <a:t>م</a:t>
            </a:r>
            <a:r>
              <a:rPr kumimoji="0" lang="ar-SA" sz="1400" b="1" i="0" u="none" strike="noStrike" cap="none" normalizeH="0" baseline="0" dirty="0" err="1" smtClean="0">
                <a:ln>
                  <a:noFill/>
                </a:ln>
                <a:solidFill>
                  <a:srgbClr val="FFC000"/>
                </a:solidFill>
                <a:effectLst/>
                <a:latin typeface="Calibri" pitchFamily="34" charset="0"/>
                <a:ea typeface="Times New Roman" pitchFamily="18" charset="0"/>
                <a:cs typeface="Arial" pitchFamily="34" charset="0"/>
              </a:rPr>
              <a:t>وعة</a:t>
            </a:r>
            <a:r>
              <a:rPr kumimoji="0" lang="ar-SA" sz="1400" b="1" i="0" u="none" strike="noStrike" cap="none" normalizeH="0" baseline="0" dirty="0" smtClean="0">
                <a:ln>
                  <a:noFill/>
                </a:ln>
                <a:solidFill>
                  <a:srgbClr val="FFC000"/>
                </a:solidFill>
                <a:effectLst/>
                <a:latin typeface="Calibri" pitchFamily="34" charset="0"/>
                <a:ea typeface="Times New Roman" pitchFamily="18" charset="0"/>
                <a:cs typeface="Arial" pitchFamily="34" charset="0"/>
              </a:rPr>
              <a:t> </a:t>
            </a:r>
            <a:r>
              <a:rPr kumimoji="0" lang="ar-SA" sz="1400" b="1" i="0" u="none" strike="noStrike" cap="none" normalizeH="0" baseline="0" dirty="0" err="1" smtClean="0">
                <a:ln>
                  <a:noFill/>
                </a:ln>
                <a:solidFill>
                  <a:srgbClr val="FFC000"/>
                </a:solidFill>
                <a:effectLst/>
                <a:latin typeface="Calibri" pitchFamily="34" charset="0"/>
                <a:ea typeface="Times New Roman" pitchFamily="18" charset="0"/>
                <a:cs typeface="Arial" pitchFamily="34" charset="0"/>
              </a:rPr>
              <a:t>التجر</a:t>
            </a:r>
            <a:r>
              <a:rPr kumimoji="0" lang="ar-QA" sz="1400" b="1" i="0" u="none" strike="noStrike" cap="none" normalizeH="0" baseline="0" dirty="0" err="1" smtClean="0">
                <a:ln>
                  <a:noFill/>
                </a:ln>
                <a:solidFill>
                  <a:srgbClr val="FFC000"/>
                </a:solidFill>
                <a:effectLst/>
                <a:latin typeface="Calibri" pitchFamily="34" charset="0"/>
                <a:ea typeface="Times New Roman" pitchFamily="18" charset="0"/>
                <a:cs typeface="Arial" pitchFamily="34" charset="0"/>
              </a:rPr>
              <a:t>يبية</a:t>
            </a:r>
            <a:r>
              <a:rPr kumimoji="0" lang="ar-QA" sz="1400" b="1" i="0" u="none" strike="noStrike" cap="none" normalizeH="0" baseline="0" dirty="0" smtClean="0">
                <a:ln>
                  <a:noFill/>
                </a:ln>
                <a:solidFill>
                  <a:srgbClr val="FFC000"/>
                </a:solidFill>
                <a:effectLst/>
                <a:latin typeface="Calibri" pitchFamily="34" charset="0"/>
                <a:ea typeface="Times New Roman" pitchFamily="18" charset="0"/>
                <a:cs typeface="Arial" pitchFamily="34" charset="0"/>
              </a:rPr>
              <a:t>.</a:t>
            </a:r>
            <a:endParaRPr kumimoji="0" lang="ar-SA" sz="1000" b="1" i="0" u="none" strike="noStrike" cap="none" normalizeH="0" baseline="0" dirty="0" smtClean="0">
              <a:ln>
                <a:noFill/>
              </a:ln>
              <a:solidFill>
                <a:srgbClr val="FFC000"/>
              </a:solidFill>
              <a:effectLst/>
              <a:latin typeface="Arial" pitchFamily="34" charset="0"/>
              <a:cs typeface="Arial" pitchFamily="34" charset="0"/>
            </a:endParaRPr>
          </a:p>
        </p:txBody>
      </p:sp>
      <p:pic>
        <p:nvPicPr>
          <p:cNvPr id="5" name="صورة 4" descr="http://t2.gstatic.com/images?q=tbn:ANd9GcRsqS2maBYxp9VY0CSIaru3DkYQwM3qH8kkh78WeoF7FpC26rSi"/>
          <p:cNvPicPr/>
          <p:nvPr/>
        </p:nvPicPr>
        <p:blipFill>
          <a:blip r:embed="rId2" cstate="print"/>
          <a:srcRect/>
          <a:stretch>
            <a:fillRect/>
          </a:stretch>
        </p:blipFill>
        <p:spPr bwMode="auto">
          <a:xfrm>
            <a:off x="971600" y="2780928"/>
            <a:ext cx="3096344" cy="3600400"/>
          </a:xfrm>
          <a:prstGeom prst="rect">
            <a:avLst/>
          </a:prstGeom>
          <a:solidFill>
            <a:srgbClr val="FFFFFF">
              <a:shade val="85000"/>
            </a:srgbClr>
          </a:solidFill>
          <a:ln w="285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067944" y="836712"/>
            <a:ext cx="4824536" cy="424847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a:p>
        </p:txBody>
      </p:sp>
      <p:sp>
        <p:nvSpPr>
          <p:cNvPr id="20481" name="Rectangle 1"/>
          <p:cNvSpPr>
            <a:spLocks noChangeArrowheads="1"/>
          </p:cNvSpPr>
          <p:nvPr/>
        </p:nvSpPr>
        <p:spPr bwMode="auto">
          <a:xfrm>
            <a:off x="4211960" y="1222300"/>
            <a:ext cx="4608512"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rgbClr val="002060"/>
                </a:solidFill>
                <a:effectLst/>
                <a:latin typeface="Calibri" pitchFamily="34" charset="0"/>
                <a:ea typeface="Times New Roman" pitchFamily="18" charset="0"/>
                <a:cs typeface="Arial" pitchFamily="34" charset="0"/>
              </a:rPr>
              <a:t> وفي دراسة أجراها جبيلي (1999) والتي هدفت لدراسة مدى فاعلية استخدام الحاسوب التعليمي على التحصيل المباشر والمؤجل في الرياضيات ،وقد تم تطبيق الدراسة على (65) طالباً وطالبة ،وتوزعت العينة إلى مجموعة تجريبية تلقت المادة التعليمية باستخدام الحاسوب ،ومجموعة ضابطة تلقت المادة التعليمية بطريقة التدريس الصفي الاعتيادي، وقد طبقت الدراسة على طلبة من الصف الخامس الابتدائي ،وأظهرت النتائج تفوق المجموعة التجريبية على تحصيل المجموعة الضابطة ،وأوصى الباحث بضرورة تفعيل دور الحاسوب التعليمي في العملية التعليمية لما له من جدوى في تثبيت المفاهيم على المدى البعيد وضرورة الاستفادة من هذه الميزة في تدريس المتطلبات الأساسية في المادة التعليمية</a:t>
            </a:r>
            <a:endParaRPr kumimoji="0" lang="ar-SA" b="1" i="0" u="none" strike="noStrike" cap="none" normalizeH="0" baseline="0" dirty="0" smtClean="0">
              <a:ln>
                <a:noFill/>
              </a:ln>
              <a:solidFill>
                <a:srgbClr val="002060"/>
              </a:solidFill>
              <a:effectLst/>
              <a:latin typeface="Arial" pitchFamily="34" charset="0"/>
              <a:cs typeface="Arial" pitchFamily="34" charset="0"/>
            </a:endParaRPr>
          </a:p>
        </p:txBody>
      </p:sp>
      <p:sp>
        <p:nvSpPr>
          <p:cNvPr id="4" name="شكل بيضاوي 3"/>
          <p:cNvSpPr/>
          <p:nvPr/>
        </p:nvSpPr>
        <p:spPr>
          <a:xfrm>
            <a:off x="251520" y="764704"/>
            <a:ext cx="3456384" cy="5688632"/>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1" anchor="ctr"/>
          <a:lstStyle/>
          <a:p>
            <a:pPr algn="ctr"/>
            <a:r>
              <a:rPr lang="en-US" b="1" dirty="0" smtClean="0"/>
              <a:t/>
            </a:r>
            <a:br>
              <a:rPr lang="en-US" b="1" dirty="0" smtClean="0"/>
            </a:br>
            <a:r>
              <a:rPr lang="en-US" b="1" dirty="0" smtClean="0"/>
              <a:t> </a:t>
            </a:r>
            <a:r>
              <a:rPr lang="ar-SA" sz="1400" b="1" dirty="0" smtClean="0"/>
              <a:t>تجربة الولايات المتحدة الأمريكية</a:t>
            </a:r>
            <a:r>
              <a:rPr lang="en-US" sz="1400" b="1" dirty="0" smtClean="0"/>
              <a:t/>
            </a:r>
            <a:br>
              <a:rPr lang="en-US" sz="1400" b="1" dirty="0" smtClean="0"/>
            </a:br>
            <a:r>
              <a:rPr lang="ar-SA" sz="1400" b="1" dirty="0" smtClean="0"/>
              <a:t>في دراسة علمية تمت عام 1993 تبين أن 98% من مدارس التعليم الابتدائي والثانوي في الولايات المتحدة لديها جهاز حاسب آلي لكل 9 طلاب، وفي الوقت الحاضر فان الحاسب متوفر في جميع المدارس الأمريكية بنسبة (100%) بدون استثناء، وتعتبر تقنية المعلومات لدى صانعي القرار في الإدارة الأمريكية من أهم ست قضايا في التعليم الأمريكي، وفي عام 1995 أكملت جميع الولايات الأمريكية خططها لتطبيقات الحاسب في مجال التعليم</a:t>
            </a:r>
            <a:r>
              <a:rPr lang="en-US" sz="1400" b="1" dirty="0" smtClean="0"/>
              <a:t>. </a:t>
            </a:r>
            <a:r>
              <a:rPr lang="ar-SA" sz="1400" b="1" dirty="0" smtClean="0"/>
              <a:t>وبدأت الولايات في سباق مع الزمن من أجل تطبيق منهجية التعليم عن بُعد وتوظيفها في مدارسها، واهتمت بعملية تدريب المعلمين، وتوفير البنية التحتية الخاصة بالعملية من أجهزة حاسوب وشبكات لربط المدارس إضافة إلى برمجيات تعليمية فعالة كي تصبح جزءً من المنهج </a:t>
            </a:r>
            <a:r>
              <a:rPr lang="ar-SA" sz="1400" b="1" dirty="0" smtClean="0"/>
              <a:t>الدراسي</a:t>
            </a:r>
            <a:r>
              <a:rPr lang="en-US" sz="1400" b="1" dirty="0" smtClean="0"/>
              <a:t>.</a:t>
            </a:r>
            <a:endParaRPr lang="ar-QA"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04664"/>
            <a:ext cx="8229600" cy="1944216"/>
          </a:xfrm>
          <a:solidFill>
            <a:schemeClr val="accent2">
              <a:lumMod val="75000"/>
            </a:schemeClr>
          </a:solidFill>
          <a:ln>
            <a:noFill/>
          </a:ln>
          <a:effectLst>
            <a:outerShdw blurRad="190500" dist="228600" dir="2700000" algn="ctr">
              <a:srgbClr val="000000">
                <a:alpha val="30000"/>
              </a:srgbClr>
            </a:outerShdw>
            <a:softEdge rad="317500"/>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ar-SA" sz="1600" b="1" dirty="0" smtClean="0"/>
              <a:t>تجربة </a:t>
            </a:r>
            <a:r>
              <a:rPr lang="ar-SA" sz="1600" b="1" dirty="0" smtClean="0"/>
              <a:t>دولة الإمارات العربية المتحدة</a:t>
            </a:r>
            <a:r>
              <a:rPr lang="en-US" sz="1600" b="1" dirty="0" smtClean="0"/>
              <a:t/>
            </a:r>
            <a:br>
              <a:rPr lang="en-US" sz="1600" b="1" dirty="0" smtClean="0"/>
            </a:br>
            <a:r>
              <a:rPr lang="ar-SA" sz="1600" b="1" dirty="0" smtClean="0"/>
              <a:t>تبنت وزارة التربية </a:t>
            </a:r>
            <a:r>
              <a:rPr lang="ar-SA" sz="1600" b="1" dirty="0" smtClean="0"/>
              <a:t>والتعليم</a:t>
            </a:r>
            <a:r>
              <a:rPr lang="ar-QA" sz="1600" b="1" dirty="0" smtClean="0"/>
              <a:t> </a:t>
            </a:r>
            <a:r>
              <a:rPr lang="ar-SA" sz="1600" b="1" dirty="0" smtClean="0"/>
              <a:t>والشباب </a:t>
            </a:r>
            <a:r>
              <a:rPr lang="ar-SA" sz="1600" b="1" dirty="0" smtClean="0"/>
              <a:t>مشروع تطوير المناهج لتعليم مادة الحاسوب بالمرحلة الثانوية وقد بدأ تطبيق هذا المشروع عام 1989/1990 وقد شمل في البداية الصف الأول والثاني الثانوي، وكان المشروع قد بدأ بإعداد منهج للصف الأول الثانوي وتجريبه باختيار مدرستين بكل منطقة تعليمية أحداهما للبنين والأخرى للبنات، وفي العام التالي تم تعميم التجربة لتشمل كافة المدارس الثانوية في الدولة. ولقيت هذه التجربة قبولاً من قبل الطلاب وأولياء </a:t>
            </a:r>
            <a:r>
              <a:rPr lang="ar-SA" sz="1600" b="1" dirty="0" smtClean="0"/>
              <a:t>الأمور</a:t>
            </a:r>
            <a:r>
              <a:rPr lang="ar-QA" sz="1600" b="1" dirty="0" smtClean="0"/>
              <a:t>.</a:t>
            </a:r>
            <a:br>
              <a:rPr lang="ar-QA" sz="1600" b="1" dirty="0" smtClean="0"/>
            </a:br>
            <a:r>
              <a:rPr lang="ar-QA" sz="1600" b="1" dirty="0" smtClean="0"/>
              <a:t>1.</a:t>
            </a:r>
            <a:r>
              <a:rPr lang="ar-SA" sz="1400" b="1" dirty="0" smtClean="0"/>
              <a:t> تحسين وتطوير عمليتي التعليم والتعلم في مناهج التعليم العام</a:t>
            </a:r>
            <a:r>
              <a:rPr lang="en-US" sz="1400" b="1" dirty="0" smtClean="0"/>
              <a:t>.</a:t>
            </a:r>
            <a:br>
              <a:rPr lang="en-US" sz="1400" b="1" dirty="0" smtClean="0"/>
            </a:br>
            <a:r>
              <a:rPr lang="ar-QA" sz="1400" b="1" dirty="0" smtClean="0"/>
              <a:t>2.</a:t>
            </a:r>
            <a:r>
              <a:rPr lang="ar-SA" sz="1400" b="1" dirty="0" smtClean="0"/>
              <a:t> إعداد الطلاب للتعامل بكفاءة مع عصر المعلومات وذلك بإكسابهم المهارات المتصلة بالتعليم الذاتي واستخدام الحاسب وشبكات الاتصال للوصول إلى مصادر المعلومات الالكترونية المحلية والدولية</a:t>
            </a:r>
            <a:endParaRPr lang="ar-QA" sz="1600" dirty="0"/>
          </a:p>
        </p:txBody>
      </p:sp>
      <p:sp>
        <p:nvSpPr>
          <p:cNvPr id="3" name="عنصر نائب للمحتوى 2"/>
          <p:cNvSpPr>
            <a:spLocks noGrp="1"/>
          </p:cNvSpPr>
          <p:nvPr>
            <p:ph sz="half" idx="1"/>
          </p:nvPr>
        </p:nvSpPr>
        <p:spPr>
          <a:xfrm>
            <a:off x="323528" y="2420888"/>
            <a:ext cx="3816424" cy="3024336"/>
          </a:xfrm>
          <a:effectLst>
            <a:outerShdw blurRad="40000" dist="20000" dir="5400000" rotWithShape="0">
              <a:srgbClr val="000000">
                <a:alpha val="38000"/>
              </a:srgbClr>
            </a:outerShdw>
            <a:softEdge rad="317500"/>
          </a:effectLst>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r>
              <a:rPr lang="ar-QA" b="1" dirty="0" smtClean="0"/>
              <a:t>اعتمدت وزارة </a:t>
            </a:r>
            <a:r>
              <a:rPr lang="ar-QA" b="1" dirty="0" err="1" smtClean="0"/>
              <a:t>الت</a:t>
            </a:r>
            <a:r>
              <a:rPr lang="ar-SA" b="1" dirty="0" smtClean="0"/>
              <a:t>ربية </a:t>
            </a:r>
            <a:r>
              <a:rPr lang="ar-SA" b="1" dirty="0" smtClean="0"/>
              <a:t>والتعليم الأردنية، بالتنسيق مع وزارتي التخطيط وتكنولوجيا المعلومات والاتصالات سياسة وطنية للتعلم الإلكتروني -العام 2003- من خلال إنشاء شبكات المعرفة الوطنية. حيث تستخدم تكنولوجيا المعلومات والاتصالات كقاعدة للتحول إلى نظام التعلم الذي يعتمد على تطوير قدرة التعلم الذاتي والتفكير النقدي بدلا من نظام التعليم التقليدي الذي يعتمد التلقين من قبل المعلم بشكل </a:t>
            </a:r>
            <a:r>
              <a:rPr lang="ar-SA" b="1" dirty="0" smtClean="0"/>
              <a:t>أساسي. </a:t>
            </a:r>
            <a:r>
              <a:rPr lang="ar-SA" b="1" dirty="0" smtClean="0"/>
              <a:t>وهذا تطلب توفير وسائل وأساليب التعلم الإلكتروني لما يزيد عن 3000 مدرسة موزعة على أنحاء </a:t>
            </a:r>
            <a:r>
              <a:rPr lang="ar-SA" b="1" dirty="0" smtClean="0"/>
              <a:t>المملكة</a:t>
            </a:r>
            <a:r>
              <a:rPr lang="ar-QA" b="1" dirty="0" smtClean="0"/>
              <a:t>.</a:t>
            </a:r>
            <a:endParaRPr lang="ar-QA" dirty="0"/>
          </a:p>
        </p:txBody>
      </p:sp>
      <p:sp>
        <p:nvSpPr>
          <p:cNvPr id="4" name="عنصر نائب للمحتوى 3"/>
          <p:cNvSpPr>
            <a:spLocks noGrp="1"/>
          </p:cNvSpPr>
          <p:nvPr>
            <p:ph sz="half" idx="2"/>
          </p:nvPr>
        </p:nvSpPr>
        <p:spPr>
          <a:xfrm>
            <a:off x="4716016" y="2924944"/>
            <a:ext cx="4042792" cy="3312368"/>
          </a:xfrm>
          <a:ln/>
          <a:effectLst>
            <a:outerShdw blurRad="40000" dist="23000" dir="5400000" rotWithShape="0">
              <a:srgbClr val="000000">
                <a:alpha val="35000"/>
              </a:srgbClr>
            </a:outerShdw>
            <a:reflection blurRad="6350" stA="52000" endA="300" endPos="35000" dir="5400000" sy="-100000" algn="bl" rotWithShape="0"/>
            <a:softEdge rad="317500"/>
          </a:effectLst>
        </p:spPr>
        <p:style>
          <a:lnRef idx="1">
            <a:schemeClr val="accent3"/>
          </a:lnRef>
          <a:fillRef idx="3">
            <a:schemeClr val="accent3"/>
          </a:fillRef>
          <a:effectRef idx="2">
            <a:schemeClr val="accent3"/>
          </a:effectRef>
          <a:fontRef idx="minor">
            <a:schemeClr val="lt1"/>
          </a:fontRef>
        </p:style>
        <p:txBody>
          <a:bodyPr>
            <a:normAutofit fontScale="62500" lnSpcReduction="20000"/>
          </a:bodyPr>
          <a:lstStyle/>
          <a:p>
            <a:r>
              <a:rPr lang="ar-SA" b="1" dirty="0" smtClean="0">
                <a:solidFill>
                  <a:schemeClr val="tx1"/>
                </a:solidFill>
              </a:rPr>
              <a:t>لقد قطعت المملكة العربية السعودية شوطاً كبيراً في مجالات استخدام الحاسب في التعليم سواء فيما يتعلق باستخدامه كمادة تعليمية من ضمن مناهج التعليم العام أو فيما يتعلق باستخدامه في إدارة العملية التعليمية من وجود البرامج المتخصصة التي تدير عملية التعليم سواء في إدارة شئون الطلاب أو المعلمين أو الاختبارات وأخيراً فيما يتعلق باستخدامه كوسيلة تعليمية ، فقد تبنت المملكة العربية السعودية مشروعاً وطنياً طموحاً لاستخدام الحاسب الآلي في مجال التعليم وأطلقت عليه اسم " مشروع عبدالله بن عبدالعزيز وأبنائه الطلبة السعوديين للحاسب الآلي " .</a:t>
            </a:r>
            <a:endParaRPr lang="en-US" b="1" dirty="0" smtClean="0">
              <a:solidFill>
                <a:schemeClr val="tx1"/>
              </a:solidFill>
            </a:endParaRPr>
          </a:p>
          <a:p>
            <a:endParaRPr lang="ar-QA" b="1"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1268760"/>
            <a:ext cx="7467128" cy="3816424"/>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QA" b="1" dirty="0" smtClean="0">
                <a:solidFill>
                  <a:schemeClr val="tx1"/>
                </a:solidFill>
              </a:rPr>
              <a:t>1.</a:t>
            </a:r>
            <a:r>
              <a:rPr lang="ar-SA" b="1" dirty="0" smtClean="0">
                <a:solidFill>
                  <a:schemeClr val="tx1"/>
                </a:solidFill>
              </a:rPr>
              <a:t>سيتغيّر </a:t>
            </a:r>
            <a:r>
              <a:rPr lang="ar-SA" b="1" dirty="0" smtClean="0">
                <a:solidFill>
                  <a:schemeClr val="tx1"/>
                </a:solidFill>
              </a:rPr>
              <a:t>– أو يتأثر – دور المعلم في العملية التعليمية. فبدل أن يكون المعلم هو الكل – موفر المعلومة والمتحكم فيها – سيصبح موجهاً لعملية التعلم ومتعلماً في الوقت </a:t>
            </a:r>
            <a:r>
              <a:rPr lang="ar-SA" b="1" dirty="0" smtClean="0">
                <a:solidFill>
                  <a:schemeClr val="tx1"/>
                </a:solidFill>
              </a:rPr>
              <a:t>نفسه</a:t>
            </a:r>
            <a:r>
              <a:rPr lang="ar-QA" b="1" dirty="0" smtClean="0">
                <a:solidFill>
                  <a:schemeClr val="tx1"/>
                </a:solidFill>
              </a:rPr>
              <a:t>.</a:t>
            </a:r>
          </a:p>
          <a:p>
            <a:r>
              <a:rPr lang="ar-QA" b="1" dirty="0" smtClean="0">
                <a:solidFill>
                  <a:schemeClr val="tx1"/>
                </a:solidFill>
              </a:rPr>
              <a:t>2.</a:t>
            </a:r>
            <a:r>
              <a:rPr lang="ar-SA" b="1" dirty="0" smtClean="0">
                <a:solidFill>
                  <a:schemeClr val="tx1"/>
                </a:solidFill>
              </a:rPr>
              <a:t> زيادة مستوى التعاون بين المعلم والطلاب</a:t>
            </a:r>
            <a:r>
              <a:rPr lang="en-US" b="1" dirty="0" smtClean="0">
                <a:solidFill>
                  <a:schemeClr val="tx1"/>
                </a:solidFill>
              </a:rPr>
              <a:t>. </a:t>
            </a:r>
            <a:endParaRPr lang="en-US" b="1" dirty="0" smtClean="0">
              <a:solidFill>
                <a:schemeClr val="tx1"/>
              </a:solidFill>
            </a:endParaRPr>
          </a:p>
          <a:p>
            <a:r>
              <a:rPr lang="ar-QA" b="1" dirty="0" smtClean="0">
                <a:solidFill>
                  <a:schemeClr val="tx1"/>
                </a:solidFill>
              </a:rPr>
              <a:t>3.</a:t>
            </a:r>
            <a:r>
              <a:rPr lang="ar-SA" b="1" dirty="0" smtClean="0">
                <a:solidFill>
                  <a:schemeClr val="tx1"/>
                </a:solidFill>
              </a:rPr>
              <a:t> ارتفاع مستوى التحصيل الدراسي بدرجة </a:t>
            </a:r>
            <a:r>
              <a:rPr lang="ar-SA" b="1" dirty="0" smtClean="0">
                <a:solidFill>
                  <a:schemeClr val="tx1"/>
                </a:solidFill>
              </a:rPr>
              <a:t>ملحوظة</a:t>
            </a:r>
            <a:r>
              <a:rPr lang="ar-QA" b="1" dirty="0" smtClean="0">
                <a:solidFill>
                  <a:schemeClr val="tx1"/>
                </a:solidFill>
              </a:rPr>
              <a:t>.</a:t>
            </a:r>
          </a:p>
          <a:p>
            <a:r>
              <a:rPr lang="ar-QA" b="1" dirty="0" smtClean="0">
                <a:solidFill>
                  <a:schemeClr val="tx1"/>
                </a:solidFill>
              </a:rPr>
              <a:t>4.يجعل عملية التعلم أكثر متعة بحيث يتفاعل الطالب مع المعلومة بالصوت والصورة والحركة .</a:t>
            </a:r>
            <a:endParaRPr lang="ar-QA" dirty="0">
              <a:solidFill>
                <a:schemeClr val="tx1"/>
              </a:solidFill>
            </a:endParaRPr>
          </a:p>
        </p:txBody>
      </p:sp>
      <p:sp>
        <p:nvSpPr>
          <p:cNvPr id="3" name="شكل بيضاوي 2"/>
          <p:cNvSpPr/>
          <p:nvPr/>
        </p:nvSpPr>
        <p:spPr>
          <a:xfrm rot="1642925">
            <a:off x="7231117" y="517479"/>
            <a:ext cx="1728192" cy="1224136"/>
          </a:xfrm>
          <a:prstGeom prst="ellipse">
            <a:avLst/>
          </a:prstGeom>
          <a:effectLst>
            <a:glow rad="228600">
              <a:schemeClr val="accent2">
                <a:satMod val="175000"/>
                <a:alpha val="40000"/>
              </a:schemeClr>
            </a:glow>
            <a:outerShdw blurRad="40000" dist="23000" dir="5400000" rotWithShape="0">
              <a:srgbClr val="000000">
                <a:alpha val="35000"/>
              </a:srgbClr>
            </a:outerShdw>
            <a:reflection blurRad="6350" stA="50000" endA="300" endPos="90000" dir="5400000" sy="-100000" algn="bl" rotWithShape="0"/>
            <a:softEdge rad="635000"/>
          </a:effectLst>
        </p:spPr>
        <p:style>
          <a:lnRef idx="0">
            <a:schemeClr val="accent4"/>
          </a:lnRef>
          <a:fillRef idx="3">
            <a:schemeClr val="accent4"/>
          </a:fillRef>
          <a:effectRef idx="3">
            <a:schemeClr val="accent4"/>
          </a:effectRef>
          <a:fontRef idx="minor">
            <a:schemeClr val="lt1"/>
          </a:fontRef>
        </p:style>
        <p:txBody>
          <a:bodyPr rtlCol="1" anchor="ctr"/>
          <a:lstStyle/>
          <a:p>
            <a:pPr algn="ctr"/>
            <a:r>
              <a:rPr lang="ar-QA" dirty="0" smtClean="0">
                <a:solidFill>
                  <a:schemeClr val="tx1"/>
                </a:solidFill>
              </a:rPr>
              <a:t>الخلاصة</a:t>
            </a:r>
            <a:endParaRPr lang="ar-QA"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908720"/>
            <a:ext cx="7488832" cy="4392488"/>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استخدام الحاسوب بوصفه مادة تعليمية</a:t>
            </a:r>
            <a:endParaRPr lang="ar-Q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GB" dirty="0"/>
          </a:p>
        </p:txBody>
      </p:sp>
      <p:sp>
        <p:nvSpPr>
          <p:cNvPr id="3" name="Content Placeholder 2"/>
          <p:cNvSpPr>
            <a:spLocks noGrp="1"/>
          </p:cNvSpPr>
          <p:nvPr>
            <p:ph idx="1"/>
          </p:nvPr>
        </p:nvSpPr>
        <p:spPr>
          <a:xfrm>
            <a:off x="457200" y="762000"/>
            <a:ext cx="8229600" cy="53641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r" rtl="1"/>
            <a:endParaRPr lang="en-GB" sz="2000" dirty="0"/>
          </a:p>
        </p:txBody>
      </p:sp>
      <p:sp>
        <p:nvSpPr>
          <p:cNvPr id="12" name="مستطيل 21"/>
          <p:cNvSpPr/>
          <p:nvPr/>
        </p:nvSpPr>
        <p:spPr>
          <a:xfrm>
            <a:off x="6156176" y="1412776"/>
            <a:ext cx="2333228" cy="72789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lIns="19685" tIns="19685" rIns="19685" bIns="19685" spcCol="1270" anchor="ctr"/>
          <a:lstStyle/>
          <a:p>
            <a:pPr algn="ctr" defTabSz="1377950">
              <a:lnSpc>
                <a:spcPct val="90000"/>
              </a:lnSpc>
              <a:spcAft>
                <a:spcPct val="35000"/>
              </a:spcAft>
              <a:defRPr/>
            </a:pPr>
            <a:r>
              <a:rPr lang="ar-SA" sz="3100" dirty="0"/>
              <a:t>ثقافة الحاسب</a:t>
            </a:r>
          </a:p>
        </p:txBody>
      </p:sp>
      <p:grpSp>
        <p:nvGrpSpPr>
          <p:cNvPr id="13" name="مجموعة 10"/>
          <p:cNvGrpSpPr>
            <a:grpSpLocks/>
          </p:cNvGrpSpPr>
          <p:nvPr/>
        </p:nvGrpSpPr>
        <p:grpSpPr bwMode="auto">
          <a:xfrm>
            <a:off x="2457450" y="4335463"/>
            <a:ext cx="822325" cy="41275"/>
            <a:chOff x="5960451" y="2543502"/>
            <a:chExt cx="822853" cy="41142"/>
          </a:xfrm>
        </p:grpSpPr>
        <p:sp>
          <p:nvSpPr>
            <p:cNvPr id="14" name="رابط مستقيم 17"/>
            <p:cNvSpPr/>
            <p:nvPr/>
          </p:nvSpPr>
          <p:spPr>
            <a:xfrm rot="1584499">
              <a:off x="5960451" y="2548249"/>
              <a:ext cx="822853" cy="31648"/>
            </a:xfrm>
            <a:custGeom>
              <a:avLst/>
              <a:gdLst/>
              <a:ahLst/>
              <a:cxnLst/>
              <a:rect l="0" t="0" r="0" b="0"/>
              <a:pathLst>
                <a:path>
                  <a:moveTo>
                    <a:pt x="0" y="16457"/>
                  </a:moveTo>
                  <a:lnTo>
                    <a:pt x="822853" y="16457"/>
                  </a:lnTo>
                </a:path>
              </a:pathLst>
            </a:custGeom>
            <a:noFill/>
            <a:ln>
              <a:solidFill>
                <a:schemeClr val="bg1"/>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رابط مستقيم 18"/>
            <p:cNvSpPr/>
            <p:nvPr/>
          </p:nvSpPr>
          <p:spPr>
            <a:xfrm rot="1584499">
              <a:off x="6351227" y="2543502"/>
              <a:ext cx="41302" cy="41142"/>
            </a:xfrm>
            <a:prstGeom prst="rect">
              <a:avLst/>
            </a:prstGeom>
            <a:ln>
              <a:solidFill>
                <a:schemeClr val="bg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lIns="12700" tIns="0" rIns="12700" bIns="0" spcCol="1270" anchor="ctr"/>
            <a:lstStyle/>
            <a:p>
              <a:pPr algn="ctr" defTabSz="222250">
                <a:lnSpc>
                  <a:spcPct val="90000"/>
                </a:lnSpc>
                <a:spcAft>
                  <a:spcPct val="35000"/>
                </a:spcAft>
                <a:defRPr/>
              </a:pPr>
              <a:endParaRPr lang="ar-SA" sz="500"/>
            </a:p>
          </p:txBody>
        </p:sp>
      </p:grpSp>
      <p:sp>
        <p:nvSpPr>
          <p:cNvPr id="21" name="مستطيل 32"/>
          <p:cNvSpPr/>
          <p:nvPr/>
        </p:nvSpPr>
        <p:spPr>
          <a:xfrm>
            <a:off x="827584" y="1988840"/>
            <a:ext cx="2808312" cy="2232248"/>
          </a:xfrm>
          <a:prstGeom prst="rect">
            <a:avLst/>
          </a:prstGeom>
          <a:scene3d>
            <a:camera prst="orthographicFront"/>
            <a:lightRig rig="flat" dir="t"/>
          </a:scene3d>
        </p:spPr>
        <p:style>
          <a:lnRef idx="1">
            <a:schemeClr val="accent4"/>
          </a:lnRef>
          <a:fillRef idx="3">
            <a:schemeClr val="accent4"/>
          </a:fillRef>
          <a:effectRef idx="2">
            <a:schemeClr val="accent4"/>
          </a:effectRef>
          <a:fontRef idx="minor">
            <a:schemeClr val="lt1"/>
          </a:fontRef>
        </p:style>
        <p:txBody>
          <a:bodyPr lIns="19685" tIns="19685" rIns="19685" bIns="19685" spcCol="1270" anchor="ctr">
            <a:scene3d>
              <a:camera prst="orthographicFront"/>
              <a:lightRig rig="glow" dir="tl">
                <a:rot lat="0" lon="0" rev="5400000"/>
              </a:lightRig>
            </a:scene3d>
            <a:sp3d contourW="12700">
              <a:bevelT w="25400" h="25400"/>
              <a:contourClr>
                <a:schemeClr val="accent6">
                  <a:shade val="73000"/>
                </a:schemeClr>
              </a:contourClr>
            </a:sp3d>
          </a:bodyPr>
          <a:lstStyle/>
          <a:p>
            <a:pPr algn="ctr" defTabSz="1377950">
              <a:lnSpc>
                <a:spcPct val="90000"/>
              </a:lnSpc>
              <a:spcAft>
                <a:spcPct val="35000"/>
              </a:spcAft>
              <a:defRPr/>
            </a:pPr>
            <a:r>
              <a:rPr lang="ar-SA" sz="31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5000" endA="50" endPos="85000" dir="5400000" sy="-100000" algn="bl" rotWithShape="0"/>
                </a:effectLst>
              </a:rPr>
              <a:t>استخدام الحاسب كمادة تعليمة</a:t>
            </a:r>
          </a:p>
        </p:txBody>
      </p:sp>
      <p:sp>
        <p:nvSpPr>
          <p:cNvPr id="24" name="مستطيل 35"/>
          <p:cNvSpPr/>
          <p:nvPr/>
        </p:nvSpPr>
        <p:spPr>
          <a:xfrm>
            <a:off x="5364088" y="2708920"/>
            <a:ext cx="2088232" cy="618786"/>
          </a:xfrm>
          <a:prstGeom prst="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3"/>
          </a:fillRef>
          <a:effectRef idx="1">
            <a:schemeClr val="accent3"/>
          </a:effectRef>
          <a:fontRef idx="minor">
            <a:schemeClr val="lt1"/>
          </a:fontRef>
        </p:style>
        <p:txBody>
          <a:bodyPr lIns="19685" tIns="19685" rIns="19685" bIns="19685" spcCol="1270" anchor="ctr"/>
          <a:lstStyle/>
          <a:p>
            <a:pPr algn="ctr" defTabSz="1377950">
              <a:lnSpc>
                <a:spcPct val="90000"/>
              </a:lnSpc>
              <a:spcAft>
                <a:spcPct val="35000"/>
              </a:spcAft>
              <a:defRPr/>
            </a:pPr>
            <a:r>
              <a:rPr lang="ar-SA" sz="3100" dirty="0">
                <a:solidFill>
                  <a:schemeClr val="tx1"/>
                </a:solidFill>
              </a:rPr>
              <a:t>برمجة الحاسب</a:t>
            </a:r>
          </a:p>
        </p:txBody>
      </p:sp>
      <p:sp>
        <p:nvSpPr>
          <p:cNvPr id="27" name="مستطيل 41"/>
          <p:cNvSpPr/>
          <p:nvPr/>
        </p:nvSpPr>
        <p:spPr>
          <a:xfrm>
            <a:off x="4716016" y="3933056"/>
            <a:ext cx="2376264" cy="72008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5"/>
          </a:lnRef>
          <a:fillRef idx="3">
            <a:schemeClr val="accent5"/>
          </a:fillRef>
          <a:effectRef idx="2">
            <a:schemeClr val="accent5"/>
          </a:effectRef>
          <a:fontRef idx="minor">
            <a:schemeClr val="lt1"/>
          </a:fontRef>
        </p:style>
        <p:txBody>
          <a:bodyPr lIns="19685" tIns="19685" rIns="19685" bIns="19685" spcCol="1270" anchor="ctr"/>
          <a:lstStyle/>
          <a:p>
            <a:pPr algn="ctr" defTabSz="1377950">
              <a:lnSpc>
                <a:spcPct val="90000"/>
              </a:lnSpc>
              <a:spcAft>
                <a:spcPct val="35000"/>
              </a:spcAft>
              <a:defRPr/>
            </a:pPr>
            <a:r>
              <a:rPr lang="ar-SA" sz="3100" dirty="0">
                <a:solidFill>
                  <a:schemeClr val="tx1"/>
                </a:solidFill>
              </a:rPr>
              <a:t>تطبيقات الحاسب</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899592" y="1988840"/>
            <a:ext cx="6624736" cy="41044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buFont typeface="Wingdings 2"/>
              <a:buChar char=""/>
              <a:defRPr/>
            </a:pPr>
            <a:r>
              <a:rPr lang="ar-SA" sz="2000" b="1" dirty="0" smtClean="0">
                <a:solidFill>
                  <a:schemeClr val="tx1"/>
                </a:solidFill>
                <a:latin typeface="Arial Rounded MT Bold" pitchFamily="34" charset="0"/>
              </a:rPr>
              <a:t>استخدامات الحاسب في التعليم التي اقترحها نورمان واتس:</a:t>
            </a:r>
          </a:p>
          <a:p>
            <a:pPr marL="742950" indent="-742950">
              <a:buFont typeface="+mj-lt"/>
              <a:buAutoNum type="arabicPeriod"/>
              <a:defRPr/>
            </a:pPr>
            <a:r>
              <a:rPr lang="ar-SA" sz="2000" b="1" dirty="0" smtClean="0">
                <a:solidFill>
                  <a:schemeClr val="tx1"/>
                </a:solidFill>
                <a:latin typeface="Arial Rounded MT Bold" pitchFamily="34" charset="0"/>
              </a:rPr>
              <a:t>استخدامات </a:t>
            </a:r>
            <a:r>
              <a:rPr lang="ar-SA" sz="2000" b="1" dirty="0" smtClean="0">
                <a:solidFill>
                  <a:schemeClr val="tx1"/>
                </a:solidFill>
                <a:latin typeface="Arial Rounded MT Bold" pitchFamily="34" charset="0"/>
              </a:rPr>
              <a:t>إدارية </a:t>
            </a:r>
            <a:r>
              <a:rPr lang="ar-SA" sz="2000" b="1" dirty="0" smtClean="0">
                <a:solidFill>
                  <a:schemeClr val="tx1"/>
                </a:solidFill>
                <a:latin typeface="Arial Rounded MT Bold" pitchFamily="34" charset="0"/>
              </a:rPr>
              <a:t>: تشمل الحسابات، ملفات الموظفين، حضور الطلاب، درجات الطلاب، الجداول الدراسية...</a:t>
            </a:r>
          </a:p>
          <a:p>
            <a:pPr marL="742950" indent="-742950">
              <a:buFont typeface="+mj-lt"/>
              <a:buAutoNum type="arabicPeriod"/>
              <a:defRPr/>
            </a:pPr>
            <a:r>
              <a:rPr lang="ar-SA" sz="2000" b="1" dirty="0" smtClean="0">
                <a:solidFill>
                  <a:schemeClr val="tx1"/>
                </a:solidFill>
                <a:latin typeface="Arial Rounded MT Bold" pitchFamily="34" charset="0"/>
              </a:rPr>
              <a:t>. استخدامات لتخطيط المناهج: تشمل ملفات المراجع </a:t>
            </a:r>
            <a:r>
              <a:rPr lang="ar-SA" sz="2000" b="1" dirty="0" err="1" smtClean="0">
                <a:solidFill>
                  <a:schemeClr val="tx1"/>
                </a:solidFill>
                <a:latin typeface="Arial Rounded MT Bold" pitchFamily="34" charset="0"/>
              </a:rPr>
              <a:t>و</a:t>
            </a:r>
            <a:r>
              <a:rPr lang="ar-SA" sz="2000" b="1" dirty="0" smtClean="0">
                <a:solidFill>
                  <a:schemeClr val="tx1"/>
                </a:solidFill>
                <a:latin typeface="Arial Rounded MT Bold" pitchFamily="34" charset="0"/>
              </a:rPr>
              <a:t> المعلومات </a:t>
            </a:r>
            <a:r>
              <a:rPr lang="ar-SA" sz="2000" b="1" dirty="0" err="1" smtClean="0">
                <a:solidFill>
                  <a:schemeClr val="tx1"/>
                </a:solidFill>
                <a:latin typeface="Arial Rounded MT Bold" pitchFamily="34" charset="0"/>
              </a:rPr>
              <a:t>و</a:t>
            </a:r>
            <a:r>
              <a:rPr lang="ar-SA" sz="2000" b="1" dirty="0" smtClean="0">
                <a:solidFill>
                  <a:schemeClr val="tx1"/>
                </a:solidFill>
                <a:latin typeface="Arial Rounded MT Bold" pitchFamily="34" charset="0"/>
              </a:rPr>
              <a:t> </a:t>
            </a:r>
            <a:r>
              <a:rPr lang="ar-SA" sz="2000" b="1" dirty="0" smtClean="0">
                <a:solidFill>
                  <a:schemeClr val="tx1"/>
                </a:solidFill>
                <a:latin typeface="Arial Rounded MT Bold" pitchFamily="34" charset="0"/>
              </a:rPr>
              <a:t>إنتاج </a:t>
            </a:r>
            <a:r>
              <a:rPr lang="ar-SA" sz="2000" b="1" dirty="0" smtClean="0">
                <a:solidFill>
                  <a:schemeClr val="tx1"/>
                </a:solidFill>
                <a:latin typeface="Arial Rounded MT Bold" pitchFamily="34" charset="0"/>
              </a:rPr>
              <a:t>المواد </a:t>
            </a:r>
            <a:r>
              <a:rPr lang="ar-SA" sz="2000" b="1" dirty="0" err="1" smtClean="0">
                <a:solidFill>
                  <a:schemeClr val="tx1"/>
                </a:solidFill>
                <a:latin typeface="Arial Rounded MT Bold" pitchFamily="34" charset="0"/>
              </a:rPr>
              <a:t>و</a:t>
            </a:r>
            <a:r>
              <a:rPr lang="ar-SA" sz="2000" b="1" dirty="0" smtClean="0">
                <a:solidFill>
                  <a:schemeClr val="tx1"/>
                </a:solidFill>
                <a:latin typeface="Arial Rounded MT Bold" pitchFamily="34" charset="0"/>
              </a:rPr>
              <a:t> الوسائل التعليمية</a:t>
            </a:r>
          </a:p>
          <a:p>
            <a:pPr marL="742950" indent="-742950">
              <a:buFont typeface="+mj-lt"/>
              <a:buAutoNum type="arabicPeriod"/>
              <a:defRPr/>
            </a:pPr>
            <a:r>
              <a:rPr lang="ar-SA" sz="2000" b="1" dirty="0" smtClean="0">
                <a:solidFill>
                  <a:schemeClr val="tx1"/>
                </a:solidFill>
                <a:latin typeface="Arial Rounded MT Bold" pitchFamily="34" charset="0"/>
              </a:rPr>
              <a:t> استخدامات لتطوير المهنة</a:t>
            </a:r>
          </a:p>
          <a:p>
            <a:pPr marL="742950" indent="-742950">
              <a:buFont typeface="+mj-lt"/>
              <a:buAutoNum type="arabicPeriod"/>
              <a:defRPr/>
            </a:pPr>
            <a:r>
              <a:rPr lang="ar-SA" sz="2000" b="1" dirty="0" smtClean="0">
                <a:solidFill>
                  <a:schemeClr val="tx1"/>
                </a:solidFill>
                <a:latin typeface="Arial Rounded MT Bold" pitchFamily="34" charset="0"/>
              </a:rPr>
              <a:t> استخدامات للمكتبة المدرسية</a:t>
            </a:r>
          </a:p>
          <a:p>
            <a:pPr marL="742950" indent="-742950">
              <a:buFont typeface="+mj-lt"/>
              <a:buAutoNum type="arabicPeriod"/>
              <a:defRPr/>
            </a:pPr>
            <a:r>
              <a:rPr lang="ar-SA" sz="2000" b="1" dirty="0" smtClean="0">
                <a:solidFill>
                  <a:schemeClr val="tx1"/>
                </a:solidFill>
                <a:latin typeface="Arial Rounded MT Bold" pitchFamily="34" charset="0"/>
              </a:rPr>
              <a:t> استخدامات </a:t>
            </a:r>
            <a:r>
              <a:rPr lang="ar-SA" sz="2000" b="1" dirty="0" smtClean="0">
                <a:solidFill>
                  <a:schemeClr val="tx1"/>
                </a:solidFill>
                <a:latin typeface="Arial Rounded MT Bold" pitchFamily="34" charset="0"/>
              </a:rPr>
              <a:t>البحوث </a:t>
            </a:r>
            <a:r>
              <a:rPr lang="ar-SA" sz="2000" b="1" dirty="0" smtClean="0">
                <a:solidFill>
                  <a:schemeClr val="tx1"/>
                </a:solidFill>
                <a:latin typeface="Arial Rounded MT Bold" pitchFamily="34" charset="0"/>
              </a:rPr>
              <a:t>العلمية</a:t>
            </a:r>
          </a:p>
          <a:p>
            <a:pPr marL="742950" indent="-742950">
              <a:buFont typeface="+mj-lt"/>
              <a:buAutoNum type="arabicPeriod"/>
              <a:defRPr/>
            </a:pPr>
            <a:r>
              <a:rPr lang="ar-SA" sz="2000" b="1" dirty="0" smtClean="0">
                <a:solidFill>
                  <a:schemeClr val="tx1"/>
                </a:solidFill>
                <a:latin typeface="Arial Rounded MT Bold" pitchFamily="34" charset="0"/>
              </a:rPr>
              <a:t>.استخدامات الحاسب كدليل </a:t>
            </a:r>
            <a:r>
              <a:rPr lang="ar-SA" sz="2000" b="1" dirty="0" err="1" smtClean="0">
                <a:solidFill>
                  <a:schemeClr val="tx1"/>
                </a:solidFill>
                <a:latin typeface="Arial Rounded MT Bold" pitchFamily="34" charset="0"/>
              </a:rPr>
              <a:t>و</a:t>
            </a:r>
            <a:r>
              <a:rPr lang="ar-SA" sz="2000" b="1" dirty="0" smtClean="0">
                <a:solidFill>
                  <a:schemeClr val="tx1"/>
                </a:solidFill>
                <a:latin typeface="Arial Rounded MT Bold" pitchFamily="34" charset="0"/>
              </a:rPr>
              <a:t> استخدامات خاصة: تشمل استشارات مهنية </a:t>
            </a:r>
            <a:r>
              <a:rPr lang="ar-SA" sz="2000" b="1" dirty="0" smtClean="0">
                <a:solidFill>
                  <a:schemeClr val="tx1"/>
                </a:solidFill>
                <a:latin typeface="Arial Rounded MT Bold" pitchFamily="34" charset="0"/>
              </a:rPr>
              <a:t>بالإضافة </a:t>
            </a:r>
            <a:r>
              <a:rPr lang="ar-SA" sz="2000" b="1" dirty="0" smtClean="0">
                <a:solidFill>
                  <a:schemeClr val="tx1"/>
                </a:solidFill>
                <a:latin typeface="Arial Rounded MT Bold" pitchFamily="34" charset="0"/>
              </a:rPr>
              <a:t>إلى استشارات لتقويم </a:t>
            </a:r>
            <a:r>
              <a:rPr lang="ar-SA" sz="2000" b="1" dirty="0" err="1" smtClean="0">
                <a:solidFill>
                  <a:schemeClr val="tx1"/>
                </a:solidFill>
                <a:latin typeface="Arial Rounded MT Bold" pitchFamily="34" charset="0"/>
              </a:rPr>
              <a:t>و</a:t>
            </a:r>
            <a:r>
              <a:rPr lang="ar-SA" sz="2000" b="1" dirty="0" smtClean="0">
                <a:solidFill>
                  <a:schemeClr val="tx1"/>
                </a:solidFill>
                <a:latin typeface="Arial Rounded MT Bold" pitchFamily="34" charset="0"/>
              </a:rPr>
              <a:t> لتحليل </a:t>
            </a:r>
            <a:r>
              <a:rPr lang="ar-SA" sz="2000" b="1" dirty="0" smtClean="0">
                <a:solidFill>
                  <a:schemeClr val="tx1"/>
                </a:solidFill>
                <a:latin typeface="Arial Rounded MT Bold" pitchFamily="34" charset="0"/>
              </a:rPr>
              <a:t>المعلومات</a:t>
            </a:r>
            <a:endParaRPr lang="ar-QA" sz="2000" b="1" dirty="0" smtClean="0">
              <a:solidFill>
                <a:schemeClr val="tx1"/>
              </a:solidFill>
              <a:latin typeface="Arial Rounded MT Bold" pitchFamily="34" charset="0"/>
            </a:endParaRPr>
          </a:p>
          <a:p>
            <a:pPr marL="742950" indent="-742950">
              <a:buFont typeface="+mj-lt"/>
              <a:buAutoNum type="arabicPeriod"/>
              <a:defRPr/>
            </a:pPr>
            <a:r>
              <a:rPr lang="ar-QA" sz="2000" b="1" dirty="0" smtClean="0">
                <a:solidFill>
                  <a:schemeClr val="tx1"/>
                </a:solidFill>
                <a:latin typeface="Arial Rounded MT Bold" pitchFamily="34" charset="0"/>
              </a:rPr>
              <a:t>معاونا للتدريس </a:t>
            </a:r>
          </a:p>
          <a:p>
            <a:pPr marL="742950" indent="-742950">
              <a:buFont typeface="+mj-lt"/>
              <a:buAutoNum type="arabicPeriod"/>
              <a:defRPr/>
            </a:pPr>
            <a:r>
              <a:rPr lang="ar-QA" sz="2000" b="1" dirty="0" smtClean="0">
                <a:solidFill>
                  <a:schemeClr val="tx1"/>
                </a:solidFill>
                <a:latin typeface="Arial Rounded MT Bold" pitchFamily="34" charset="0"/>
              </a:rPr>
              <a:t>استخدامه للامتحانات المدرسية وضع الأسئلة ،تقويم وتحليل النتائج.</a:t>
            </a:r>
            <a:endParaRPr lang="ar-SA" sz="2000" b="1" dirty="0" smtClean="0">
              <a:solidFill>
                <a:schemeClr val="tx1"/>
              </a:solidFill>
              <a:latin typeface="Arial Rounded MT Bold" pitchFamily="34" charset="0"/>
            </a:endParaRPr>
          </a:p>
          <a:p>
            <a:pPr marL="742950" indent="-742950">
              <a:buFont typeface="+mj-lt"/>
              <a:buAutoNum type="arabicPeriod"/>
              <a:defRPr/>
            </a:pPr>
            <a:endParaRPr lang="ar-SA" dirty="0" smtClean="0"/>
          </a:p>
        </p:txBody>
      </p:sp>
      <p:sp>
        <p:nvSpPr>
          <p:cNvPr id="2" name="مستطيل 1"/>
          <p:cNvSpPr/>
          <p:nvPr/>
        </p:nvSpPr>
        <p:spPr>
          <a:xfrm rot="957516">
            <a:off x="6587493" y="823807"/>
            <a:ext cx="1656184" cy="1274440"/>
          </a:xfrm>
          <a:prstGeom prst="rect">
            <a:avLst/>
          </a:prstGeom>
          <a:ln>
            <a:noFill/>
          </a:ln>
          <a:effectLst>
            <a:outerShdw blurRad="184150" dist="241300" dir="11520000" sx="110000" sy="110000" algn="ctr">
              <a:srgbClr val="000000">
                <a:alpha val="18000"/>
              </a:srgbClr>
            </a:outerShdw>
            <a:reflection blurRad="6350" stA="50000" endA="300" endPos="90000" dir="5400000" sy="-100000" algn="bl" rotWithShape="0"/>
            <a:softEdge rad="317500"/>
          </a:effectLst>
          <a:scene3d>
            <a:camera prst="perspectiveFront" fov="5100000">
              <a:rot lat="0" lon="2100000" rev="0"/>
            </a:camera>
            <a:lightRig rig="flood" dir="t">
              <a:rot lat="0" lon="0" rev="13800000"/>
            </a:lightRig>
          </a:scene3d>
          <a:sp3d extrusionH="107950" prstMaterial="plastic">
            <a:bevelT w="82550" h="63500" prst="divot"/>
            <a:bevelB/>
          </a:sp3d>
        </p:spPr>
        <p:style>
          <a:lnRef idx="0">
            <a:schemeClr val="accent2"/>
          </a:lnRef>
          <a:fillRef idx="3">
            <a:schemeClr val="accent2"/>
          </a:fillRef>
          <a:effectRef idx="3">
            <a:schemeClr val="accent2"/>
          </a:effectRef>
          <a:fontRef idx="minor">
            <a:schemeClr val="lt1"/>
          </a:fontRef>
        </p:style>
        <p:txBody>
          <a:bodyPr rtlCol="1" anchor="ctr"/>
          <a:lstStyle/>
          <a:p>
            <a:pPr algn="ctr"/>
            <a:r>
              <a:rPr lang="ar-QA" dirty="0" smtClean="0">
                <a:solidFill>
                  <a:schemeClr val="tx1"/>
                </a:solidFill>
              </a:rPr>
              <a:t>ثقافة الحاسوب</a:t>
            </a:r>
            <a:endParaRPr lang="ar-QA"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endParaRPr lang="en-GB" dirty="0"/>
          </a:p>
        </p:txBody>
      </p:sp>
      <p:sp>
        <p:nvSpPr>
          <p:cNvPr id="3" name="Content Placeholder 2"/>
          <p:cNvSpPr>
            <a:spLocks noGrp="1"/>
          </p:cNvSpPr>
          <p:nvPr>
            <p:ph idx="1"/>
          </p:nvPr>
        </p:nvSpPr>
        <p:spPr>
          <a:xfrm>
            <a:off x="457200" y="1143000"/>
            <a:ext cx="8229600" cy="4983163"/>
          </a:xfrm>
        </p:spPr>
        <p:style>
          <a:lnRef idx="1">
            <a:schemeClr val="accent3"/>
          </a:lnRef>
          <a:fillRef idx="2">
            <a:schemeClr val="accent3"/>
          </a:fillRef>
          <a:effectRef idx="1">
            <a:schemeClr val="accent3"/>
          </a:effectRef>
          <a:fontRef idx="minor">
            <a:schemeClr val="dk1"/>
          </a:fontRef>
        </p:style>
        <p:txBody>
          <a:bodyPr>
            <a:normAutofit/>
          </a:bodyPr>
          <a:lstStyle/>
          <a:p>
            <a:pPr algn="r" rtl="1"/>
            <a:r>
              <a:rPr lang="ar-SA" sz="2400" dirty="0" smtClean="0"/>
              <a:t>يختلف تعريف ثقافة الحاسب بين المتخصصين </a:t>
            </a:r>
            <a:r>
              <a:rPr lang="ar-QA" sz="2400" dirty="0" smtClean="0"/>
              <a:t>أنفسهم بحيث:</a:t>
            </a:r>
            <a:endParaRPr lang="ar-SA" sz="2400" dirty="0" smtClean="0"/>
          </a:p>
          <a:p>
            <a:pPr algn="r" rtl="1"/>
            <a:r>
              <a:rPr lang="ar-SA" sz="2400" dirty="0" smtClean="0"/>
              <a:t>يرى ارثر انه اذا استطعت ان تأمر الحاسب بفعل اشياء تريد منه ان يفعلها فأنت مثقف حاسب</a:t>
            </a:r>
          </a:p>
          <a:p>
            <a:pPr algn="r" rtl="1"/>
            <a:r>
              <a:rPr lang="ar-SA" sz="2400" dirty="0" smtClean="0">
                <a:solidFill>
                  <a:srgbClr val="FF0000"/>
                </a:solidFill>
              </a:rPr>
              <a:t>الثقافة </a:t>
            </a:r>
            <a:r>
              <a:rPr lang="ar-SA" sz="2400" dirty="0" smtClean="0">
                <a:solidFill>
                  <a:srgbClr val="FF0000"/>
                </a:solidFill>
              </a:rPr>
              <a:t>الحاس</a:t>
            </a:r>
            <a:r>
              <a:rPr lang="ar-QA" sz="2400" dirty="0" smtClean="0">
                <a:solidFill>
                  <a:srgbClr val="FF0000"/>
                </a:solidFill>
              </a:rPr>
              <a:t>و</a:t>
            </a:r>
            <a:r>
              <a:rPr lang="ar-SA" sz="2400" dirty="0" err="1" smtClean="0">
                <a:solidFill>
                  <a:srgbClr val="FF0000"/>
                </a:solidFill>
              </a:rPr>
              <a:t>بية</a:t>
            </a:r>
            <a:r>
              <a:rPr lang="ar-SA" sz="2400" dirty="0" smtClean="0">
                <a:solidFill>
                  <a:schemeClr val="tx1">
                    <a:lumMod val="95000"/>
                    <a:lumOff val="5000"/>
                  </a:schemeClr>
                </a:solidFill>
              </a:rPr>
              <a:t>: المهارات و المعارف التي يحتاجها كل المواطنين ليعيشوا في عالم معتمد على التكنولوجيا  لمعالجة المعلومات و حل </a:t>
            </a:r>
            <a:r>
              <a:rPr lang="ar-SA" sz="2400" dirty="0" smtClean="0">
                <a:solidFill>
                  <a:schemeClr val="tx1">
                    <a:lumMod val="95000"/>
                    <a:lumOff val="5000"/>
                  </a:schemeClr>
                </a:solidFill>
              </a:rPr>
              <a:t>المشكلات</a:t>
            </a:r>
            <a:r>
              <a:rPr lang="ar-QA" sz="2400" dirty="0" smtClean="0">
                <a:solidFill>
                  <a:schemeClr val="tx1">
                    <a:lumMod val="95000"/>
                    <a:lumOff val="5000"/>
                  </a:schemeClr>
                </a:solidFill>
              </a:rPr>
              <a:t> المعقدة أي أنها...................................................</a:t>
            </a:r>
            <a:endParaRPr lang="ar-SA" sz="2400" dirty="0" smtClean="0">
              <a:solidFill>
                <a:schemeClr val="tx1">
                  <a:lumMod val="95000"/>
                  <a:lumOff val="5000"/>
                </a:schemeClr>
              </a:solidFill>
            </a:endParaRPr>
          </a:p>
          <a:p>
            <a:pPr algn="r" rtl="1"/>
            <a:r>
              <a:rPr lang="ar-SA" sz="2400" dirty="0" smtClean="0"/>
              <a:t>تعريف ثقافة الحاسب وفقا لآرثر تؤكد </a:t>
            </a:r>
            <a:r>
              <a:rPr lang="ar-SA" sz="2400" dirty="0" smtClean="0"/>
              <a:t>عل</a:t>
            </a:r>
            <a:r>
              <a:rPr lang="ar-QA" sz="2400" dirty="0" smtClean="0"/>
              <a:t>ى </a:t>
            </a:r>
            <a:r>
              <a:rPr lang="ar-SA" sz="2400" dirty="0" smtClean="0"/>
              <a:t>جانبين </a:t>
            </a:r>
            <a:r>
              <a:rPr lang="ar-SA" sz="2400" dirty="0" smtClean="0"/>
              <a:t>مهمين:</a:t>
            </a:r>
          </a:p>
          <a:p>
            <a:pPr lvl="1" algn="r" rtl="1"/>
            <a:r>
              <a:rPr lang="ar-SA" sz="2400" dirty="0" smtClean="0"/>
              <a:t>الوعي بالحاسب (المعرفة بآثار الحاسب في حياتنا و مجتمعنا)</a:t>
            </a:r>
          </a:p>
          <a:p>
            <a:pPr lvl="1" algn="r" rtl="1"/>
            <a:r>
              <a:rPr lang="ar-SA" sz="2400" dirty="0" smtClean="0"/>
              <a:t>الثقافة </a:t>
            </a:r>
            <a:r>
              <a:rPr lang="ar-SA" sz="2400" dirty="0" err="1" smtClean="0"/>
              <a:t>الحاس</a:t>
            </a:r>
            <a:r>
              <a:rPr lang="ar-QA" sz="2400" dirty="0" smtClean="0"/>
              <a:t>و</a:t>
            </a:r>
            <a:r>
              <a:rPr lang="ar-SA" sz="2400" dirty="0" err="1" smtClean="0"/>
              <a:t>بية</a:t>
            </a:r>
            <a:r>
              <a:rPr lang="ar-SA" sz="2400" dirty="0" smtClean="0"/>
              <a:t> </a:t>
            </a:r>
            <a:r>
              <a:rPr lang="ar-SA" sz="2400" dirty="0" smtClean="0"/>
              <a:t>(تشمل الوعي بالحاسب بالاضافة إلى القدرة على استخدام الحاسب وبرمجته </a:t>
            </a:r>
            <a:r>
              <a:rPr lang="ar-SA" sz="2400" dirty="0" smtClean="0"/>
              <a:t>)</a:t>
            </a:r>
            <a:r>
              <a:rPr lang="ar-QA" sz="2400" dirty="0" smtClean="0"/>
              <a:t>.</a:t>
            </a:r>
            <a:endParaRPr lang="ar-SA" sz="2400" dirty="0" smtClean="0"/>
          </a:p>
          <a:p>
            <a:pPr algn="r" rtl="1"/>
            <a:endParaRPr lang="ar-SA"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GB" dirty="0"/>
          </a:p>
        </p:txBody>
      </p:sp>
      <p:sp>
        <p:nvSpPr>
          <p:cNvPr id="3" name="Content Placeholder 2"/>
          <p:cNvSpPr>
            <a:spLocks noGrp="1"/>
          </p:cNvSpPr>
          <p:nvPr>
            <p:ph idx="1"/>
          </p:nvPr>
        </p:nvSpPr>
        <p:spPr>
          <a:xfrm>
            <a:off x="457200" y="838200"/>
            <a:ext cx="8229600" cy="5287963"/>
          </a:xfrm>
        </p:spPr>
        <p:style>
          <a:lnRef idx="0">
            <a:schemeClr val="accent3"/>
          </a:lnRef>
          <a:fillRef idx="3">
            <a:schemeClr val="accent3"/>
          </a:fillRef>
          <a:effectRef idx="3">
            <a:schemeClr val="accent3"/>
          </a:effectRef>
          <a:fontRef idx="minor">
            <a:schemeClr val="lt1"/>
          </a:fontRef>
        </p:style>
        <p:txBody>
          <a:bodyPr>
            <a:normAutofit lnSpcReduction="10000"/>
          </a:bodyPr>
          <a:lstStyle/>
          <a:p>
            <a:pPr algn="r" rtl="1">
              <a:buFont typeface="Arial" charset="0"/>
              <a:buNone/>
            </a:pPr>
            <a:r>
              <a:rPr lang="ar-SA" sz="2400" dirty="0" smtClean="0">
                <a:solidFill>
                  <a:schemeClr val="tx1"/>
                </a:solidFill>
              </a:rPr>
              <a:t>ترى كاثرين توبين ان المثقف الحاسبي هو الذي:</a:t>
            </a:r>
          </a:p>
          <a:p>
            <a:pPr algn="r" rtl="1"/>
            <a:r>
              <a:rPr lang="ar-SA" sz="2400" dirty="0" smtClean="0">
                <a:solidFill>
                  <a:schemeClr val="tx1"/>
                </a:solidFill>
              </a:rPr>
              <a:t>يشغل الحاسب بنفسه</a:t>
            </a:r>
          </a:p>
          <a:p>
            <a:pPr algn="r" rtl="1"/>
            <a:r>
              <a:rPr lang="ar-SA" sz="2400" dirty="0" smtClean="0">
                <a:solidFill>
                  <a:schemeClr val="tx1"/>
                </a:solidFill>
              </a:rPr>
              <a:t>لديه ثقة لتشغيل الحاسب بنفسه </a:t>
            </a:r>
          </a:p>
          <a:p>
            <a:pPr algn="r" rtl="1"/>
            <a:r>
              <a:rPr lang="ar-SA" sz="2400" dirty="0" smtClean="0">
                <a:solidFill>
                  <a:schemeClr val="tx1"/>
                </a:solidFill>
              </a:rPr>
              <a:t>لديه قدرة على التحكم في الحاسب </a:t>
            </a:r>
          </a:p>
          <a:p>
            <a:pPr algn="r" rtl="1"/>
            <a:r>
              <a:rPr lang="ar-SA" sz="2400" dirty="0" smtClean="0">
                <a:solidFill>
                  <a:schemeClr val="tx1"/>
                </a:solidFill>
              </a:rPr>
              <a:t>يعرف قدرات الحاسب وحدودة</a:t>
            </a:r>
          </a:p>
          <a:p>
            <a:pPr marL="274320" indent="-274320" algn="r" rtl="1">
              <a:defRPr/>
            </a:pPr>
            <a:r>
              <a:rPr lang="ar-SA" sz="2400" dirty="0" smtClean="0">
                <a:solidFill>
                  <a:schemeClr val="tx1"/>
                </a:solidFill>
              </a:rPr>
              <a:t>يستعمل برامج جيدة مختلفة</a:t>
            </a:r>
          </a:p>
          <a:p>
            <a:pPr marL="274320" indent="-274320" algn="r" rtl="1">
              <a:defRPr/>
            </a:pPr>
            <a:r>
              <a:rPr lang="ar-SA" sz="2400" dirty="0" smtClean="0">
                <a:solidFill>
                  <a:schemeClr val="tx1"/>
                </a:solidFill>
              </a:rPr>
              <a:t>يقدر مدى ملائمة برنامج ما لاداء غرض</a:t>
            </a:r>
          </a:p>
          <a:p>
            <a:pPr marL="274320" indent="-274320" algn="r" rtl="1">
              <a:defRPr/>
            </a:pPr>
            <a:r>
              <a:rPr lang="ar-SA" sz="2400" dirty="0" smtClean="0">
                <a:solidFill>
                  <a:schemeClr val="tx1"/>
                </a:solidFill>
              </a:rPr>
              <a:t>يكتب النصوص ويحررها</a:t>
            </a:r>
          </a:p>
          <a:p>
            <a:pPr marL="274320" indent="-274320" algn="r" rtl="1">
              <a:defRPr/>
            </a:pPr>
            <a:r>
              <a:rPr lang="ar-SA" sz="2400" dirty="0" smtClean="0">
                <a:solidFill>
                  <a:schemeClr val="tx1"/>
                </a:solidFill>
              </a:rPr>
              <a:t> يكتب بعض البرامج البسيطة ويطورها</a:t>
            </a:r>
          </a:p>
          <a:p>
            <a:pPr marL="274320" indent="-274320" algn="r" rtl="1">
              <a:defRPr/>
            </a:pPr>
            <a:r>
              <a:rPr lang="ar-SA" sz="2400" dirty="0" smtClean="0">
                <a:solidFill>
                  <a:schemeClr val="tx1"/>
                </a:solidFill>
              </a:rPr>
              <a:t>يعرف ان صحة الكتابة و التركيبات اللغوية مهمة للاتصال بالحاسب </a:t>
            </a:r>
          </a:p>
          <a:p>
            <a:pPr marL="514350" indent="-514350" algn="r" rtl="1">
              <a:defRPr/>
            </a:pPr>
            <a:r>
              <a:rPr lang="ar-SA" sz="2400" dirty="0" smtClean="0">
                <a:solidFill>
                  <a:schemeClr val="tx1"/>
                </a:solidFill>
              </a:rPr>
              <a:t>يحلل المعلومات الناتجة عن برنامج ما</a:t>
            </a:r>
          </a:p>
          <a:p>
            <a:pPr marL="514350" indent="-514350" algn="r" rtl="1">
              <a:defRPr/>
            </a:pPr>
            <a:r>
              <a:rPr lang="ar-SA" sz="2400" dirty="0" smtClean="0">
                <a:solidFill>
                  <a:schemeClr val="tx1"/>
                </a:solidFill>
              </a:rPr>
              <a:t>ينظم المعلومات</a:t>
            </a:r>
          </a:p>
          <a:p>
            <a:pPr marL="514350" indent="-514350" algn="r" rtl="1">
              <a:defRPr/>
            </a:pPr>
            <a:r>
              <a:rPr lang="ar-SA" sz="2400" dirty="0" smtClean="0">
                <a:solidFill>
                  <a:schemeClr val="tx1"/>
                </a:solidFill>
              </a:rPr>
              <a:t>يدير المعلومات</a:t>
            </a:r>
          </a:p>
          <a:p>
            <a:pPr marL="274320" indent="-274320" algn="r" rtl="1">
              <a:defRPr/>
            </a:pPr>
            <a:endParaRPr lang="ar-SA" sz="2400" dirty="0" smtClean="0"/>
          </a:p>
          <a:p>
            <a:pPr marL="274320" indent="-274320" algn="r" rtl="1">
              <a:defRPr/>
            </a:pPr>
            <a:endParaRPr lang="ar-SA" sz="2400" dirty="0" smtClean="0"/>
          </a:p>
          <a:p>
            <a:pPr marL="274320" indent="-274320" algn="r" rtl="1">
              <a:defRPr/>
            </a:pPr>
            <a:endParaRPr lang="ar-SA" sz="2400" dirty="0" smtClean="0"/>
          </a:p>
          <a:p>
            <a:pPr marL="274320" indent="-274320" algn="r" rtl="1">
              <a:defRPr/>
            </a:pPr>
            <a:endParaRPr lang="ar-SA" sz="2400" dirty="0" smtClean="0"/>
          </a:p>
          <a:p>
            <a:pPr algn="r" rtl="1"/>
            <a:endParaRPr lang="ar-SA" sz="2400" dirty="0" smtClean="0"/>
          </a:p>
          <a:p>
            <a:pPr algn="r" rtl="1"/>
            <a:endParaRPr lang="ar-SA" sz="2400" dirty="0" smtClean="0"/>
          </a:p>
          <a:p>
            <a:pPr algn="r" rtl="1"/>
            <a:endParaRPr lang="ar-SA" sz="2400" dirty="0" smtClean="0"/>
          </a:p>
          <a:p>
            <a:pPr algn="r" rtl="1"/>
            <a:endParaRPr lang="ar-SA" sz="24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476672"/>
            <a:ext cx="8136904" cy="5112568"/>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a:noAutofit/>
          </a:bodyPr>
          <a:lstStyle/>
          <a:p>
            <a:pPr marL="342900" lvl="1" indent="-342900" rtl="1">
              <a:defRPr/>
            </a:pPr>
            <a:r>
              <a:rPr lang="ar-Q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r>
            <a:br>
              <a:rPr lang="ar-Q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ar-Q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r>
            <a:br>
              <a:rPr lang="ar-Q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محتوى </a:t>
            </a:r>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منهج ثقافة الحاسب</a:t>
            </a:r>
            <a:r>
              <a:rPr lang="ar-SA" dirty="0" smtClean="0">
                <a:solidFill>
                  <a:srgbClr val="7B9899"/>
                </a:solidFill>
              </a:rPr>
              <a:t/>
            </a:r>
            <a:br>
              <a:rPr lang="ar-SA" dirty="0" smtClean="0">
                <a:solidFill>
                  <a:srgbClr val="7B9899"/>
                </a:solidFill>
              </a:rPr>
            </a:br>
            <a:r>
              <a:rPr lang="ar-SA" b="1" dirty="0" err="1" smtClean="0"/>
              <a:t>ان</a:t>
            </a:r>
            <a:r>
              <a:rPr lang="ar-SA" b="1" dirty="0" smtClean="0"/>
              <a:t> عدم وجود تعريف محدد لثقافة الحاسب جعل تحديد المنهج الدراسي صعبا </a:t>
            </a:r>
            <a:r>
              <a:rPr lang="ar-SA" b="1" dirty="0" err="1" smtClean="0"/>
              <a:t>و</a:t>
            </a:r>
            <a:r>
              <a:rPr lang="ar-SA" b="1" dirty="0" smtClean="0"/>
              <a:t> يختلف من شخص إلى </a:t>
            </a:r>
            <a:r>
              <a:rPr lang="ar-SA" b="1" dirty="0" err="1" smtClean="0"/>
              <a:t>الاخر</a:t>
            </a:r>
            <a:r>
              <a:rPr lang="ar-QA" b="1" dirty="0" smtClean="0"/>
              <a:t>.</a:t>
            </a:r>
            <a:r>
              <a:rPr lang="ar-SA" b="1" dirty="0" smtClean="0"/>
              <a:t/>
            </a:r>
            <a:br>
              <a:rPr lang="ar-SA" b="1" dirty="0" smtClean="0"/>
            </a:br>
            <a:r>
              <a:rPr lang="ar-SA" b="1" dirty="0" smtClean="0"/>
              <a:t>نشأت اقتراحات كثيرة</a:t>
            </a:r>
            <a:br>
              <a:rPr lang="ar-SA" b="1" dirty="0" smtClean="0"/>
            </a:br>
            <a:r>
              <a:rPr lang="ar-SA" sz="2000" b="1" dirty="0" smtClean="0">
                <a:solidFill>
                  <a:srgbClr val="FF0000"/>
                </a:solidFill>
              </a:rPr>
              <a:t>الرأي</a:t>
            </a:r>
            <a:r>
              <a:rPr lang="ar-SA" b="1" dirty="0" smtClean="0"/>
              <a:t> 1# عند تعريف ثقافة الحاسب يجب تميز عن علم الحاسب</a:t>
            </a:r>
            <a:br>
              <a:rPr lang="ar-SA" b="1" dirty="0" smtClean="0"/>
            </a:br>
            <a:r>
              <a:rPr lang="ar-SA" sz="2000" b="1" dirty="0" smtClean="0">
                <a:solidFill>
                  <a:srgbClr val="FF0000"/>
                </a:solidFill>
              </a:rPr>
              <a:t>الرأي </a:t>
            </a:r>
            <a:r>
              <a:rPr lang="ar-SA" b="1" dirty="0" smtClean="0"/>
              <a:t>2# قسّم محتوى منهج ثقافة الحاسب إلى قسمين</a:t>
            </a:r>
            <a:br>
              <a:rPr lang="ar-SA" b="1" dirty="0" smtClean="0"/>
            </a:br>
            <a:r>
              <a:rPr lang="ar-QA" b="1" dirty="0" smtClean="0"/>
              <a:t>*</a:t>
            </a:r>
            <a:r>
              <a:rPr lang="ar-SA" b="1" dirty="0" smtClean="0"/>
              <a:t>محتوى </a:t>
            </a:r>
            <a:r>
              <a:rPr lang="ar-SA" b="1" dirty="0" smtClean="0"/>
              <a:t>للمتخصصين</a:t>
            </a:r>
            <a:br>
              <a:rPr lang="ar-SA" b="1" dirty="0" smtClean="0"/>
            </a:br>
            <a:r>
              <a:rPr lang="ar-QA" b="1" dirty="0" smtClean="0"/>
              <a:t>*</a:t>
            </a:r>
            <a:r>
              <a:rPr lang="ar-SA" b="1" dirty="0" smtClean="0"/>
              <a:t>محتوى </a:t>
            </a:r>
            <a:r>
              <a:rPr lang="ar-SA" b="1" dirty="0" smtClean="0"/>
              <a:t>لعامة المستخدمين للحاسب</a:t>
            </a:r>
            <a:br>
              <a:rPr lang="ar-SA" b="1" dirty="0" smtClean="0"/>
            </a:br>
            <a:r>
              <a:rPr lang="ar-SA" b="1" dirty="0" smtClean="0"/>
              <a:t>ثقافة الحاسب هي ذلك الجزء من علم الحاسب الذي يجب على كل فرد </a:t>
            </a:r>
            <a:r>
              <a:rPr lang="ar-SA" b="1" dirty="0" err="1" smtClean="0"/>
              <a:t>ان</a:t>
            </a:r>
            <a:r>
              <a:rPr lang="ar-SA" b="1" dirty="0" smtClean="0"/>
              <a:t> </a:t>
            </a:r>
            <a:r>
              <a:rPr lang="ar-SA" b="1" dirty="0" smtClean="0"/>
              <a:t>يعرفه</a:t>
            </a:r>
            <a:r>
              <a:rPr lang="ar-QA" b="1" dirty="0" smtClean="0"/>
              <a:t>.</a:t>
            </a:r>
            <a:r>
              <a:rPr lang="ar-SA" b="1" dirty="0" smtClean="0"/>
              <a:t> </a:t>
            </a:r>
            <a:r>
              <a:rPr lang="ar-SA" b="1" dirty="0" smtClean="0"/>
              <a:t/>
            </a:r>
            <a:br>
              <a:rPr lang="ar-SA" b="1" dirty="0" smtClean="0"/>
            </a:br>
            <a:r>
              <a:rPr lang="ar-SA" sz="2000" b="1" dirty="0">
                <a:solidFill>
                  <a:srgbClr val="FF0000"/>
                </a:solidFill>
              </a:rPr>
              <a:t>الرأي</a:t>
            </a:r>
            <a:r>
              <a:rPr lang="ar-SA" b="1" dirty="0"/>
              <a:t>3# يرى </a:t>
            </a:r>
            <a:r>
              <a:rPr lang="ar-SA" b="1" dirty="0" err="1"/>
              <a:t>ان</a:t>
            </a:r>
            <a:r>
              <a:rPr lang="ar-SA" b="1" dirty="0"/>
              <a:t> ثقافة الحاسب تتكون من سلسلة من المهارات المتدرجة التي يصف كل منها مستوى معين من مستويات ثقافة الحاسب </a:t>
            </a:r>
            <a:r>
              <a:rPr lang="ar-SA" b="1" dirty="0" err="1"/>
              <a:t>و</a:t>
            </a:r>
            <a:r>
              <a:rPr lang="ar-SA" b="1" dirty="0"/>
              <a:t> </a:t>
            </a:r>
            <a:r>
              <a:rPr lang="ar-SA" b="1" dirty="0" err="1"/>
              <a:t>اهم</a:t>
            </a:r>
            <a:r>
              <a:rPr lang="ar-SA" b="1" dirty="0"/>
              <a:t> هذه المهارات:</a:t>
            </a:r>
            <a:br>
              <a:rPr lang="ar-SA" b="1" dirty="0"/>
            </a:br>
            <a:r>
              <a:rPr lang="ar-SA" b="1" dirty="0"/>
              <a:t>مهارة الحد </a:t>
            </a:r>
            <a:r>
              <a:rPr lang="ar-SA" b="1" dirty="0" err="1" smtClean="0"/>
              <a:t>الادنى</a:t>
            </a:r>
            <a:r>
              <a:rPr lang="ar-QA" b="1" dirty="0" smtClean="0"/>
              <a:t>......................</a:t>
            </a:r>
            <a:r>
              <a:rPr lang="ar-SA" b="1" dirty="0"/>
              <a:t/>
            </a:r>
            <a:br>
              <a:rPr lang="ar-SA" b="1" dirty="0"/>
            </a:br>
            <a:r>
              <a:rPr lang="ar-SA" b="1" dirty="0"/>
              <a:t>مهارة الوعي بالحاسب </a:t>
            </a:r>
            <a:r>
              <a:rPr lang="ar-QA" b="1" dirty="0" smtClean="0"/>
              <a:t>...............</a:t>
            </a:r>
            <a:r>
              <a:rPr lang="ar-SA" b="1" dirty="0"/>
              <a:t/>
            </a:r>
            <a:br>
              <a:rPr lang="ar-SA" b="1" dirty="0"/>
            </a:br>
            <a:r>
              <a:rPr lang="ar-SA" b="1" dirty="0"/>
              <a:t>مهارات </a:t>
            </a:r>
            <a:r>
              <a:rPr lang="ar-SA" b="1" dirty="0" smtClean="0"/>
              <a:t>التطبيق</a:t>
            </a:r>
            <a:r>
              <a:rPr lang="ar-QA" b="1" dirty="0" smtClean="0"/>
              <a:t>.................</a:t>
            </a:r>
            <a:r>
              <a:rPr lang="ar-SA" b="1" dirty="0"/>
              <a:t/>
            </a:r>
            <a:br>
              <a:rPr lang="ar-SA" b="1" dirty="0"/>
            </a:br>
            <a:r>
              <a:rPr lang="ar-SA" b="1" dirty="0"/>
              <a:t>مهارة </a:t>
            </a:r>
            <a:r>
              <a:rPr lang="ar-SA" b="1" dirty="0" smtClean="0"/>
              <a:t>البرمجة</a:t>
            </a:r>
            <a:r>
              <a:rPr lang="ar-QA" b="1" dirty="0" smtClean="0"/>
              <a:t>.....................</a:t>
            </a:r>
            <a:r>
              <a:rPr lang="ar-SA" sz="2000" dirty="0"/>
              <a:t/>
            </a:r>
            <a:br>
              <a:rPr lang="ar-SA" sz="2000" dirty="0"/>
            </a:br>
            <a:endParaRPr lang="ar-QA" sz="2000" dirty="0"/>
          </a:p>
        </p:txBody>
      </p:sp>
      <p:sp>
        <p:nvSpPr>
          <p:cNvPr id="3" name="عنوان فرعي 2"/>
          <p:cNvSpPr>
            <a:spLocks noGrp="1"/>
          </p:cNvSpPr>
          <p:nvPr>
            <p:ph type="subTitle" idx="1"/>
          </p:nvPr>
        </p:nvSpPr>
        <p:spPr>
          <a:xfrm>
            <a:off x="1371600" y="5085184"/>
            <a:ext cx="6400800" cy="553616"/>
          </a:xfrm>
        </p:spPr>
        <p:txBody>
          <a:bodyPr>
            <a:normAutofit lnSpcReduction="10000"/>
          </a:bodyPr>
          <a:lstStyle/>
          <a:p>
            <a:endParaRPr lang="ar-Q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style>
          <a:lnRef idx="1">
            <a:schemeClr val="accent6"/>
          </a:lnRef>
          <a:fillRef idx="2">
            <a:schemeClr val="accent6"/>
          </a:fillRef>
          <a:effectRef idx="1">
            <a:schemeClr val="accent6"/>
          </a:effectRef>
          <a:fontRef idx="minor">
            <a:schemeClr val="dk1"/>
          </a:fontRef>
        </p:style>
        <p:txBody>
          <a:bodyPr>
            <a:normAutofit/>
          </a:bodyPr>
          <a:lstStyle/>
          <a:p>
            <a:pPr algn="r"/>
            <a:r>
              <a:rPr lang="ar-SA" sz="2000" dirty="0" smtClean="0"/>
              <a:t>السؤال </a:t>
            </a:r>
            <a:r>
              <a:rPr lang="ar-SA" sz="2000" dirty="0" err="1" smtClean="0"/>
              <a:t>الاول</a:t>
            </a:r>
            <a:r>
              <a:rPr lang="ar-SA" sz="2000" dirty="0" smtClean="0"/>
              <a:t> : ما الحاسب </a:t>
            </a:r>
            <a:r>
              <a:rPr lang="ar-QA" sz="2000" dirty="0" smtClean="0"/>
              <a:t>؟ </a:t>
            </a:r>
            <a:r>
              <a:rPr lang="ar-SA" sz="2000" dirty="0" smtClean="0"/>
              <a:t>و </a:t>
            </a:r>
            <a:r>
              <a:rPr lang="ar-SA" sz="2000" dirty="0" smtClean="0"/>
              <a:t>يشمل </a:t>
            </a:r>
            <a:r>
              <a:rPr lang="ar-QA" sz="2000" dirty="0" smtClean="0"/>
              <a:t>:</a:t>
            </a:r>
            <a:r>
              <a:rPr lang="ar-SA" sz="2000" dirty="0" smtClean="0"/>
              <a:t/>
            </a:r>
            <a:br>
              <a:rPr lang="ar-SA" sz="2000" dirty="0" smtClean="0"/>
            </a:br>
            <a:r>
              <a:rPr lang="ar-SA" sz="2000" dirty="0" smtClean="0"/>
              <a:t>معلومات </a:t>
            </a:r>
            <a:r>
              <a:rPr lang="ar-SA" sz="2000" dirty="0" err="1" smtClean="0"/>
              <a:t>و</a:t>
            </a:r>
            <a:r>
              <a:rPr lang="ar-SA" sz="2000" dirty="0" smtClean="0"/>
              <a:t> مفاهيم </a:t>
            </a:r>
            <a:r>
              <a:rPr lang="ar-SA" sz="2000" dirty="0" err="1" smtClean="0"/>
              <a:t>اساسية</a:t>
            </a:r>
            <a:r>
              <a:rPr lang="ar-SA" sz="2000" dirty="0" smtClean="0"/>
              <a:t/>
            </a:r>
            <a:br>
              <a:rPr lang="ar-SA" sz="2000" dirty="0" smtClean="0"/>
            </a:br>
            <a:r>
              <a:rPr lang="ar-SA" sz="2000" dirty="0" smtClean="0"/>
              <a:t>منظومة الحاسب</a:t>
            </a:r>
            <a:br>
              <a:rPr lang="ar-SA" sz="2000" dirty="0" smtClean="0"/>
            </a:br>
            <a:r>
              <a:rPr lang="ar-SA" sz="2000" dirty="0" err="1" smtClean="0"/>
              <a:t>تاريح</a:t>
            </a:r>
            <a:r>
              <a:rPr lang="ar-SA" sz="2000" dirty="0" smtClean="0"/>
              <a:t> الحاسب</a:t>
            </a:r>
            <a:br>
              <a:rPr lang="ar-SA" sz="2000" dirty="0" smtClean="0"/>
            </a:br>
            <a:endParaRPr lang="en-GB" sz="2000" dirty="0"/>
          </a:p>
        </p:txBody>
      </p:sp>
      <p:sp>
        <p:nvSpPr>
          <p:cNvPr id="3" name="Content Placeholder 2"/>
          <p:cNvSpPr>
            <a:spLocks noGrp="1"/>
          </p:cNvSpPr>
          <p:nvPr>
            <p:ph idx="1"/>
          </p:nvPr>
        </p:nvSpPr>
        <p:spPr>
          <a:xfrm>
            <a:off x="457200" y="2204864"/>
            <a:ext cx="8229600" cy="3921299"/>
          </a:xfrm>
        </p:spPr>
        <p:style>
          <a:lnRef idx="0">
            <a:schemeClr val="accent1"/>
          </a:lnRef>
          <a:fillRef idx="3">
            <a:schemeClr val="accent1"/>
          </a:fillRef>
          <a:effectRef idx="3">
            <a:schemeClr val="accent1"/>
          </a:effectRef>
          <a:fontRef idx="minor">
            <a:schemeClr val="lt1"/>
          </a:fontRef>
        </p:style>
        <p:txBody>
          <a:bodyPr>
            <a:normAutofit fontScale="92500" lnSpcReduction="20000"/>
          </a:bodyPr>
          <a:lstStyle/>
          <a:p>
            <a:pPr algn="r" rtl="1"/>
            <a:r>
              <a:rPr lang="ar-SA" sz="2000" dirty="0" smtClean="0">
                <a:solidFill>
                  <a:schemeClr val="tx1">
                    <a:lumMod val="95000"/>
                    <a:lumOff val="5000"/>
                  </a:schemeClr>
                </a:solidFill>
              </a:rPr>
              <a:t>السؤال2 : كيف يعمل </a:t>
            </a:r>
            <a:r>
              <a:rPr lang="ar-SA" sz="2000" dirty="0" smtClean="0">
                <a:solidFill>
                  <a:schemeClr val="tx1">
                    <a:lumMod val="95000"/>
                    <a:lumOff val="5000"/>
                  </a:schemeClr>
                </a:solidFill>
              </a:rPr>
              <a:t>الحاسب</a:t>
            </a:r>
            <a:r>
              <a:rPr lang="ar-QA" sz="2000" dirty="0" smtClean="0">
                <a:solidFill>
                  <a:schemeClr val="tx1">
                    <a:lumMod val="95000"/>
                    <a:lumOff val="5000"/>
                  </a:schemeClr>
                </a:solidFill>
              </a:rPr>
              <a:t>؟</a:t>
            </a:r>
            <a:endParaRPr lang="ar-SA" sz="2000" dirty="0" smtClean="0">
              <a:solidFill>
                <a:schemeClr val="tx1">
                  <a:lumMod val="95000"/>
                  <a:lumOff val="5000"/>
                </a:schemeClr>
              </a:solidFill>
            </a:endParaRPr>
          </a:p>
          <a:p>
            <a:pPr lvl="1" algn="r" rtl="1"/>
            <a:r>
              <a:rPr lang="ar-SA" sz="2000" dirty="0" smtClean="0">
                <a:solidFill>
                  <a:schemeClr val="tx1">
                    <a:lumMod val="95000"/>
                    <a:lumOff val="5000"/>
                  </a:schemeClr>
                </a:solidFill>
              </a:rPr>
              <a:t>مقدمة في كيفية عمل الحاسبات </a:t>
            </a:r>
          </a:p>
          <a:p>
            <a:pPr lvl="1" algn="r" rtl="1"/>
            <a:r>
              <a:rPr lang="ar-SA" sz="2000" dirty="0" smtClean="0">
                <a:solidFill>
                  <a:schemeClr val="tx1">
                    <a:lumMod val="95000"/>
                    <a:lumOff val="5000"/>
                  </a:schemeClr>
                </a:solidFill>
              </a:rPr>
              <a:t>مكونات الجهاز</a:t>
            </a:r>
          </a:p>
          <a:p>
            <a:pPr lvl="1" algn="r" rtl="1"/>
            <a:r>
              <a:rPr lang="ar-SA" sz="2000" dirty="0" smtClean="0">
                <a:solidFill>
                  <a:schemeClr val="tx1">
                    <a:lumMod val="95000"/>
                    <a:lumOff val="5000"/>
                  </a:schemeClr>
                </a:solidFill>
              </a:rPr>
              <a:t>لغات الحاسب</a:t>
            </a:r>
          </a:p>
          <a:p>
            <a:pPr lvl="1" algn="r" rtl="1"/>
            <a:r>
              <a:rPr lang="ar-SA" sz="2000" dirty="0" smtClean="0">
                <a:solidFill>
                  <a:schemeClr val="tx1">
                    <a:lumMod val="95000"/>
                    <a:lumOff val="5000"/>
                  </a:schemeClr>
                </a:solidFill>
              </a:rPr>
              <a:t>البرامج</a:t>
            </a:r>
          </a:p>
          <a:p>
            <a:pPr algn="r" rtl="1"/>
            <a:r>
              <a:rPr lang="ar-SA" sz="2000" dirty="0" smtClean="0">
                <a:solidFill>
                  <a:schemeClr val="tx1">
                    <a:lumMod val="95000"/>
                    <a:lumOff val="5000"/>
                  </a:schemeClr>
                </a:solidFill>
              </a:rPr>
              <a:t>السؤال3: ماذا يستطيع الحاسب </a:t>
            </a:r>
            <a:r>
              <a:rPr lang="ar-SA" sz="2000" dirty="0" err="1" smtClean="0">
                <a:solidFill>
                  <a:schemeClr val="tx1">
                    <a:lumMod val="95000"/>
                    <a:lumOff val="5000"/>
                  </a:schemeClr>
                </a:solidFill>
              </a:rPr>
              <a:t>ان</a:t>
            </a:r>
            <a:r>
              <a:rPr lang="ar-SA" sz="2000" dirty="0" smtClean="0">
                <a:solidFill>
                  <a:schemeClr val="tx1">
                    <a:lumMod val="95000"/>
                    <a:lumOff val="5000"/>
                  </a:schemeClr>
                </a:solidFill>
              </a:rPr>
              <a:t> </a:t>
            </a:r>
            <a:r>
              <a:rPr lang="ar-SA" sz="2000" dirty="0" smtClean="0">
                <a:solidFill>
                  <a:schemeClr val="tx1">
                    <a:lumMod val="95000"/>
                    <a:lumOff val="5000"/>
                  </a:schemeClr>
                </a:solidFill>
              </a:rPr>
              <a:t>يعمل</a:t>
            </a:r>
            <a:r>
              <a:rPr lang="ar-QA" sz="2000" dirty="0" smtClean="0">
                <a:solidFill>
                  <a:schemeClr val="tx1">
                    <a:lumMod val="95000"/>
                    <a:lumOff val="5000"/>
                  </a:schemeClr>
                </a:solidFill>
              </a:rPr>
              <a:t>؟</a:t>
            </a:r>
            <a:r>
              <a:rPr lang="ar-SA" sz="2000" dirty="0" smtClean="0">
                <a:solidFill>
                  <a:schemeClr val="tx1">
                    <a:lumMod val="95000"/>
                    <a:lumOff val="5000"/>
                  </a:schemeClr>
                </a:solidFill>
              </a:rPr>
              <a:t>(</a:t>
            </a:r>
            <a:r>
              <a:rPr lang="ar-SA" sz="2000" dirty="0" smtClean="0">
                <a:solidFill>
                  <a:schemeClr val="tx1">
                    <a:lumMod val="95000"/>
                    <a:lumOff val="5000"/>
                  </a:schemeClr>
                </a:solidFill>
              </a:rPr>
              <a:t>مستوى الاحاطة البسيطة) :</a:t>
            </a:r>
          </a:p>
          <a:p>
            <a:pPr lvl="1" algn="r" rtl="1"/>
            <a:r>
              <a:rPr lang="ar-SA" sz="2000" dirty="0" smtClean="0">
                <a:solidFill>
                  <a:schemeClr val="tx1">
                    <a:lumMod val="95000"/>
                    <a:lumOff val="5000"/>
                  </a:schemeClr>
                </a:solidFill>
              </a:rPr>
              <a:t>ماذا يفعل الحاسب</a:t>
            </a:r>
          </a:p>
          <a:p>
            <a:pPr lvl="1" algn="r" rtl="1"/>
            <a:r>
              <a:rPr lang="ar-SA" sz="2000" dirty="0" smtClean="0">
                <a:solidFill>
                  <a:schemeClr val="tx1">
                    <a:lumMod val="95000"/>
                    <a:lumOff val="5000"/>
                  </a:schemeClr>
                </a:solidFill>
              </a:rPr>
              <a:t>كيف نستخدم الحاسب</a:t>
            </a:r>
          </a:p>
          <a:p>
            <a:pPr lvl="1" algn="r" rtl="1"/>
            <a:r>
              <a:rPr lang="ar-SA" sz="2000" dirty="0" smtClean="0">
                <a:solidFill>
                  <a:schemeClr val="tx1">
                    <a:lumMod val="95000"/>
                    <a:lumOff val="5000"/>
                  </a:schemeClr>
                </a:solidFill>
              </a:rPr>
              <a:t>الحاسب في حياتنا</a:t>
            </a:r>
          </a:p>
          <a:p>
            <a:pPr lvl="1" algn="r" rtl="1"/>
            <a:r>
              <a:rPr lang="ar-SA" sz="2000" dirty="0" smtClean="0">
                <a:solidFill>
                  <a:schemeClr val="tx1">
                    <a:lumMod val="95000"/>
                    <a:lumOff val="5000"/>
                  </a:schemeClr>
                </a:solidFill>
              </a:rPr>
              <a:t>مزاياه وحدودة , مضاره</a:t>
            </a:r>
          </a:p>
          <a:p>
            <a:pPr lvl="1" algn="r" rtl="1"/>
            <a:r>
              <a:rPr lang="ar-SA" sz="2000" dirty="0" smtClean="0">
                <a:solidFill>
                  <a:schemeClr val="tx1">
                    <a:lumMod val="95000"/>
                    <a:lumOff val="5000"/>
                  </a:schemeClr>
                </a:solidFill>
              </a:rPr>
              <a:t>الوظائف التي يؤديها فني الحاسب </a:t>
            </a:r>
          </a:p>
          <a:p>
            <a:pPr lvl="1" algn="r" rtl="1"/>
            <a:r>
              <a:rPr lang="ar-SA" sz="2000" dirty="0" smtClean="0">
                <a:solidFill>
                  <a:schemeClr val="tx1">
                    <a:lumMod val="95000"/>
                    <a:lumOff val="5000"/>
                  </a:schemeClr>
                </a:solidFill>
              </a:rPr>
              <a:t>اساءة استخدام الحاسب</a:t>
            </a:r>
          </a:p>
          <a:p>
            <a:pPr lvl="1" algn="r" rtl="1"/>
            <a:r>
              <a:rPr lang="ar-SA" sz="2000" dirty="0" smtClean="0">
                <a:solidFill>
                  <a:schemeClr val="tx1">
                    <a:lumMod val="95000"/>
                    <a:lumOff val="5000"/>
                  </a:schemeClr>
                </a:solidFill>
              </a:rPr>
              <a:t>الحاسب و المستقبل</a:t>
            </a:r>
          </a:p>
          <a:p>
            <a:pPr algn="r" rtl="1">
              <a:buNone/>
            </a:pPr>
            <a:endParaRPr lang="en-GB" sz="2000" dirty="0">
              <a:solidFill>
                <a:schemeClr val="tx1">
                  <a:lumMod val="95000"/>
                  <a:lumOff val="5000"/>
                </a:schemeClr>
              </a:solidFill>
            </a:endParaRPr>
          </a:p>
        </p:txBody>
      </p:sp>
      <p:sp>
        <p:nvSpPr>
          <p:cNvPr id="4" name="شكل بيضاوي 3"/>
          <p:cNvSpPr/>
          <p:nvPr/>
        </p:nvSpPr>
        <p:spPr>
          <a:xfrm rot="19291911">
            <a:off x="444755" y="264110"/>
            <a:ext cx="1721774" cy="1784151"/>
          </a:xfrm>
          <a:prstGeom prst="ellipse">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ar-QA" b="1" dirty="0" smtClean="0">
                <a:ln w="10541" cmpd="sng">
                  <a:solidFill>
                    <a:schemeClr val="accent1">
                      <a:shade val="88000"/>
                      <a:satMod val="110000"/>
                    </a:schemeClr>
                  </a:solidFill>
                  <a:prstDash val="solid"/>
                </a:ln>
                <a:solidFill>
                  <a:srgbClr val="002060"/>
                </a:solidFill>
                <a:effectLst>
                  <a:glow rad="101600">
                    <a:srgbClr val="FFFF00">
                      <a:alpha val="60000"/>
                    </a:srgbClr>
                  </a:glow>
                </a:effectLst>
              </a:rPr>
              <a:t>12 دراسة قدمت </a:t>
            </a:r>
            <a:r>
              <a:rPr lang="ar-QA" b="1" dirty="0" err="1" smtClean="0">
                <a:ln w="10541" cmpd="sng">
                  <a:solidFill>
                    <a:schemeClr val="accent1">
                      <a:shade val="88000"/>
                      <a:satMod val="110000"/>
                    </a:schemeClr>
                  </a:solidFill>
                  <a:prstDash val="solid"/>
                </a:ln>
                <a:solidFill>
                  <a:srgbClr val="002060"/>
                </a:solidFill>
                <a:effectLst>
                  <a:glow rad="101600">
                    <a:srgbClr val="FFFF00">
                      <a:alpha val="60000"/>
                    </a:srgbClr>
                  </a:glow>
                </a:effectLst>
              </a:rPr>
              <a:t>لإقتراح</a:t>
            </a:r>
            <a:r>
              <a:rPr lang="ar-QA" b="1" dirty="0" smtClean="0">
                <a:ln w="10541" cmpd="sng">
                  <a:solidFill>
                    <a:schemeClr val="accent1">
                      <a:shade val="88000"/>
                      <a:satMod val="110000"/>
                    </a:schemeClr>
                  </a:solidFill>
                  <a:prstDash val="solid"/>
                </a:ln>
                <a:solidFill>
                  <a:srgbClr val="002060"/>
                </a:solidFill>
                <a:effectLst>
                  <a:glow rad="101600">
                    <a:srgbClr val="FFFF00">
                      <a:alpha val="60000"/>
                    </a:srgbClr>
                  </a:glow>
                </a:effectLst>
              </a:rPr>
              <a:t> موضوعات لمادة الثقافة الحاسوبية</a:t>
            </a:r>
            <a:endParaRPr lang="ar-QA" b="1" dirty="0">
              <a:ln w="10541" cmpd="sng">
                <a:solidFill>
                  <a:schemeClr val="accent1">
                    <a:shade val="88000"/>
                    <a:satMod val="110000"/>
                  </a:schemeClr>
                </a:solidFill>
                <a:prstDash val="solid"/>
              </a:ln>
              <a:solidFill>
                <a:srgbClr val="002060"/>
              </a:solidFill>
              <a:effectLst>
                <a:glow rad="101600">
                  <a:srgbClr val="FFFF00">
                    <a:alpha val="60000"/>
                  </a:srgbClr>
                </a:glo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05064"/>
            <a:ext cx="8229600" cy="1800200"/>
          </a:xfrm>
          <a:scene3d>
            <a:camera prst="perspectiveFront"/>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a:normAutofit/>
            <a:scene3d>
              <a:camera prst="perspectiveFront"/>
              <a:lightRig rig="flat" dir="tl">
                <a:rot lat="0" lon="0" rev="6600000"/>
              </a:lightRig>
            </a:scene3d>
            <a:sp3d extrusionH="25400" contourW="8890">
              <a:bevelT w="38100" h="31750"/>
              <a:contourClr>
                <a:schemeClr val="accent2">
                  <a:shade val="75000"/>
                </a:schemeClr>
              </a:contourClr>
            </a:sp3d>
          </a:bodyPr>
          <a:lstStyle/>
          <a:p>
            <a:r>
              <a:rPr lang="ar-QA"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50" endPos="85000" dir="5400000" sy="-100000" algn="bl" rotWithShape="0"/>
                </a:effectLst>
              </a:rPr>
              <a:t>النتيجة</a:t>
            </a:r>
            <a:endParaRPr lang="en-GB"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50" endPos="85000" dir="5400000" sy="-100000" algn="bl" rotWithShape="0"/>
              </a:effectLst>
            </a:endParaRPr>
          </a:p>
        </p:txBody>
      </p:sp>
      <p:sp>
        <p:nvSpPr>
          <p:cNvPr id="3" name="Content Placeholder 2"/>
          <p:cNvSpPr>
            <a:spLocks noGrp="1"/>
          </p:cNvSpPr>
          <p:nvPr>
            <p:ph idx="1"/>
          </p:nvPr>
        </p:nvSpPr>
        <p:spPr>
          <a:xfrm>
            <a:off x="457200" y="836713"/>
            <a:ext cx="8229600" cy="2448272"/>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r" rtl="1"/>
            <a:r>
              <a:rPr lang="ar-SA" sz="2000" dirty="0" smtClean="0"/>
              <a:t>السؤال 4 :ماذا يستطيع الحاسب ان </a:t>
            </a:r>
            <a:r>
              <a:rPr lang="ar-SA" sz="2000" dirty="0" smtClean="0"/>
              <a:t>يعمل</a:t>
            </a:r>
            <a:r>
              <a:rPr lang="ar-QA" sz="2000" dirty="0" smtClean="0"/>
              <a:t>؟</a:t>
            </a:r>
            <a:r>
              <a:rPr lang="ar-SA" sz="2000" dirty="0" smtClean="0"/>
              <a:t>(</a:t>
            </a:r>
            <a:r>
              <a:rPr lang="ar-SA" sz="2000" dirty="0" smtClean="0"/>
              <a:t>مستوى القدرات و المهارات) </a:t>
            </a:r>
          </a:p>
          <a:p>
            <a:pPr lvl="1" algn="r" rtl="1"/>
            <a:r>
              <a:rPr lang="ar-SA" sz="2000" dirty="0" smtClean="0"/>
              <a:t>استخدام الجهاز واعطاءه الاوامر</a:t>
            </a:r>
          </a:p>
          <a:p>
            <a:pPr lvl="1" algn="r" rtl="1"/>
            <a:r>
              <a:rPr lang="ar-SA" sz="2000" dirty="0" smtClean="0"/>
              <a:t>البرمجة بلغة البيسك</a:t>
            </a:r>
          </a:p>
          <a:p>
            <a:pPr lvl="1" algn="r" rtl="1"/>
            <a:r>
              <a:rPr lang="ar-SA" sz="2000" dirty="0" smtClean="0"/>
              <a:t>استخدام ملحقات الحاسب</a:t>
            </a:r>
          </a:p>
          <a:p>
            <a:pPr lvl="1" algn="r" rtl="1"/>
            <a:r>
              <a:rPr lang="ar-SA" sz="2000" dirty="0" smtClean="0"/>
              <a:t>انشاء قواعد البيانات</a:t>
            </a:r>
          </a:p>
          <a:p>
            <a:pPr lvl="1" algn="r" rtl="1"/>
            <a:r>
              <a:rPr lang="ar-SA" sz="2000" dirty="0" smtClean="0"/>
              <a:t>تحميل البرنامج و استخدامه</a:t>
            </a:r>
          </a:p>
          <a:p>
            <a:pPr lvl="1" algn="r" rtl="1"/>
            <a:r>
              <a:rPr lang="ar-SA" sz="2000" dirty="0" smtClean="0"/>
              <a:t>التعلم بواسطة الحاسب</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GB" dirty="0"/>
          </a:p>
        </p:txBody>
      </p:sp>
      <p:sp>
        <p:nvSpPr>
          <p:cNvPr id="3" name="Content Placeholder 2"/>
          <p:cNvSpPr>
            <a:spLocks noGrp="1"/>
          </p:cNvSpPr>
          <p:nvPr>
            <p:ph idx="1"/>
          </p:nvPr>
        </p:nvSpPr>
        <p:spPr>
          <a:xfrm>
            <a:off x="457200" y="914400"/>
            <a:ext cx="8229600" cy="5211763"/>
          </a:xfrm>
        </p:spPr>
        <p:style>
          <a:lnRef idx="1">
            <a:schemeClr val="accent3"/>
          </a:lnRef>
          <a:fillRef idx="2">
            <a:schemeClr val="accent3"/>
          </a:fillRef>
          <a:effectRef idx="1">
            <a:schemeClr val="accent3"/>
          </a:effectRef>
          <a:fontRef idx="minor">
            <a:schemeClr val="dk1"/>
          </a:fontRef>
        </p:style>
        <p:txBody>
          <a:bodyPr>
            <a:normAutofit/>
          </a:bodyPr>
          <a:lstStyle/>
          <a:p>
            <a:pPr algn="r" rtl="1"/>
            <a:r>
              <a:rPr lang="ar-SA" sz="2400" dirty="0" smtClean="0"/>
              <a:t>أن </a:t>
            </a:r>
            <a:r>
              <a:rPr lang="ar-SA" sz="2400" dirty="0" smtClean="0"/>
              <a:t>محتوى مقرر </a:t>
            </a:r>
            <a:r>
              <a:rPr lang="ar-SA" sz="4800" dirty="0" smtClean="0">
                <a:solidFill>
                  <a:srgbClr val="FF0000"/>
                </a:solidFill>
              </a:rPr>
              <a:t>ثقافة الحاسب </a:t>
            </a:r>
            <a:r>
              <a:rPr lang="ar-SA" sz="2400" dirty="0" smtClean="0"/>
              <a:t>ينبغي </a:t>
            </a:r>
            <a:r>
              <a:rPr lang="ar-SA" sz="2400" dirty="0" err="1" smtClean="0"/>
              <a:t>ان</a:t>
            </a:r>
            <a:r>
              <a:rPr lang="ar-SA" sz="2400" dirty="0" smtClean="0"/>
              <a:t> </a:t>
            </a:r>
            <a:r>
              <a:rPr lang="ar-SA" sz="2400" dirty="0" smtClean="0"/>
              <a:t>يحتوي</a:t>
            </a:r>
            <a:r>
              <a:rPr lang="ar-QA" sz="2400" dirty="0" smtClean="0"/>
              <a:t>:</a:t>
            </a:r>
            <a:endParaRPr lang="ar-SA" sz="2400" dirty="0" smtClean="0"/>
          </a:p>
          <a:p>
            <a:pPr lvl="1" algn="r" rtl="1"/>
            <a:r>
              <a:rPr lang="ar-SA" sz="2400" dirty="0" smtClean="0"/>
              <a:t>البرمجة</a:t>
            </a:r>
          </a:p>
          <a:p>
            <a:pPr lvl="1" algn="r" rtl="1"/>
            <a:r>
              <a:rPr lang="ar-SA" sz="2400" dirty="0" smtClean="0"/>
              <a:t>البيانات, ادخالها و معالجتها و كيفية التعامل معها</a:t>
            </a:r>
          </a:p>
          <a:p>
            <a:pPr lvl="1" algn="r" rtl="1"/>
            <a:r>
              <a:rPr lang="ar-SA" sz="2400" dirty="0" smtClean="0"/>
              <a:t>معرفة اساسيات العتاد و البرامج</a:t>
            </a:r>
          </a:p>
          <a:p>
            <a:pPr lvl="1" algn="r" rtl="1"/>
            <a:r>
              <a:rPr lang="ar-SA" sz="2400" dirty="0" smtClean="0"/>
              <a:t>التعامل مع </a:t>
            </a:r>
            <a:r>
              <a:rPr lang="en-US" sz="2400" dirty="0" smtClean="0">
                <a:cs typeface="Arial" charset="0"/>
              </a:rPr>
              <a:t>OS</a:t>
            </a:r>
            <a:r>
              <a:rPr lang="ar-SA" sz="2400" dirty="0" smtClean="0"/>
              <a:t> و برامج اوفيس</a:t>
            </a:r>
          </a:p>
          <a:p>
            <a:pPr lvl="1" algn="r" rtl="1"/>
            <a:r>
              <a:rPr lang="ar-SA" sz="2400" dirty="0" smtClean="0"/>
              <a:t>فيروسات الحاسب و التعامل معها</a:t>
            </a:r>
          </a:p>
          <a:p>
            <a:pPr lvl="1" algn="r" rtl="1"/>
            <a:r>
              <a:rPr lang="ar-SA" sz="2400" dirty="0" smtClean="0"/>
              <a:t>الاستعمالات الشخصية و الاجتماعية للحاسب</a:t>
            </a:r>
          </a:p>
          <a:p>
            <a:pPr lvl="1" algn="r" rtl="1"/>
            <a:r>
              <a:rPr lang="ar-SA" sz="2400" dirty="0" smtClean="0"/>
              <a:t>القيم و الاتجاهات ذات العلاقة</a:t>
            </a:r>
          </a:p>
          <a:p>
            <a:pPr algn="r" rtl="1"/>
            <a:r>
              <a:rPr lang="ar-SA" sz="2400" dirty="0" smtClean="0"/>
              <a:t>ان مادة ثقافة الحاسب تدرس في معظم الجامعات تحت </a:t>
            </a:r>
            <a:r>
              <a:rPr lang="ar-SA" sz="2400" dirty="0" smtClean="0"/>
              <a:t>مسمى</a:t>
            </a:r>
            <a:endParaRPr lang="ar-QA" sz="2400" dirty="0" smtClean="0"/>
          </a:p>
          <a:p>
            <a:pPr algn="r" rtl="1"/>
            <a:r>
              <a:rPr lang="ar-SA" sz="2400" dirty="0" smtClean="0"/>
              <a:t> </a:t>
            </a:r>
            <a:r>
              <a:rPr lang="ar-SA" sz="2400" dirty="0" smtClean="0"/>
              <a:t>(مقدمة في الحاسب</a:t>
            </a:r>
            <a:r>
              <a:rPr lang="ar-SA" sz="2400" dirty="0" smtClean="0"/>
              <a:t>)</a:t>
            </a:r>
            <a:r>
              <a:rPr lang="ar-QA" sz="2400" dirty="0" smtClean="0"/>
              <a:t>.</a:t>
            </a:r>
            <a:endParaRPr lang="ar-SA" sz="2400" dirty="0" smtClean="0"/>
          </a:p>
          <a:p>
            <a:pPr algn="r" rtl="1">
              <a:buNone/>
            </a:pPr>
            <a:endParaRPr lang="en-GB" sz="24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ar-SA" dirty="0" smtClean="0">
                <a:solidFill>
                  <a:srgbClr val="FF0000"/>
                </a:solidFill>
              </a:rPr>
              <a:t>برمجة الحاسب</a:t>
            </a:r>
            <a:endParaRPr lang="en-GB" dirty="0">
              <a:solidFill>
                <a:srgbClr val="FF0000"/>
              </a:solidFill>
            </a:endParaRPr>
          </a:p>
        </p:txBody>
      </p:sp>
      <p:sp>
        <p:nvSpPr>
          <p:cNvPr id="3" name="Content Placeholder 2"/>
          <p:cNvSpPr>
            <a:spLocks noGrp="1"/>
          </p:cNvSpPr>
          <p:nvPr>
            <p:ph idx="1"/>
          </p:nvPr>
        </p:nvSpPr>
        <p:spPr>
          <a:xfrm>
            <a:off x="457200" y="764704"/>
            <a:ext cx="8229600" cy="5832648"/>
          </a:xfrm>
        </p:spPr>
        <p:style>
          <a:lnRef idx="0">
            <a:schemeClr val="accent2"/>
          </a:lnRef>
          <a:fillRef idx="3">
            <a:schemeClr val="accent2"/>
          </a:fillRef>
          <a:effectRef idx="3">
            <a:schemeClr val="accent2"/>
          </a:effectRef>
          <a:fontRef idx="minor">
            <a:schemeClr val="lt1"/>
          </a:fontRef>
        </p:style>
        <p:txBody>
          <a:bodyPr>
            <a:noAutofit/>
          </a:bodyPr>
          <a:lstStyle/>
          <a:p>
            <a:pPr algn="r" rtl="1"/>
            <a:r>
              <a:rPr lang="ar-SA" sz="2200" dirty="0" smtClean="0"/>
              <a:t>ان تدريس </a:t>
            </a:r>
            <a:r>
              <a:rPr lang="ar-SA" sz="2200" dirty="0" smtClean="0">
                <a:solidFill>
                  <a:schemeClr val="tx1">
                    <a:lumMod val="95000"/>
                    <a:lumOff val="5000"/>
                  </a:schemeClr>
                </a:solidFill>
              </a:rPr>
              <a:t>البرمجة في مادة ثقافة الحاسب من باب التعريف بأن هناك لغات برمجة و اهدافها وانواعها</a:t>
            </a:r>
          </a:p>
          <a:p>
            <a:pPr algn="r" rtl="1"/>
            <a:r>
              <a:rPr lang="ar-SA" sz="2200" dirty="0" smtClean="0">
                <a:solidFill>
                  <a:schemeClr val="tx1">
                    <a:lumMod val="95000"/>
                    <a:lumOff val="5000"/>
                  </a:schemeClr>
                </a:solidFill>
              </a:rPr>
              <a:t>في بداية ظهور الحاسب التعليمي كان هناك اتجاه قوي يدعو إلى تعليم الطلاب برمجة الحاسب بشكل عام ولغة البيسك </a:t>
            </a:r>
          </a:p>
          <a:p>
            <a:pPr algn="r" rtl="1"/>
            <a:r>
              <a:rPr lang="ar-SA" sz="2200" dirty="0" smtClean="0">
                <a:solidFill>
                  <a:schemeClr val="tx1">
                    <a:lumMod val="95000"/>
                    <a:lumOff val="5000"/>
                  </a:schemeClr>
                </a:solidFill>
              </a:rPr>
              <a:t>تغير هذا الاتجاه إلى استخدام الحاسب عن طريق برامجه </a:t>
            </a:r>
            <a:r>
              <a:rPr lang="ar-SA" sz="2200" dirty="0" smtClean="0">
                <a:solidFill>
                  <a:schemeClr val="tx1">
                    <a:lumMod val="95000"/>
                    <a:lumOff val="5000"/>
                  </a:schemeClr>
                </a:solidFill>
              </a:rPr>
              <a:t>التطبيقية</a:t>
            </a:r>
            <a:endParaRPr lang="ar-QA" sz="2200" dirty="0" smtClean="0">
              <a:solidFill>
                <a:schemeClr val="tx1">
                  <a:lumMod val="95000"/>
                  <a:lumOff val="5000"/>
                </a:schemeClr>
              </a:solidFill>
            </a:endParaRPr>
          </a:p>
          <a:p>
            <a:pPr algn="r" rtl="1"/>
            <a:r>
              <a:rPr lang="ar-SA" sz="2200" dirty="0" smtClean="0">
                <a:solidFill>
                  <a:schemeClr val="tx1">
                    <a:lumMod val="95000"/>
                    <a:lumOff val="5000"/>
                  </a:schemeClr>
                </a:solidFill>
              </a:rPr>
              <a:t>(</a:t>
            </a:r>
            <a:r>
              <a:rPr lang="ar-SA" sz="2200" dirty="0" smtClean="0">
                <a:solidFill>
                  <a:schemeClr val="tx1">
                    <a:lumMod val="95000"/>
                    <a:lumOff val="5000"/>
                  </a:schemeClr>
                </a:solidFill>
              </a:rPr>
              <a:t>برنامج </a:t>
            </a:r>
            <a:r>
              <a:rPr lang="en-US" sz="2200" dirty="0" smtClean="0">
                <a:solidFill>
                  <a:schemeClr val="tx1">
                    <a:lumMod val="95000"/>
                    <a:lumOff val="5000"/>
                  </a:schemeClr>
                </a:solidFill>
                <a:cs typeface="Arial" charset="0"/>
              </a:rPr>
              <a:t>Author were</a:t>
            </a:r>
            <a:r>
              <a:rPr lang="ar-SA" sz="2200" dirty="0" smtClean="0">
                <a:solidFill>
                  <a:schemeClr val="tx1">
                    <a:lumMod val="95000"/>
                    <a:lumOff val="5000"/>
                  </a:schemeClr>
                </a:solidFill>
              </a:rPr>
              <a:t>)</a:t>
            </a:r>
            <a:r>
              <a:rPr lang="en-US" sz="2200" dirty="0" smtClean="0">
                <a:solidFill>
                  <a:schemeClr val="tx1">
                    <a:lumMod val="95000"/>
                    <a:lumOff val="5000"/>
                  </a:schemeClr>
                </a:solidFill>
              </a:rPr>
              <a:t>.</a:t>
            </a:r>
            <a:endParaRPr lang="ar-SA" sz="2200" dirty="0" smtClean="0">
              <a:solidFill>
                <a:schemeClr val="tx1">
                  <a:lumMod val="95000"/>
                  <a:lumOff val="5000"/>
                </a:schemeClr>
              </a:solidFill>
            </a:endParaRPr>
          </a:p>
          <a:p>
            <a:pPr algn="r" rtl="1"/>
            <a:r>
              <a:rPr lang="ar-SA" sz="2200" dirty="0" smtClean="0">
                <a:solidFill>
                  <a:schemeClr val="tx1">
                    <a:lumMod val="95000"/>
                    <a:lumOff val="5000"/>
                  </a:schemeClr>
                </a:solidFill>
              </a:rPr>
              <a:t>تعلم لغات البرمجة ليس غاية بل وسيلة لتعليم الطلاب:</a:t>
            </a:r>
          </a:p>
          <a:p>
            <a:pPr lvl="1" algn="r" rtl="1"/>
            <a:r>
              <a:rPr lang="ar-SA" sz="2200" dirty="0" smtClean="0">
                <a:solidFill>
                  <a:schemeClr val="tx1">
                    <a:lumMod val="95000"/>
                    <a:lumOff val="5000"/>
                  </a:schemeClr>
                </a:solidFill>
              </a:rPr>
              <a:t>اساليب التفكير </a:t>
            </a:r>
          </a:p>
          <a:p>
            <a:pPr lvl="1" algn="r" rtl="1"/>
            <a:r>
              <a:rPr lang="ar-SA" sz="2200" dirty="0" smtClean="0">
                <a:solidFill>
                  <a:schemeClr val="tx1">
                    <a:lumMod val="95000"/>
                    <a:lumOff val="5000"/>
                  </a:schemeClr>
                </a:solidFill>
              </a:rPr>
              <a:t>التخطيط المنطقي لحل المشكلات </a:t>
            </a:r>
          </a:p>
          <a:p>
            <a:pPr lvl="1" algn="r" rtl="1"/>
            <a:r>
              <a:rPr lang="ar-SA" sz="2200" dirty="0" smtClean="0">
                <a:solidFill>
                  <a:schemeClr val="tx1">
                    <a:lumMod val="95000"/>
                    <a:lumOff val="5000"/>
                  </a:schemeClr>
                </a:solidFill>
              </a:rPr>
              <a:t>تطبيق افضل الحلول عن طريق وضع خوارزمية لحلها</a:t>
            </a:r>
          </a:p>
          <a:p>
            <a:pPr algn="r" rtl="1">
              <a:buFont typeface="Arial" charset="0"/>
              <a:buNone/>
            </a:pPr>
            <a:r>
              <a:rPr lang="ar-SA" sz="2200" dirty="0" smtClean="0">
                <a:solidFill>
                  <a:schemeClr val="tx1">
                    <a:lumMod val="95000"/>
                    <a:lumOff val="5000"/>
                  </a:schemeClr>
                </a:solidFill>
              </a:rPr>
              <a:t>فهي تساعد الطلبة في تنمية مهاراتهم الخاصة بحل المسائل</a:t>
            </a:r>
          </a:p>
          <a:p>
            <a:pPr algn="r" rtl="1"/>
            <a:r>
              <a:rPr lang="ar-SA" sz="2200" dirty="0" smtClean="0">
                <a:solidFill>
                  <a:schemeClr val="tx1">
                    <a:lumMod val="95000"/>
                    <a:lumOff val="5000"/>
                  </a:schemeClr>
                </a:solidFill>
              </a:rPr>
              <a:t>تنطوي البرمجة على </a:t>
            </a:r>
          </a:p>
          <a:p>
            <a:pPr lvl="1" algn="r" rtl="1"/>
            <a:r>
              <a:rPr lang="ar-SA" sz="2200" dirty="0" smtClean="0">
                <a:solidFill>
                  <a:schemeClr val="tx1">
                    <a:lumMod val="95000"/>
                    <a:lumOff val="5000"/>
                  </a:schemeClr>
                </a:solidFill>
              </a:rPr>
              <a:t>تحديد مسألة </a:t>
            </a:r>
          </a:p>
          <a:p>
            <a:pPr lvl="1" algn="r" rtl="1"/>
            <a:r>
              <a:rPr lang="ar-SA" sz="2200" dirty="0" smtClean="0">
                <a:solidFill>
                  <a:schemeClr val="tx1">
                    <a:lumMod val="95000"/>
                    <a:lumOff val="5000"/>
                  </a:schemeClr>
                </a:solidFill>
              </a:rPr>
              <a:t>تحليل منهجي لاجزائها</a:t>
            </a:r>
          </a:p>
          <a:p>
            <a:pPr lvl="1" algn="r" rtl="1"/>
            <a:r>
              <a:rPr lang="ar-SA" sz="2200" dirty="0" smtClean="0">
                <a:solidFill>
                  <a:schemeClr val="tx1">
                    <a:lumMod val="95000"/>
                    <a:lumOff val="5000"/>
                  </a:schemeClr>
                </a:solidFill>
              </a:rPr>
              <a:t>حلها بواسطة اصدار سلسلة متعاقبة من التعلميات للحاسب</a:t>
            </a:r>
          </a:p>
          <a:p>
            <a:pPr algn="r" rtl="1">
              <a:buFont typeface="Arial" charset="0"/>
              <a:buNone/>
            </a:pPr>
            <a:endParaRPr lang="ar-SA" sz="2200" dirty="0" smtClean="0"/>
          </a:p>
          <a:p>
            <a:pPr algn="r" rtl="1"/>
            <a:endParaRPr lang="ar-SA" sz="2200" dirty="0" smtClean="0"/>
          </a:p>
          <a:p>
            <a:pPr algn="r" rtl="1"/>
            <a:endParaRPr lang="en-GB" sz="2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GB" dirty="0"/>
          </a:p>
        </p:txBody>
      </p:sp>
      <p:sp>
        <p:nvSpPr>
          <p:cNvPr id="3" name="Content Placeholder 2"/>
          <p:cNvSpPr>
            <a:spLocks noGrp="1"/>
          </p:cNvSpPr>
          <p:nvPr>
            <p:ph idx="1"/>
          </p:nvPr>
        </p:nvSpPr>
        <p:spPr>
          <a:xfrm>
            <a:off x="457200" y="1066800"/>
            <a:ext cx="8229600" cy="5059363"/>
          </a:xfrm>
        </p:spPr>
        <p:style>
          <a:lnRef idx="1">
            <a:schemeClr val="accent2"/>
          </a:lnRef>
          <a:fillRef idx="2">
            <a:schemeClr val="accent2"/>
          </a:fillRef>
          <a:effectRef idx="1">
            <a:schemeClr val="accent2"/>
          </a:effectRef>
          <a:fontRef idx="minor">
            <a:schemeClr val="dk1"/>
          </a:fontRef>
        </p:style>
        <p:txBody>
          <a:bodyPr>
            <a:normAutofit/>
          </a:bodyPr>
          <a:lstStyle/>
          <a:p>
            <a:pPr algn="r" rtl="1"/>
            <a:r>
              <a:rPr lang="ar-SA" sz="2200" dirty="0" smtClean="0"/>
              <a:t>فوائد تدريس البرمجة:</a:t>
            </a:r>
          </a:p>
          <a:p>
            <a:pPr lvl="1" algn="r" rtl="1"/>
            <a:r>
              <a:rPr lang="ar-SA" sz="2200" dirty="0" smtClean="0"/>
              <a:t>التدريب على حل المشكلات</a:t>
            </a:r>
          </a:p>
          <a:p>
            <a:pPr lvl="1" algn="r" rtl="1"/>
            <a:r>
              <a:rPr lang="ar-SA" sz="2200" dirty="0" smtClean="0"/>
              <a:t>استخدام الحاسب لتسهيل الحياه اليومية</a:t>
            </a:r>
          </a:p>
          <a:p>
            <a:pPr lvl="1" algn="r" rtl="1"/>
            <a:r>
              <a:rPr lang="ar-SA" sz="2200" dirty="0" smtClean="0"/>
              <a:t>اتاحة الفرصة للطلاب المتميزين من خلال توفير مهارات متقدمة تساعدهم في الحياتهم العملية</a:t>
            </a:r>
          </a:p>
          <a:p>
            <a:pPr algn="r" rtl="1"/>
            <a:r>
              <a:rPr lang="ar-SA" sz="2200" dirty="0" smtClean="0"/>
              <a:t>طريقة تدريس برمجة الحاسب:</a:t>
            </a:r>
          </a:p>
          <a:p>
            <a:pPr algn="r" rtl="1">
              <a:buFont typeface="Arial" charset="0"/>
              <a:buNone/>
            </a:pPr>
            <a:r>
              <a:rPr lang="ar-SA" sz="2200" dirty="0" smtClean="0"/>
              <a:t>تدريب التلاميذ على مهارات حل المشكلات و يمكن الحصول على ذلك لو توفرت 3 عوامل:</a:t>
            </a:r>
          </a:p>
          <a:p>
            <a:pPr lvl="1" algn="r" rtl="1"/>
            <a:r>
              <a:rPr lang="ar-SA" sz="2200" dirty="0" smtClean="0"/>
              <a:t>امكانية حصول المتعلم على المهارات عن طريق الخبرة التعليمية</a:t>
            </a:r>
          </a:p>
          <a:p>
            <a:pPr lvl="1" algn="r" rtl="1"/>
            <a:r>
              <a:rPr lang="ar-SA" sz="2200" dirty="0" smtClean="0"/>
              <a:t>ان يدرك المتعلم اهمية الافادة من امكانات الحاسب في حل مشكلاته</a:t>
            </a:r>
          </a:p>
          <a:p>
            <a:pPr lvl="1" algn="r" rtl="1"/>
            <a:r>
              <a:rPr lang="ar-SA" sz="2200" dirty="0" smtClean="0"/>
              <a:t>ان يكون لدى المتعلم الدافع لاقتناء الفرصة للاستفادة من هذه الامكانيات.</a:t>
            </a:r>
          </a:p>
          <a:p>
            <a:pPr lvl="1" algn="r" rtl="1"/>
            <a:endParaRPr lang="ar-SA" sz="2200" dirty="0" smtClean="0"/>
          </a:p>
          <a:p>
            <a:pPr algn="r" rtl="1">
              <a:buNone/>
            </a:pPr>
            <a:endParaRPr lang="en-GB" sz="2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ar-SA" dirty="0" smtClean="0">
                <a:solidFill>
                  <a:schemeClr val="tx1">
                    <a:lumMod val="95000"/>
                    <a:lumOff val="5000"/>
                  </a:schemeClr>
                </a:solidFill>
              </a:rPr>
              <a:t>تطبيقات الحاسب</a:t>
            </a:r>
            <a:endParaRPr lang="en-GB" dirty="0">
              <a:solidFill>
                <a:schemeClr val="tx1">
                  <a:lumMod val="95000"/>
                  <a:lumOff val="5000"/>
                </a:schemeClr>
              </a:solidFill>
            </a:endParaRPr>
          </a:p>
        </p:txBody>
      </p:sp>
      <p:sp>
        <p:nvSpPr>
          <p:cNvPr id="3" name="Content Placeholder 2"/>
          <p:cNvSpPr>
            <a:spLocks noGrp="1"/>
          </p:cNvSpPr>
          <p:nvPr>
            <p:ph idx="1"/>
          </p:nvPr>
        </p:nvSpPr>
        <p:spPr>
          <a:xfrm>
            <a:off x="457200" y="838201"/>
            <a:ext cx="8229600" cy="2950840"/>
          </a:xfrm>
        </p:spPr>
        <p:style>
          <a:lnRef idx="1">
            <a:schemeClr val="accent3"/>
          </a:lnRef>
          <a:fillRef idx="2">
            <a:schemeClr val="accent3"/>
          </a:fillRef>
          <a:effectRef idx="1">
            <a:schemeClr val="accent3"/>
          </a:effectRef>
          <a:fontRef idx="minor">
            <a:schemeClr val="dk1"/>
          </a:fontRef>
        </p:style>
        <p:txBody>
          <a:bodyPr>
            <a:normAutofit/>
          </a:bodyPr>
          <a:lstStyle/>
          <a:p>
            <a:pPr algn="r" rtl="1"/>
            <a:r>
              <a:rPr lang="ar-SA" sz="2000" dirty="0" smtClean="0">
                <a:solidFill>
                  <a:schemeClr val="tx1">
                    <a:lumMod val="95000"/>
                    <a:lumOff val="5000"/>
                  </a:schemeClr>
                </a:solidFill>
              </a:rPr>
              <a:t>تعد تطبيقات الحاسب احد العناصر الاساسية لاستخدام الحاسب بوصفة مادة دراسية</a:t>
            </a:r>
          </a:p>
          <a:p>
            <a:pPr algn="r" rtl="1"/>
            <a:r>
              <a:rPr lang="ar-SA" sz="2000" dirty="0" smtClean="0">
                <a:solidFill>
                  <a:schemeClr val="tx1">
                    <a:lumMod val="95000"/>
                    <a:lumOff val="5000"/>
                  </a:schemeClr>
                </a:solidFill>
              </a:rPr>
              <a:t>امثلة على البرامج:</a:t>
            </a:r>
          </a:p>
          <a:p>
            <a:pPr lvl="1" algn="r" rtl="1"/>
            <a:r>
              <a:rPr lang="ar-SA" sz="2000" dirty="0" smtClean="0">
                <a:solidFill>
                  <a:schemeClr val="tx1">
                    <a:lumMod val="95000"/>
                    <a:lumOff val="5000"/>
                  </a:schemeClr>
                </a:solidFill>
              </a:rPr>
              <a:t>معالجة النصوص:</a:t>
            </a:r>
          </a:p>
          <a:p>
            <a:pPr lvl="1" algn="r" rtl="1"/>
            <a:r>
              <a:rPr lang="ar-SA" sz="2000" dirty="0" smtClean="0">
                <a:solidFill>
                  <a:schemeClr val="tx1">
                    <a:lumMod val="95000"/>
                    <a:lumOff val="5000"/>
                  </a:schemeClr>
                </a:solidFill>
              </a:rPr>
              <a:t>الجداول الحسابية</a:t>
            </a:r>
          </a:p>
          <a:p>
            <a:pPr lvl="1" algn="r" rtl="1"/>
            <a:r>
              <a:rPr lang="ar-SA" sz="2000" dirty="0" smtClean="0">
                <a:solidFill>
                  <a:schemeClr val="tx1">
                    <a:lumMod val="95000"/>
                    <a:lumOff val="5000"/>
                  </a:schemeClr>
                </a:solidFill>
              </a:rPr>
              <a:t>اعداد العروض</a:t>
            </a:r>
          </a:p>
          <a:p>
            <a:pPr lvl="1" algn="r" rtl="1"/>
            <a:r>
              <a:rPr lang="ar-SA" sz="2000" dirty="0" smtClean="0">
                <a:solidFill>
                  <a:schemeClr val="tx1">
                    <a:lumMod val="95000"/>
                    <a:lumOff val="5000"/>
                  </a:schemeClr>
                </a:solidFill>
              </a:rPr>
              <a:t>برامج </a:t>
            </a:r>
            <a:r>
              <a:rPr lang="ar-SA" sz="2000" dirty="0" smtClean="0">
                <a:solidFill>
                  <a:schemeClr val="tx1">
                    <a:lumMod val="95000"/>
                    <a:lumOff val="5000"/>
                  </a:schemeClr>
                </a:solidFill>
              </a:rPr>
              <a:t>الاتصالات</a:t>
            </a:r>
            <a:endParaRPr lang="ar-QA" sz="2000" dirty="0" smtClean="0">
              <a:solidFill>
                <a:schemeClr val="tx1">
                  <a:lumMod val="95000"/>
                  <a:lumOff val="5000"/>
                </a:schemeClr>
              </a:solidFill>
            </a:endParaRPr>
          </a:p>
          <a:p>
            <a:pPr lvl="1">
              <a:buNone/>
            </a:pPr>
            <a:r>
              <a:rPr lang="ar-QA" sz="2000" dirty="0" smtClean="0">
                <a:solidFill>
                  <a:schemeClr val="tx1">
                    <a:lumMod val="95000"/>
                    <a:lumOff val="5000"/>
                  </a:schemeClr>
                </a:solidFill>
              </a:rPr>
              <a:t>لماذا </a:t>
            </a:r>
            <a:r>
              <a:rPr lang="ar-QA" sz="2000" smtClean="0">
                <a:solidFill>
                  <a:schemeClr val="tx1">
                    <a:lumMod val="95000"/>
                    <a:lumOff val="5000"/>
                  </a:schemeClr>
                </a:solidFill>
              </a:rPr>
              <a:t>يكثر استخدامها </a:t>
            </a:r>
            <a:r>
              <a:rPr lang="ar-QA" sz="2000" dirty="0" smtClean="0">
                <a:solidFill>
                  <a:schemeClr val="tx1">
                    <a:lumMod val="95000"/>
                    <a:lumOff val="5000"/>
                  </a:schemeClr>
                </a:solidFill>
              </a:rPr>
              <a:t>داخل الفصول الصفية؟</a:t>
            </a:r>
            <a:endParaRPr lang="ar-SA" sz="2000" dirty="0" smtClean="0">
              <a:solidFill>
                <a:schemeClr val="tx1">
                  <a:lumMod val="95000"/>
                  <a:lumOff val="5000"/>
                </a:schemeClr>
              </a:solidFill>
            </a:endParaRPr>
          </a:p>
          <a:p>
            <a:pPr algn="r" rtl="1">
              <a:buNone/>
            </a:pPr>
            <a:endParaRPr lang="en-GB" sz="2000" dirty="0">
              <a:solidFill>
                <a:schemeClr val="tx1">
                  <a:lumMod val="95000"/>
                  <a:lumOff val="5000"/>
                </a:schemeClr>
              </a:solidFill>
            </a:endParaRPr>
          </a:p>
        </p:txBody>
      </p:sp>
      <p:pic>
        <p:nvPicPr>
          <p:cNvPr id="4" name="صورة 3" descr="http://www.moheet.com/images/cv3.jpg"/>
          <p:cNvPicPr/>
          <p:nvPr/>
        </p:nvPicPr>
        <p:blipFill>
          <a:blip r:embed="rId2" cstate="print"/>
          <a:srcRect/>
          <a:stretch>
            <a:fillRect/>
          </a:stretch>
        </p:blipFill>
        <p:spPr bwMode="auto">
          <a:xfrm>
            <a:off x="755576" y="1844824"/>
            <a:ext cx="3744416" cy="335965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1487</Words>
  <Application>Microsoft Office PowerPoint</Application>
  <PresentationFormat>عرض على الشاشة (3:4)‏</PresentationFormat>
  <Paragraphs>135</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سمة Office</vt:lpstr>
      <vt:lpstr>الفصل الثاني</vt:lpstr>
      <vt:lpstr>الشريحة 2</vt:lpstr>
      <vt:lpstr>ولقد ثبت لمعظم مستخدمي الحواسيب بالتجربة العملية في كثير من الدول المتقدمة أن التعليم بالحاسوب - إذا ما استخدم في المكان المناسب وفي الوقت المناسب - يمكن أن يحقق نتائج ممتازة في غرفة الصف . وهذا بدوره يتضمن تدريب المعلمين على الاستخدام الأمثل لهذه التقنية حتى يمكنهم تقرير الخطة المناسبة والمكان الملائم والزمن المطلوب للوصول بالمعلمين والطلاب على حد سواء إلى إتقان المهارات والحقائق العلمية والمفاهيم المتضمنة بالمقررات الدراسية في وقت أقل وباتجاهات بناءة موجبة تربويات الحاسب . </vt:lpstr>
      <vt:lpstr>الشريحة 4</vt:lpstr>
      <vt:lpstr>الشريحة 5</vt:lpstr>
      <vt:lpstr>الشريحة 6</vt:lpstr>
      <vt:lpstr>الشريحة 7</vt:lpstr>
      <vt:lpstr>تجربة دولة الإمارات العربية المتحدة تبنت وزارة التربية والتعليم والشباب مشروع تطوير المناهج لتعليم مادة الحاسوب بالمرحلة الثانوية وقد بدأ تطبيق هذا المشروع عام 1989/1990 وقد شمل في البداية الصف الأول والثاني الثانوي، وكان المشروع قد بدأ بإعداد منهج للصف الأول الثانوي وتجريبه باختيار مدرستين بكل منطقة تعليمية أحداهما للبنين والأخرى للبنات، وفي العام التالي تم تعميم التجربة لتشمل كافة المدارس الثانوية في الدولة. ولقيت هذه التجربة قبولاً من قبل الطلاب وأولياء الأمور. 1. تحسين وتطوير عمليتي التعليم والتعلم في مناهج التعليم العام. 2. إعداد الطلاب للتعامل بكفاءة مع عصر المعلومات وذلك بإكسابهم المهارات المتصلة بالتعليم الذاتي واستخدام الحاسب وشبكات الاتصال للوصول إلى مصادر المعلومات الالكترونية المحلية والدولية</vt:lpstr>
      <vt:lpstr>الشريحة 9</vt:lpstr>
      <vt:lpstr>الشريحة 10</vt:lpstr>
      <vt:lpstr>الشريحة 11</vt:lpstr>
      <vt:lpstr>الشريحة 12</vt:lpstr>
      <vt:lpstr>الشريحة 13</vt:lpstr>
      <vt:lpstr>الشريحة 14</vt:lpstr>
      <vt:lpstr>  محتوى منهج ثقافة الحاسب ان عدم وجود تعريف محدد لثقافة الحاسب جعل تحديد المنهج الدراسي صعبا و يختلف من شخص إلى الاخر. نشأت اقتراحات كثيرة الرأي 1# عند تعريف ثقافة الحاسب يجب تميز عن علم الحاسب الرأي 2# قسّم محتوى منهج ثقافة الحاسب إلى قسمين *محتوى للمتخصصين *محتوى لعامة المستخدمين للحاسب ثقافة الحاسب هي ذلك الجزء من علم الحاسب الذي يجب على كل فرد ان يعرفه.  الرأي3# يرى ان ثقافة الحاسب تتكون من سلسلة من المهارات المتدرجة التي يصف كل منها مستوى معين من مستويات ثقافة الحاسب و اهم هذه المهارات: مهارة الحد الادنى...................... مهارة الوعي بالحاسب ............... مهارات التطبيق................. مهارة البرمجة..................... </vt:lpstr>
      <vt:lpstr>السؤال الاول : ما الحاسب ؟ و يشمل : معلومات و مفاهيم اساسية منظومة الحاسب تاريح الحاسب </vt:lpstr>
      <vt:lpstr>النتيجة</vt:lpstr>
      <vt:lpstr>الشريحة 18</vt:lpstr>
      <vt:lpstr>برمجة الحاسب</vt:lpstr>
      <vt:lpstr>الشريحة 20</vt:lpstr>
      <vt:lpstr>تطبيقات الحاسب</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الثاني</dc:title>
  <dc:creator>Ommar</dc:creator>
  <cp:lastModifiedBy>Ommar</cp:lastModifiedBy>
  <cp:revision>29</cp:revision>
  <dcterms:created xsi:type="dcterms:W3CDTF">2011-03-04T10:33:48Z</dcterms:created>
  <dcterms:modified xsi:type="dcterms:W3CDTF">2011-03-05T02:35:19Z</dcterms:modified>
</cp:coreProperties>
</file>