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9" r:id="rId4"/>
    <p:sldId id="260" r:id="rId5"/>
    <p:sldId id="258" r:id="rId6"/>
    <p:sldId id="261" r:id="rId7"/>
    <p:sldId id="262" r:id="rId8"/>
    <p:sldId id="263" r:id="rId9"/>
    <p:sldId id="264" r:id="rId10"/>
    <p:sldId id="270" r:id="rId11"/>
    <p:sldId id="265" r:id="rId12"/>
    <p:sldId id="267" r:id="rId13"/>
    <p:sldId id="271" r:id="rId14"/>
    <p:sldId id="272" r:id="rId15"/>
    <p:sldId id="273" r:id="rId16"/>
    <p:sldId id="266" r:id="rId17"/>
    <p:sldId id="274" r:id="rId18"/>
    <p:sldId id="268" r:id="rId19"/>
    <p:sldId id="269" r:id="rId20"/>
    <p:sldId id="275" r:id="rId21"/>
    <p:sldId id="276" r:id="rId22"/>
    <p:sldId id="277" r:id="rId23"/>
    <p:sldId id="278" r:id="rId24"/>
    <p:sldId id="279" r:id="rId25"/>
    <p:sldId id="280" r:id="rId26"/>
    <p:sldId id="283" r:id="rId27"/>
    <p:sldId id="281" r:id="rId28"/>
    <p:sldId id="282" r:id="rId29"/>
    <p:sldId id="284" r:id="rId30"/>
  </p:sldIdLst>
  <p:sldSz cx="9144000" cy="6858000" type="screen4x3"/>
  <p:notesSz cx="6858000" cy="9144000"/>
  <p:defaultTextStyle>
    <a:defPPr>
      <a:defRPr lang="ar-Q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66FF33"/>
    <a:srgbClr val="CC99FF"/>
    <a:srgbClr val="CAC5F3"/>
    <a:srgbClr val="E9CB49"/>
    <a:srgbClr val="F43EE7"/>
    <a:srgbClr val="1D12FA"/>
    <a:srgbClr val="99D636"/>
  </p:clrMru>
</p:presentationPr>
</file>

<file path=ppt/tableStyles.xml><?xml version="1.0" encoding="utf-8"?>
<a:tblStyleLst xmlns:a="http://schemas.openxmlformats.org/drawingml/2006/main" def="{5C22544A-7EE6-4342-B048-85BDC9FD1C3A}">
  <a:tblStyle styleId="{93296810-A885-4BE3-A3E7-6D5BEEA58F35}" styleName="نمط متوسط 2 - تميي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1" autoAdjust="0"/>
    <p:restoredTop sz="94718" autoAdjust="0"/>
  </p:normalViewPr>
  <p:slideViewPr>
    <p:cSldViewPr>
      <p:cViewPr varScale="1">
        <p:scale>
          <a:sx n="70" d="100"/>
          <a:sy n="70" d="100"/>
        </p:scale>
        <p:origin x="-51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7CE5BE-87A1-4C77-86E3-B3F5A6A4309E}" type="doc">
      <dgm:prSet loTypeId="urn:microsoft.com/office/officeart/2005/8/layout/gear1" loCatId="process" qsTypeId="urn:microsoft.com/office/officeart/2005/8/quickstyle/3d3" qsCatId="3D" csTypeId="urn:microsoft.com/office/officeart/2005/8/colors/colorful1" csCatId="colorful" phldr="1"/>
      <dgm:spPr/>
    </dgm:pt>
    <dgm:pt modelId="{175850ED-2A80-4679-81E5-80662B2DD09B}">
      <dgm:prSet phldrT="[نص]" custT="1"/>
      <dgm:spPr>
        <a:effectLst>
          <a:reflection blurRad="6350" stA="50000" endA="300" endPos="90000" dir="5400000" sy="-100000" algn="bl" rotWithShape="0"/>
        </a:effectLst>
      </dgm:spPr>
      <dgm:t>
        <a:bodyPr/>
        <a:lstStyle/>
        <a:p>
          <a:pPr rtl="1"/>
          <a:r>
            <a:rPr lang="ar-QA" sz="2400" b="1" dirty="0" smtClean="0">
              <a:solidFill>
                <a:schemeClr val="tx1"/>
              </a:solidFill>
            </a:rPr>
            <a:t>الكبرى</a:t>
          </a:r>
          <a:endParaRPr lang="ar-QA" sz="2400" b="1" dirty="0">
            <a:solidFill>
              <a:schemeClr val="tx1"/>
            </a:solidFill>
          </a:endParaRPr>
        </a:p>
      </dgm:t>
    </dgm:pt>
    <dgm:pt modelId="{0AF718FE-24E0-4896-A75B-E0389BAA15C2}" type="parTrans" cxnId="{202769DD-DE7B-4188-B415-1514DFDA8881}">
      <dgm:prSet/>
      <dgm:spPr/>
      <dgm:t>
        <a:bodyPr/>
        <a:lstStyle/>
        <a:p>
          <a:pPr rtl="1"/>
          <a:endParaRPr lang="ar-QA"/>
        </a:p>
      </dgm:t>
    </dgm:pt>
    <dgm:pt modelId="{0F5627AD-59AB-4FA9-BE65-322BBBE0FEE7}" type="sibTrans" cxnId="{202769DD-DE7B-4188-B415-1514DFDA8881}">
      <dgm:prSet/>
      <dgm:spPr/>
      <dgm:t>
        <a:bodyPr/>
        <a:lstStyle/>
        <a:p>
          <a:pPr rtl="1"/>
          <a:endParaRPr lang="ar-QA"/>
        </a:p>
      </dgm:t>
    </dgm:pt>
    <dgm:pt modelId="{BC614C1A-2FA2-48DE-A65F-7DE2FB8C83DC}">
      <dgm:prSet phldrT="[نص]"/>
      <dgm:spPr>
        <a:effectLst>
          <a:reflection blurRad="6350" stA="50000" endA="300" endPos="90000" dir="5400000" sy="-100000" algn="bl" rotWithShape="0"/>
        </a:effectLst>
      </dgm:spPr>
      <dgm:t>
        <a:bodyPr/>
        <a:lstStyle/>
        <a:p>
          <a:pPr rtl="1"/>
          <a:r>
            <a:rPr lang="ar-QA" dirty="0" smtClean="0">
              <a:solidFill>
                <a:schemeClr val="tx1"/>
              </a:solidFill>
            </a:rPr>
            <a:t>المتوسطة</a:t>
          </a:r>
          <a:endParaRPr lang="ar-QA" dirty="0">
            <a:solidFill>
              <a:schemeClr val="tx1"/>
            </a:solidFill>
          </a:endParaRPr>
        </a:p>
      </dgm:t>
    </dgm:pt>
    <dgm:pt modelId="{48CC6927-B0AA-482B-8705-911E52417DE1}" type="parTrans" cxnId="{62AF746C-C2F7-4697-A751-01FE95BDD596}">
      <dgm:prSet/>
      <dgm:spPr/>
      <dgm:t>
        <a:bodyPr/>
        <a:lstStyle/>
        <a:p>
          <a:pPr rtl="1"/>
          <a:endParaRPr lang="ar-QA"/>
        </a:p>
      </dgm:t>
    </dgm:pt>
    <dgm:pt modelId="{ACD1425B-37BA-4285-8398-700958B124E2}" type="sibTrans" cxnId="{62AF746C-C2F7-4697-A751-01FE95BDD596}">
      <dgm:prSet/>
      <dgm:spPr/>
      <dgm:t>
        <a:bodyPr/>
        <a:lstStyle/>
        <a:p>
          <a:pPr rtl="1"/>
          <a:endParaRPr lang="ar-QA"/>
        </a:p>
      </dgm:t>
    </dgm:pt>
    <dgm:pt modelId="{7D5F56B4-4577-4579-989F-219C6448D559}">
      <dgm:prSet phldrT="[نص]"/>
      <dgm:spPr>
        <a:effectLst>
          <a:reflection blurRad="6350" stA="50000" endA="300" endPos="90000" dir="5400000" sy="-100000" algn="bl" rotWithShape="0"/>
        </a:effectLst>
      </dgm:spPr>
      <dgm:t>
        <a:bodyPr/>
        <a:lstStyle/>
        <a:p>
          <a:pPr rtl="1"/>
          <a:r>
            <a:rPr lang="ar-QA" dirty="0" smtClean="0">
              <a:solidFill>
                <a:schemeClr val="tx1"/>
              </a:solidFill>
            </a:rPr>
            <a:t>الصغرى</a:t>
          </a:r>
          <a:endParaRPr lang="ar-QA" dirty="0">
            <a:solidFill>
              <a:schemeClr val="tx1"/>
            </a:solidFill>
          </a:endParaRPr>
        </a:p>
      </dgm:t>
    </dgm:pt>
    <dgm:pt modelId="{759CD61A-3EA7-43D6-AC5C-056DB69CD1C0}" type="parTrans" cxnId="{CFA4DBB6-3BA2-43D6-8F5A-5A7B2F6F3092}">
      <dgm:prSet/>
      <dgm:spPr/>
      <dgm:t>
        <a:bodyPr/>
        <a:lstStyle/>
        <a:p>
          <a:pPr rtl="1"/>
          <a:endParaRPr lang="ar-QA"/>
        </a:p>
      </dgm:t>
    </dgm:pt>
    <dgm:pt modelId="{071F2852-72FA-457E-88E1-306E36E350E9}" type="sibTrans" cxnId="{CFA4DBB6-3BA2-43D6-8F5A-5A7B2F6F3092}">
      <dgm:prSet/>
      <dgm:spPr/>
      <dgm:t>
        <a:bodyPr/>
        <a:lstStyle/>
        <a:p>
          <a:pPr rtl="1"/>
          <a:endParaRPr lang="ar-QA"/>
        </a:p>
      </dgm:t>
    </dgm:pt>
    <dgm:pt modelId="{E211B019-15EB-4E94-A355-B4C4A687AEF9}" type="pres">
      <dgm:prSet presAssocID="{CC7CE5BE-87A1-4C77-86E3-B3F5A6A4309E}" presName="composite" presStyleCnt="0">
        <dgm:presLayoutVars>
          <dgm:chMax val="3"/>
          <dgm:animLvl val="lvl"/>
          <dgm:resizeHandles val="exact"/>
        </dgm:presLayoutVars>
      </dgm:prSet>
      <dgm:spPr/>
    </dgm:pt>
    <dgm:pt modelId="{9E140B8B-0570-4320-AAFC-455AEB4BDF08}" type="pres">
      <dgm:prSet presAssocID="{175850ED-2A80-4679-81E5-80662B2DD09B}" presName="gear1" presStyleLbl="node1" presStyleIdx="0" presStyleCnt="3" custLinFactNeighborX="15742" custLinFactNeighborY="4615">
        <dgm:presLayoutVars>
          <dgm:chMax val="1"/>
          <dgm:bulletEnabled val="1"/>
        </dgm:presLayoutVars>
      </dgm:prSet>
      <dgm:spPr/>
      <dgm:t>
        <a:bodyPr/>
        <a:lstStyle/>
        <a:p>
          <a:pPr rtl="1"/>
          <a:endParaRPr lang="ar-QA"/>
        </a:p>
      </dgm:t>
    </dgm:pt>
    <dgm:pt modelId="{7222F164-6499-4EA2-8B7E-C0EC580D56FF}" type="pres">
      <dgm:prSet presAssocID="{175850ED-2A80-4679-81E5-80662B2DD09B}" presName="gear1srcNode" presStyleLbl="node1" presStyleIdx="0" presStyleCnt="3"/>
      <dgm:spPr/>
      <dgm:t>
        <a:bodyPr/>
        <a:lstStyle/>
        <a:p>
          <a:pPr rtl="1"/>
          <a:endParaRPr lang="ar-QA"/>
        </a:p>
      </dgm:t>
    </dgm:pt>
    <dgm:pt modelId="{92004A77-29CF-4D1E-8A8C-94F8B2F2344D}" type="pres">
      <dgm:prSet presAssocID="{175850ED-2A80-4679-81E5-80662B2DD09B}" presName="gear1dstNode" presStyleLbl="node1" presStyleIdx="0" presStyleCnt="3"/>
      <dgm:spPr/>
      <dgm:t>
        <a:bodyPr/>
        <a:lstStyle/>
        <a:p>
          <a:pPr rtl="1"/>
          <a:endParaRPr lang="ar-QA"/>
        </a:p>
      </dgm:t>
    </dgm:pt>
    <dgm:pt modelId="{4590D28E-E81C-488B-9584-7728BF284C6F}" type="pres">
      <dgm:prSet presAssocID="{BC614C1A-2FA2-48DE-A65F-7DE2FB8C83DC}" presName="gear2" presStyleLbl="node1" presStyleIdx="1" presStyleCnt="3" custScaleX="143626" custLinFactNeighborX="-9145" custLinFactNeighborY="6838">
        <dgm:presLayoutVars>
          <dgm:chMax val="1"/>
          <dgm:bulletEnabled val="1"/>
        </dgm:presLayoutVars>
      </dgm:prSet>
      <dgm:spPr/>
      <dgm:t>
        <a:bodyPr/>
        <a:lstStyle/>
        <a:p>
          <a:pPr rtl="1"/>
          <a:endParaRPr lang="ar-QA"/>
        </a:p>
      </dgm:t>
    </dgm:pt>
    <dgm:pt modelId="{A76AFECC-867E-4217-AFF8-F034E3380A9B}" type="pres">
      <dgm:prSet presAssocID="{BC614C1A-2FA2-48DE-A65F-7DE2FB8C83DC}" presName="gear2srcNode" presStyleLbl="node1" presStyleIdx="1" presStyleCnt="3"/>
      <dgm:spPr/>
      <dgm:t>
        <a:bodyPr/>
        <a:lstStyle/>
        <a:p>
          <a:pPr rtl="1"/>
          <a:endParaRPr lang="ar-QA"/>
        </a:p>
      </dgm:t>
    </dgm:pt>
    <dgm:pt modelId="{36B7365E-4112-4FA2-B97E-6E8432F5C0A2}" type="pres">
      <dgm:prSet presAssocID="{BC614C1A-2FA2-48DE-A65F-7DE2FB8C83DC}" presName="gear2dstNode" presStyleLbl="node1" presStyleIdx="1" presStyleCnt="3"/>
      <dgm:spPr/>
      <dgm:t>
        <a:bodyPr/>
        <a:lstStyle/>
        <a:p>
          <a:pPr rtl="1"/>
          <a:endParaRPr lang="ar-QA"/>
        </a:p>
      </dgm:t>
    </dgm:pt>
    <dgm:pt modelId="{33FB5947-241A-46E4-AED7-236F039609E5}" type="pres">
      <dgm:prSet presAssocID="{7D5F56B4-4577-4579-989F-219C6448D559}" presName="gear3" presStyleLbl="node1" presStyleIdx="2" presStyleCnt="3" custLinFactNeighborX="5290" custLinFactNeighborY="-7654"/>
      <dgm:spPr/>
      <dgm:t>
        <a:bodyPr/>
        <a:lstStyle/>
        <a:p>
          <a:pPr rtl="1"/>
          <a:endParaRPr lang="ar-QA"/>
        </a:p>
      </dgm:t>
    </dgm:pt>
    <dgm:pt modelId="{3359E5F5-C4C2-4975-A92A-F4AB9E787B2F}" type="pres">
      <dgm:prSet presAssocID="{7D5F56B4-4577-4579-989F-219C6448D559}" presName="gear3tx" presStyleLbl="node1" presStyleIdx="2" presStyleCnt="3">
        <dgm:presLayoutVars>
          <dgm:chMax val="1"/>
          <dgm:bulletEnabled val="1"/>
        </dgm:presLayoutVars>
      </dgm:prSet>
      <dgm:spPr/>
      <dgm:t>
        <a:bodyPr/>
        <a:lstStyle/>
        <a:p>
          <a:pPr rtl="1"/>
          <a:endParaRPr lang="ar-QA"/>
        </a:p>
      </dgm:t>
    </dgm:pt>
    <dgm:pt modelId="{51945074-FEAE-4675-8D68-DEA38351D234}" type="pres">
      <dgm:prSet presAssocID="{7D5F56B4-4577-4579-989F-219C6448D559}" presName="gear3srcNode" presStyleLbl="node1" presStyleIdx="2" presStyleCnt="3"/>
      <dgm:spPr/>
      <dgm:t>
        <a:bodyPr/>
        <a:lstStyle/>
        <a:p>
          <a:pPr rtl="1"/>
          <a:endParaRPr lang="ar-QA"/>
        </a:p>
      </dgm:t>
    </dgm:pt>
    <dgm:pt modelId="{1B46A933-67BC-4F1F-B2AD-8A189FBEAFE5}" type="pres">
      <dgm:prSet presAssocID="{7D5F56B4-4577-4579-989F-219C6448D559}" presName="gear3dstNode" presStyleLbl="node1" presStyleIdx="2" presStyleCnt="3"/>
      <dgm:spPr/>
      <dgm:t>
        <a:bodyPr/>
        <a:lstStyle/>
        <a:p>
          <a:pPr rtl="1"/>
          <a:endParaRPr lang="ar-QA"/>
        </a:p>
      </dgm:t>
    </dgm:pt>
    <dgm:pt modelId="{71766116-2646-4638-9FDB-26E942AC6A53}" type="pres">
      <dgm:prSet presAssocID="{0F5627AD-59AB-4FA9-BE65-322BBBE0FEE7}" presName="connector1" presStyleLbl="sibTrans2D1" presStyleIdx="0" presStyleCnt="3" custLinFactNeighborX="13211" custLinFactNeighborY="4945"/>
      <dgm:spPr/>
      <dgm:t>
        <a:bodyPr/>
        <a:lstStyle/>
        <a:p>
          <a:pPr rtl="1"/>
          <a:endParaRPr lang="ar-QA"/>
        </a:p>
      </dgm:t>
    </dgm:pt>
    <dgm:pt modelId="{E94C5872-E067-42E7-93A0-FED7564B8A94}" type="pres">
      <dgm:prSet presAssocID="{ACD1425B-37BA-4285-8398-700958B124E2}" presName="connector2" presStyleLbl="sibTrans2D1" presStyleIdx="1" presStyleCnt="3" custLinFactNeighborX="-24663" custLinFactNeighborY="1141"/>
      <dgm:spPr/>
      <dgm:t>
        <a:bodyPr/>
        <a:lstStyle/>
        <a:p>
          <a:pPr rtl="1"/>
          <a:endParaRPr lang="ar-QA"/>
        </a:p>
      </dgm:t>
    </dgm:pt>
    <dgm:pt modelId="{3EFD3F20-CE01-416A-84FB-4152CD40F978}" type="pres">
      <dgm:prSet presAssocID="{071F2852-72FA-457E-88E1-306E36E350E9}" presName="connector3" presStyleLbl="sibTrans2D1" presStyleIdx="2" presStyleCnt="3" custLinFactNeighborX="6423" custLinFactNeighborY="-5765"/>
      <dgm:spPr/>
      <dgm:t>
        <a:bodyPr/>
        <a:lstStyle/>
        <a:p>
          <a:pPr rtl="1"/>
          <a:endParaRPr lang="ar-QA"/>
        </a:p>
      </dgm:t>
    </dgm:pt>
  </dgm:ptLst>
  <dgm:cxnLst>
    <dgm:cxn modelId="{62AF746C-C2F7-4697-A751-01FE95BDD596}" srcId="{CC7CE5BE-87A1-4C77-86E3-B3F5A6A4309E}" destId="{BC614C1A-2FA2-48DE-A65F-7DE2FB8C83DC}" srcOrd="1" destOrd="0" parTransId="{48CC6927-B0AA-482B-8705-911E52417DE1}" sibTransId="{ACD1425B-37BA-4285-8398-700958B124E2}"/>
    <dgm:cxn modelId="{42289E07-AFE1-45A9-9F1E-777E0B55EA35}" type="presOf" srcId="{175850ED-2A80-4679-81E5-80662B2DD09B}" destId="{92004A77-29CF-4D1E-8A8C-94F8B2F2344D}" srcOrd="2" destOrd="0" presId="urn:microsoft.com/office/officeart/2005/8/layout/gear1"/>
    <dgm:cxn modelId="{767A2B26-F194-46B0-AF0D-8CF68477A7E7}" type="presOf" srcId="{CC7CE5BE-87A1-4C77-86E3-B3F5A6A4309E}" destId="{E211B019-15EB-4E94-A355-B4C4A687AEF9}" srcOrd="0" destOrd="0" presId="urn:microsoft.com/office/officeart/2005/8/layout/gear1"/>
    <dgm:cxn modelId="{043A1644-4B5B-432C-8CDC-2B60CDF8647C}" type="presOf" srcId="{0F5627AD-59AB-4FA9-BE65-322BBBE0FEE7}" destId="{71766116-2646-4638-9FDB-26E942AC6A53}" srcOrd="0" destOrd="0" presId="urn:microsoft.com/office/officeart/2005/8/layout/gear1"/>
    <dgm:cxn modelId="{1F465F07-81FE-4190-B1D2-AE3AC351931F}" type="presOf" srcId="{BC614C1A-2FA2-48DE-A65F-7DE2FB8C83DC}" destId="{36B7365E-4112-4FA2-B97E-6E8432F5C0A2}" srcOrd="2" destOrd="0" presId="urn:microsoft.com/office/officeart/2005/8/layout/gear1"/>
    <dgm:cxn modelId="{EA689FE2-6397-4929-8A5F-B5091BEB348B}" type="presOf" srcId="{175850ED-2A80-4679-81E5-80662B2DD09B}" destId="{7222F164-6499-4EA2-8B7E-C0EC580D56FF}" srcOrd="1" destOrd="0" presId="urn:microsoft.com/office/officeart/2005/8/layout/gear1"/>
    <dgm:cxn modelId="{C2EEEB4C-082F-494A-BB90-34FC2524D655}" type="presOf" srcId="{071F2852-72FA-457E-88E1-306E36E350E9}" destId="{3EFD3F20-CE01-416A-84FB-4152CD40F978}" srcOrd="0" destOrd="0" presId="urn:microsoft.com/office/officeart/2005/8/layout/gear1"/>
    <dgm:cxn modelId="{9E455025-CD05-4C5A-B36F-5294279EE72F}" type="presOf" srcId="{BC614C1A-2FA2-48DE-A65F-7DE2FB8C83DC}" destId="{4590D28E-E81C-488B-9584-7728BF284C6F}" srcOrd="0" destOrd="0" presId="urn:microsoft.com/office/officeart/2005/8/layout/gear1"/>
    <dgm:cxn modelId="{2A9742BD-8771-4926-A200-6B372945798C}" type="presOf" srcId="{BC614C1A-2FA2-48DE-A65F-7DE2FB8C83DC}" destId="{A76AFECC-867E-4217-AFF8-F034E3380A9B}" srcOrd="1" destOrd="0" presId="urn:microsoft.com/office/officeart/2005/8/layout/gear1"/>
    <dgm:cxn modelId="{EA462FCA-BD40-4F29-B9DE-B0BB5388390C}" type="presOf" srcId="{7D5F56B4-4577-4579-989F-219C6448D559}" destId="{1B46A933-67BC-4F1F-B2AD-8A189FBEAFE5}" srcOrd="3" destOrd="0" presId="urn:microsoft.com/office/officeart/2005/8/layout/gear1"/>
    <dgm:cxn modelId="{0F2AE10D-C06A-4F79-B297-0D93BD6A0812}" type="presOf" srcId="{7D5F56B4-4577-4579-989F-219C6448D559}" destId="{33FB5947-241A-46E4-AED7-236F039609E5}" srcOrd="0" destOrd="0" presId="urn:microsoft.com/office/officeart/2005/8/layout/gear1"/>
    <dgm:cxn modelId="{16BD5509-1893-42DA-BA67-0D933EFE3CA7}" type="presOf" srcId="{175850ED-2A80-4679-81E5-80662B2DD09B}" destId="{9E140B8B-0570-4320-AAFC-455AEB4BDF08}" srcOrd="0" destOrd="0" presId="urn:microsoft.com/office/officeart/2005/8/layout/gear1"/>
    <dgm:cxn modelId="{202769DD-DE7B-4188-B415-1514DFDA8881}" srcId="{CC7CE5BE-87A1-4C77-86E3-B3F5A6A4309E}" destId="{175850ED-2A80-4679-81E5-80662B2DD09B}" srcOrd="0" destOrd="0" parTransId="{0AF718FE-24E0-4896-A75B-E0389BAA15C2}" sibTransId="{0F5627AD-59AB-4FA9-BE65-322BBBE0FEE7}"/>
    <dgm:cxn modelId="{A13D41FC-14AD-4577-9E1E-7592908DB04E}" type="presOf" srcId="{ACD1425B-37BA-4285-8398-700958B124E2}" destId="{E94C5872-E067-42E7-93A0-FED7564B8A94}" srcOrd="0" destOrd="0" presId="urn:microsoft.com/office/officeart/2005/8/layout/gear1"/>
    <dgm:cxn modelId="{CFA4DBB6-3BA2-43D6-8F5A-5A7B2F6F3092}" srcId="{CC7CE5BE-87A1-4C77-86E3-B3F5A6A4309E}" destId="{7D5F56B4-4577-4579-989F-219C6448D559}" srcOrd="2" destOrd="0" parTransId="{759CD61A-3EA7-43D6-AC5C-056DB69CD1C0}" sibTransId="{071F2852-72FA-457E-88E1-306E36E350E9}"/>
    <dgm:cxn modelId="{EC8EEB29-E717-4E8F-9CBD-F174424036D5}" type="presOf" srcId="{7D5F56B4-4577-4579-989F-219C6448D559}" destId="{51945074-FEAE-4675-8D68-DEA38351D234}" srcOrd="2" destOrd="0" presId="urn:microsoft.com/office/officeart/2005/8/layout/gear1"/>
    <dgm:cxn modelId="{E515A506-E01C-40FE-AE10-24009E245F4E}" type="presOf" srcId="{7D5F56B4-4577-4579-989F-219C6448D559}" destId="{3359E5F5-C4C2-4975-A92A-F4AB9E787B2F}" srcOrd="1" destOrd="0" presId="urn:microsoft.com/office/officeart/2005/8/layout/gear1"/>
    <dgm:cxn modelId="{AE204639-C7F0-460A-80B5-F30887CEB332}" type="presParOf" srcId="{E211B019-15EB-4E94-A355-B4C4A687AEF9}" destId="{9E140B8B-0570-4320-AAFC-455AEB4BDF08}" srcOrd="0" destOrd="0" presId="urn:microsoft.com/office/officeart/2005/8/layout/gear1"/>
    <dgm:cxn modelId="{FA1AEBE7-FB5F-4551-9656-330831F2AF94}" type="presParOf" srcId="{E211B019-15EB-4E94-A355-B4C4A687AEF9}" destId="{7222F164-6499-4EA2-8B7E-C0EC580D56FF}" srcOrd="1" destOrd="0" presId="urn:microsoft.com/office/officeart/2005/8/layout/gear1"/>
    <dgm:cxn modelId="{E3383677-5201-4BFB-8C8C-748E0F6E0071}" type="presParOf" srcId="{E211B019-15EB-4E94-A355-B4C4A687AEF9}" destId="{92004A77-29CF-4D1E-8A8C-94F8B2F2344D}" srcOrd="2" destOrd="0" presId="urn:microsoft.com/office/officeart/2005/8/layout/gear1"/>
    <dgm:cxn modelId="{74225CE3-7D65-454C-B8AD-3BDF94C80AD7}" type="presParOf" srcId="{E211B019-15EB-4E94-A355-B4C4A687AEF9}" destId="{4590D28E-E81C-488B-9584-7728BF284C6F}" srcOrd="3" destOrd="0" presId="urn:microsoft.com/office/officeart/2005/8/layout/gear1"/>
    <dgm:cxn modelId="{4A62EBAA-C3F1-4D0C-A3D2-00FED0965287}" type="presParOf" srcId="{E211B019-15EB-4E94-A355-B4C4A687AEF9}" destId="{A76AFECC-867E-4217-AFF8-F034E3380A9B}" srcOrd="4" destOrd="0" presId="urn:microsoft.com/office/officeart/2005/8/layout/gear1"/>
    <dgm:cxn modelId="{1840E588-DE29-4D28-BC88-73362486D9B8}" type="presParOf" srcId="{E211B019-15EB-4E94-A355-B4C4A687AEF9}" destId="{36B7365E-4112-4FA2-B97E-6E8432F5C0A2}" srcOrd="5" destOrd="0" presId="urn:microsoft.com/office/officeart/2005/8/layout/gear1"/>
    <dgm:cxn modelId="{09B26445-A95A-4B8F-BC09-3C5FBA8BA869}" type="presParOf" srcId="{E211B019-15EB-4E94-A355-B4C4A687AEF9}" destId="{33FB5947-241A-46E4-AED7-236F039609E5}" srcOrd="6" destOrd="0" presId="urn:microsoft.com/office/officeart/2005/8/layout/gear1"/>
    <dgm:cxn modelId="{6A511644-3310-40DE-B53C-9A1248A5DEDA}" type="presParOf" srcId="{E211B019-15EB-4E94-A355-B4C4A687AEF9}" destId="{3359E5F5-C4C2-4975-A92A-F4AB9E787B2F}" srcOrd="7" destOrd="0" presId="urn:microsoft.com/office/officeart/2005/8/layout/gear1"/>
    <dgm:cxn modelId="{72EA5BA2-897D-4F33-A75F-F809ABCC70D6}" type="presParOf" srcId="{E211B019-15EB-4E94-A355-B4C4A687AEF9}" destId="{51945074-FEAE-4675-8D68-DEA38351D234}" srcOrd="8" destOrd="0" presId="urn:microsoft.com/office/officeart/2005/8/layout/gear1"/>
    <dgm:cxn modelId="{8ACA5317-8C3F-4167-AD17-AB53E7485E6B}" type="presParOf" srcId="{E211B019-15EB-4E94-A355-B4C4A687AEF9}" destId="{1B46A933-67BC-4F1F-B2AD-8A189FBEAFE5}" srcOrd="9" destOrd="0" presId="urn:microsoft.com/office/officeart/2005/8/layout/gear1"/>
    <dgm:cxn modelId="{7766165A-54D5-43C3-9AC1-2CC3CE34EEBF}" type="presParOf" srcId="{E211B019-15EB-4E94-A355-B4C4A687AEF9}" destId="{71766116-2646-4638-9FDB-26E942AC6A53}" srcOrd="10" destOrd="0" presId="urn:microsoft.com/office/officeart/2005/8/layout/gear1"/>
    <dgm:cxn modelId="{B877DDC2-5882-4A6E-9F36-B5E3772AEC79}" type="presParOf" srcId="{E211B019-15EB-4E94-A355-B4C4A687AEF9}" destId="{E94C5872-E067-42E7-93A0-FED7564B8A94}" srcOrd="11" destOrd="0" presId="urn:microsoft.com/office/officeart/2005/8/layout/gear1"/>
    <dgm:cxn modelId="{304991B0-6067-4A21-BD20-9845BD66A68F}" type="presParOf" srcId="{E211B019-15EB-4E94-A355-B4C4A687AEF9}" destId="{3EFD3F20-CE01-416A-84FB-4152CD40F978}" srcOrd="12" destOrd="0" presId="urn:microsoft.com/office/officeart/2005/8/layout/gear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BAFEEE-A8B2-4BAD-B633-DD321674F40A}" type="doc">
      <dgm:prSet loTypeId="urn:microsoft.com/office/officeart/2005/8/layout/radial6" loCatId="cycle" qsTypeId="urn:microsoft.com/office/officeart/2005/8/quickstyle/3d1" qsCatId="3D" csTypeId="urn:microsoft.com/office/officeart/2005/8/colors/accent5_5" csCatId="accent5" phldr="1"/>
      <dgm:spPr/>
      <dgm:t>
        <a:bodyPr/>
        <a:lstStyle/>
        <a:p>
          <a:pPr rtl="1"/>
          <a:endParaRPr lang="ar-QA"/>
        </a:p>
      </dgm:t>
    </dgm:pt>
    <dgm:pt modelId="{5390313A-733F-4BA2-A760-7DE0E90CD8EF}">
      <dgm:prSet phldrT="[نص]" custT="1"/>
      <dgm:spPr/>
      <dgm:t>
        <a:bodyPr/>
        <a:lstStyle/>
        <a:p>
          <a:pPr rtl="1"/>
          <a:r>
            <a:rPr lang="ar-QA" sz="2000" dirty="0" smtClean="0">
              <a:solidFill>
                <a:schemeClr val="tx1"/>
              </a:solidFill>
            </a:rPr>
            <a:t>الاتصال بالإنترنت</a:t>
          </a:r>
          <a:endParaRPr lang="ar-QA" sz="2000" dirty="0">
            <a:solidFill>
              <a:schemeClr val="tx1"/>
            </a:solidFill>
          </a:endParaRPr>
        </a:p>
      </dgm:t>
    </dgm:pt>
    <dgm:pt modelId="{FA3A9226-A9C3-4BD2-99FC-9A3F35B1559D}" type="parTrans" cxnId="{E1B86A18-2A1A-44B3-BCA1-F7DF90067D70}">
      <dgm:prSet/>
      <dgm:spPr/>
      <dgm:t>
        <a:bodyPr/>
        <a:lstStyle/>
        <a:p>
          <a:pPr rtl="1"/>
          <a:endParaRPr lang="ar-QA"/>
        </a:p>
      </dgm:t>
    </dgm:pt>
    <dgm:pt modelId="{2B8251CF-8A3C-45C7-8EAD-A3C292E20520}" type="sibTrans" cxnId="{E1B86A18-2A1A-44B3-BCA1-F7DF90067D70}">
      <dgm:prSet/>
      <dgm:spPr/>
      <dgm:t>
        <a:bodyPr/>
        <a:lstStyle/>
        <a:p>
          <a:pPr rtl="1"/>
          <a:endParaRPr lang="ar-QA"/>
        </a:p>
      </dgm:t>
    </dgm:pt>
    <dgm:pt modelId="{40371D68-D8EB-40D2-9A0B-3D58223F34AA}">
      <dgm:prSet phldrT="[نص]" custT="1"/>
      <dgm:spPr/>
      <dgm:t>
        <a:bodyPr/>
        <a:lstStyle/>
        <a:p>
          <a:pPr rtl="1"/>
          <a:r>
            <a:rPr lang="ar-QA" sz="2000" dirty="0" smtClean="0">
              <a:solidFill>
                <a:schemeClr val="tx1"/>
              </a:solidFill>
            </a:rPr>
            <a:t>البريدي</a:t>
          </a:r>
          <a:endParaRPr lang="ar-QA" sz="2000" dirty="0">
            <a:solidFill>
              <a:schemeClr val="tx1"/>
            </a:solidFill>
          </a:endParaRPr>
        </a:p>
      </dgm:t>
    </dgm:pt>
    <dgm:pt modelId="{6CA64581-A6BB-4A7E-B299-1EBBA2A3205A}" type="parTrans" cxnId="{DFC7DB10-BACD-47D3-8017-2E5B6878B5AB}">
      <dgm:prSet/>
      <dgm:spPr/>
      <dgm:t>
        <a:bodyPr/>
        <a:lstStyle/>
        <a:p>
          <a:pPr rtl="1"/>
          <a:endParaRPr lang="ar-QA"/>
        </a:p>
      </dgm:t>
    </dgm:pt>
    <dgm:pt modelId="{2E4341FE-83CB-414D-A209-AC004FEBE689}" type="sibTrans" cxnId="{DFC7DB10-BACD-47D3-8017-2E5B6878B5AB}">
      <dgm:prSet/>
      <dgm:spPr/>
      <dgm:t>
        <a:bodyPr/>
        <a:lstStyle/>
        <a:p>
          <a:pPr rtl="1"/>
          <a:endParaRPr lang="ar-QA"/>
        </a:p>
      </dgm:t>
    </dgm:pt>
    <dgm:pt modelId="{BBC892CA-C02C-4499-B288-0D3B6F466334}">
      <dgm:prSet phldrT="[نص]" custT="1"/>
      <dgm:spPr/>
      <dgm:t>
        <a:bodyPr/>
        <a:lstStyle/>
        <a:p>
          <a:pPr rtl="1"/>
          <a:r>
            <a:rPr lang="ar-QA" sz="2000" dirty="0" smtClean="0">
              <a:solidFill>
                <a:schemeClr val="tx1"/>
              </a:solidFill>
            </a:rPr>
            <a:t>الدائم</a:t>
          </a:r>
        </a:p>
        <a:p>
          <a:pPr rtl="1"/>
          <a:r>
            <a:rPr lang="ar-QA" sz="2000" dirty="0" smtClean="0">
              <a:solidFill>
                <a:schemeClr val="tx1"/>
              </a:solidFill>
            </a:rPr>
            <a:t> المباشر</a:t>
          </a:r>
          <a:endParaRPr lang="ar-QA" sz="2000" dirty="0">
            <a:solidFill>
              <a:schemeClr val="tx1"/>
            </a:solidFill>
          </a:endParaRPr>
        </a:p>
      </dgm:t>
    </dgm:pt>
    <dgm:pt modelId="{0B2CD316-1EB8-415A-90EA-8BD381AB6060}" type="parTrans" cxnId="{E5A918DD-3D75-42FB-8696-772C8D8606DA}">
      <dgm:prSet/>
      <dgm:spPr/>
      <dgm:t>
        <a:bodyPr/>
        <a:lstStyle/>
        <a:p>
          <a:pPr rtl="1"/>
          <a:endParaRPr lang="ar-QA"/>
        </a:p>
      </dgm:t>
    </dgm:pt>
    <dgm:pt modelId="{8D749C3A-30B2-485D-99B8-1C47301ED9B1}" type="sibTrans" cxnId="{E5A918DD-3D75-42FB-8696-772C8D8606DA}">
      <dgm:prSet/>
      <dgm:spPr/>
      <dgm:t>
        <a:bodyPr/>
        <a:lstStyle/>
        <a:p>
          <a:pPr rtl="1"/>
          <a:endParaRPr lang="ar-QA"/>
        </a:p>
      </dgm:t>
    </dgm:pt>
    <dgm:pt modelId="{5F0FE919-031E-4C31-83AB-A0A17E18C7CC}">
      <dgm:prSet phldrT="[نص]" custT="1"/>
      <dgm:spPr/>
      <dgm:t>
        <a:bodyPr/>
        <a:lstStyle/>
        <a:p>
          <a:pPr rtl="1"/>
          <a:r>
            <a:rPr lang="ar-QA" sz="2000" dirty="0" smtClean="0">
              <a:solidFill>
                <a:schemeClr val="tx1"/>
              </a:solidFill>
            </a:rPr>
            <a:t>المباشر عند الطلب</a:t>
          </a:r>
          <a:endParaRPr lang="ar-QA" sz="2000" dirty="0">
            <a:solidFill>
              <a:schemeClr val="tx1"/>
            </a:solidFill>
          </a:endParaRPr>
        </a:p>
      </dgm:t>
    </dgm:pt>
    <dgm:pt modelId="{663109DD-7030-45B8-84AD-B85660AA702E}" type="parTrans" cxnId="{A35A40C1-32F9-46C1-9B94-F48EC580D497}">
      <dgm:prSet/>
      <dgm:spPr/>
      <dgm:t>
        <a:bodyPr/>
        <a:lstStyle/>
        <a:p>
          <a:pPr rtl="1"/>
          <a:endParaRPr lang="ar-QA"/>
        </a:p>
      </dgm:t>
    </dgm:pt>
    <dgm:pt modelId="{7C23A5D7-4D32-4834-B7E2-597608244A73}" type="sibTrans" cxnId="{A35A40C1-32F9-46C1-9B94-F48EC580D497}">
      <dgm:prSet/>
      <dgm:spPr/>
      <dgm:t>
        <a:bodyPr/>
        <a:lstStyle/>
        <a:p>
          <a:pPr rtl="1"/>
          <a:endParaRPr lang="ar-QA"/>
        </a:p>
      </dgm:t>
    </dgm:pt>
    <dgm:pt modelId="{F2BB02C8-5B81-4921-ABCA-A4AE56AA9336}">
      <dgm:prSet phldrT="[نص]"/>
      <dgm:spPr/>
      <dgm:t>
        <a:bodyPr/>
        <a:lstStyle/>
        <a:p>
          <a:pPr rtl="1"/>
          <a:r>
            <a:rPr lang="ar-QA" dirty="0" smtClean="0">
              <a:solidFill>
                <a:schemeClr val="tx1"/>
              </a:solidFill>
            </a:rPr>
            <a:t>الخدمة المتفاعلة</a:t>
          </a:r>
          <a:endParaRPr lang="ar-QA" dirty="0">
            <a:solidFill>
              <a:schemeClr val="tx1"/>
            </a:solidFill>
          </a:endParaRPr>
        </a:p>
      </dgm:t>
    </dgm:pt>
    <dgm:pt modelId="{746C79BF-CEF8-46DB-AE7F-83678A163F12}" type="parTrans" cxnId="{75D25CCE-E21F-4C6B-A32A-4B1C0C32C252}">
      <dgm:prSet/>
      <dgm:spPr/>
      <dgm:t>
        <a:bodyPr/>
        <a:lstStyle/>
        <a:p>
          <a:pPr rtl="1"/>
          <a:endParaRPr lang="ar-QA"/>
        </a:p>
      </dgm:t>
    </dgm:pt>
    <dgm:pt modelId="{E7C12722-8B8F-45E9-99D8-58BCB979E4C7}" type="sibTrans" cxnId="{75D25CCE-E21F-4C6B-A32A-4B1C0C32C252}">
      <dgm:prSet/>
      <dgm:spPr/>
      <dgm:t>
        <a:bodyPr/>
        <a:lstStyle/>
        <a:p>
          <a:pPr rtl="1"/>
          <a:endParaRPr lang="ar-QA"/>
        </a:p>
      </dgm:t>
    </dgm:pt>
    <dgm:pt modelId="{60851330-01F7-4F6C-8D05-44BE5197DB85}" type="pres">
      <dgm:prSet presAssocID="{D8BAFEEE-A8B2-4BAD-B633-DD321674F40A}" presName="Name0" presStyleCnt="0">
        <dgm:presLayoutVars>
          <dgm:chMax val="1"/>
          <dgm:dir/>
          <dgm:animLvl val="ctr"/>
          <dgm:resizeHandles val="exact"/>
        </dgm:presLayoutVars>
      </dgm:prSet>
      <dgm:spPr/>
      <dgm:t>
        <a:bodyPr/>
        <a:lstStyle/>
        <a:p>
          <a:pPr rtl="1"/>
          <a:endParaRPr lang="ar-QA"/>
        </a:p>
      </dgm:t>
    </dgm:pt>
    <dgm:pt modelId="{9C5A208F-0B6E-4FDD-998D-C5146D00EE79}" type="pres">
      <dgm:prSet presAssocID="{5390313A-733F-4BA2-A760-7DE0E90CD8EF}" presName="centerShape" presStyleLbl="node0" presStyleIdx="0" presStyleCnt="1"/>
      <dgm:spPr/>
      <dgm:t>
        <a:bodyPr/>
        <a:lstStyle/>
        <a:p>
          <a:pPr rtl="1"/>
          <a:endParaRPr lang="ar-QA"/>
        </a:p>
      </dgm:t>
    </dgm:pt>
    <dgm:pt modelId="{E4D72926-E808-4DE6-8B5D-3C76F75328CD}" type="pres">
      <dgm:prSet presAssocID="{40371D68-D8EB-40D2-9A0B-3D58223F34AA}" presName="node" presStyleLbl="node1" presStyleIdx="0" presStyleCnt="4">
        <dgm:presLayoutVars>
          <dgm:bulletEnabled val="1"/>
        </dgm:presLayoutVars>
      </dgm:prSet>
      <dgm:spPr/>
      <dgm:t>
        <a:bodyPr/>
        <a:lstStyle/>
        <a:p>
          <a:pPr rtl="1"/>
          <a:endParaRPr lang="ar-QA"/>
        </a:p>
      </dgm:t>
    </dgm:pt>
    <dgm:pt modelId="{4AFA3C32-668D-4B74-B321-DCF158814F1F}" type="pres">
      <dgm:prSet presAssocID="{40371D68-D8EB-40D2-9A0B-3D58223F34AA}" presName="dummy" presStyleCnt="0"/>
      <dgm:spPr/>
    </dgm:pt>
    <dgm:pt modelId="{8762ACD7-8803-4572-B573-DE1053CC1DAD}" type="pres">
      <dgm:prSet presAssocID="{2E4341FE-83CB-414D-A209-AC004FEBE689}" presName="sibTrans" presStyleLbl="sibTrans2D1" presStyleIdx="0" presStyleCnt="4"/>
      <dgm:spPr/>
      <dgm:t>
        <a:bodyPr/>
        <a:lstStyle/>
        <a:p>
          <a:pPr rtl="1"/>
          <a:endParaRPr lang="ar-QA"/>
        </a:p>
      </dgm:t>
    </dgm:pt>
    <dgm:pt modelId="{9EDED783-889D-4C85-AD32-E06C71347877}" type="pres">
      <dgm:prSet presAssocID="{BBC892CA-C02C-4499-B288-0D3B6F466334}" presName="node" presStyleLbl="node1" presStyleIdx="1" presStyleCnt="4">
        <dgm:presLayoutVars>
          <dgm:bulletEnabled val="1"/>
        </dgm:presLayoutVars>
      </dgm:prSet>
      <dgm:spPr/>
      <dgm:t>
        <a:bodyPr/>
        <a:lstStyle/>
        <a:p>
          <a:pPr rtl="1"/>
          <a:endParaRPr lang="ar-QA"/>
        </a:p>
      </dgm:t>
    </dgm:pt>
    <dgm:pt modelId="{96CE49C8-4778-4DC0-A9EA-EBEB089A53DA}" type="pres">
      <dgm:prSet presAssocID="{BBC892CA-C02C-4499-B288-0D3B6F466334}" presName="dummy" presStyleCnt="0"/>
      <dgm:spPr/>
    </dgm:pt>
    <dgm:pt modelId="{52736560-9162-4C66-953F-D976DE981A3C}" type="pres">
      <dgm:prSet presAssocID="{8D749C3A-30B2-485D-99B8-1C47301ED9B1}" presName="sibTrans" presStyleLbl="sibTrans2D1" presStyleIdx="1" presStyleCnt="4"/>
      <dgm:spPr/>
      <dgm:t>
        <a:bodyPr/>
        <a:lstStyle/>
        <a:p>
          <a:pPr rtl="1"/>
          <a:endParaRPr lang="ar-QA"/>
        </a:p>
      </dgm:t>
    </dgm:pt>
    <dgm:pt modelId="{7ECD0A11-0935-4B9B-9C0A-185FD5FC3E10}" type="pres">
      <dgm:prSet presAssocID="{5F0FE919-031E-4C31-83AB-A0A17E18C7CC}" presName="node" presStyleLbl="node1" presStyleIdx="2" presStyleCnt="4" custRadScaleRad="98021" custRadScaleInc="3065">
        <dgm:presLayoutVars>
          <dgm:bulletEnabled val="1"/>
        </dgm:presLayoutVars>
      </dgm:prSet>
      <dgm:spPr/>
      <dgm:t>
        <a:bodyPr/>
        <a:lstStyle/>
        <a:p>
          <a:pPr rtl="1"/>
          <a:endParaRPr lang="ar-QA"/>
        </a:p>
      </dgm:t>
    </dgm:pt>
    <dgm:pt modelId="{5DF8487D-DFBF-4DCE-BCA8-AD2938E37476}" type="pres">
      <dgm:prSet presAssocID="{5F0FE919-031E-4C31-83AB-A0A17E18C7CC}" presName="dummy" presStyleCnt="0"/>
      <dgm:spPr/>
    </dgm:pt>
    <dgm:pt modelId="{5DF8923C-CE19-40EF-865B-21A00FDFE7D3}" type="pres">
      <dgm:prSet presAssocID="{7C23A5D7-4D32-4834-B7E2-597608244A73}" presName="sibTrans" presStyleLbl="sibTrans2D1" presStyleIdx="2" presStyleCnt="4"/>
      <dgm:spPr/>
      <dgm:t>
        <a:bodyPr/>
        <a:lstStyle/>
        <a:p>
          <a:pPr rtl="1"/>
          <a:endParaRPr lang="ar-QA"/>
        </a:p>
      </dgm:t>
    </dgm:pt>
    <dgm:pt modelId="{FFC0D3A3-52F8-4959-90B5-1CBAACB68A90}" type="pres">
      <dgm:prSet presAssocID="{F2BB02C8-5B81-4921-ABCA-A4AE56AA9336}" presName="node" presStyleLbl="node1" presStyleIdx="3" presStyleCnt="4">
        <dgm:presLayoutVars>
          <dgm:bulletEnabled val="1"/>
        </dgm:presLayoutVars>
      </dgm:prSet>
      <dgm:spPr/>
      <dgm:t>
        <a:bodyPr/>
        <a:lstStyle/>
        <a:p>
          <a:pPr rtl="1"/>
          <a:endParaRPr lang="ar-QA"/>
        </a:p>
      </dgm:t>
    </dgm:pt>
    <dgm:pt modelId="{F48EDB35-D3A9-4F03-9BF9-0E3A5DFC7C48}" type="pres">
      <dgm:prSet presAssocID="{F2BB02C8-5B81-4921-ABCA-A4AE56AA9336}" presName="dummy" presStyleCnt="0"/>
      <dgm:spPr/>
    </dgm:pt>
    <dgm:pt modelId="{CBCF1DDC-41F2-49E2-BBCC-A8C4E4D5672D}" type="pres">
      <dgm:prSet presAssocID="{E7C12722-8B8F-45E9-99D8-58BCB979E4C7}" presName="sibTrans" presStyleLbl="sibTrans2D1" presStyleIdx="3" presStyleCnt="4"/>
      <dgm:spPr/>
      <dgm:t>
        <a:bodyPr/>
        <a:lstStyle/>
        <a:p>
          <a:pPr rtl="1"/>
          <a:endParaRPr lang="ar-QA"/>
        </a:p>
      </dgm:t>
    </dgm:pt>
  </dgm:ptLst>
  <dgm:cxnLst>
    <dgm:cxn modelId="{5991E30A-5166-42E5-93D3-7FE649D3DE65}" type="presOf" srcId="{2E4341FE-83CB-414D-A209-AC004FEBE689}" destId="{8762ACD7-8803-4572-B573-DE1053CC1DAD}" srcOrd="0" destOrd="0" presId="urn:microsoft.com/office/officeart/2005/8/layout/radial6"/>
    <dgm:cxn modelId="{E1B86A18-2A1A-44B3-BCA1-F7DF90067D70}" srcId="{D8BAFEEE-A8B2-4BAD-B633-DD321674F40A}" destId="{5390313A-733F-4BA2-A760-7DE0E90CD8EF}" srcOrd="0" destOrd="0" parTransId="{FA3A9226-A9C3-4BD2-99FC-9A3F35B1559D}" sibTransId="{2B8251CF-8A3C-45C7-8EAD-A3C292E20520}"/>
    <dgm:cxn modelId="{A054533E-5CCF-49C2-9070-0277E8C81233}" type="presOf" srcId="{BBC892CA-C02C-4499-B288-0D3B6F466334}" destId="{9EDED783-889D-4C85-AD32-E06C71347877}" srcOrd="0" destOrd="0" presId="urn:microsoft.com/office/officeart/2005/8/layout/radial6"/>
    <dgm:cxn modelId="{43CFE8B7-F1BD-4515-BA8C-94E773E8E386}" type="presOf" srcId="{E7C12722-8B8F-45E9-99D8-58BCB979E4C7}" destId="{CBCF1DDC-41F2-49E2-BBCC-A8C4E4D5672D}" srcOrd="0" destOrd="0" presId="urn:microsoft.com/office/officeart/2005/8/layout/radial6"/>
    <dgm:cxn modelId="{E130DEA9-44FA-4154-954C-BD875C735016}" type="presOf" srcId="{5F0FE919-031E-4C31-83AB-A0A17E18C7CC}" destId="{7ECD0A11-0935-4B9B-9C0A-185FD5FC3E10}" srcOrd="0" destOrd="0" presId="urn:microsoft.com/office/officeart/2005/8/layout/radial6"/>
    <dgm:cxn modelId="{3B5D95F6-70A1-44CA-9CFC-B797870474BB}" type="presOf" srcId="{F2BB02C8-5B81-4921-ABCA-A4AE56AA9336}" destId="{FFC0D3A3-52F8-4959-90B5-1CBAACB68A90}" srcOrd="0" destOrd="0" presId="urn:microsoft.com/office/officeart/2005/8/layout/radial6"/>
    <dgm:cxn modelId="{DFC7DB10-BACD-47D3-8017-2E5B6878B5AB}" srcId="{5390313A-733F-4BA2-A760-7DE0E90CD8EF}" destId="{40371D68-D8EB-40D2-9A0B-3D58223F34AA}" srcOrd="0" destOrd="0" parTransId="{6CA64581-A6BB-4A7E-B299-1EBBA2A3205A}" sibTransId="{2E4341FE-83CB-414D-A209-AC004FEBE689}"/>
    <dgm:cxn modelId="{2975E8D9-D5D5-40E7-A43B-79CF370147B5}" type="presOf" srcId="{8D749C3A-30B2-485D-99B8-1C47301ED9B1}" destId="{52736560-9162-4C66-953F-D976DE981A3C}" srcOrd="0" destOrd="0" presId="urn:microsoft.com/office/officeart/2005/8/layout/radial6"/>
    <dgm:cxn modelId="{75D25CCE-E21F-4C6B-A32A-4B1C0C32C252}" srcId="{5390313A-733F-4BA2-A760-7DE0E90CD8EF}" destId="{F2BB02C8-5B81-4921-ABCA-A4AE56AA9336}" srcOrd="3" destOrd="0" parTransId="{746C79BF-CEF8-46DB-AE7F-83678A163F12}" sibTransId="{E7C12722-8B8F-45E9-99D8-58BCB979E4C7}"/>
    <dgm:cxn modelId="{A35A40C1-32F9-46C1-9B94-F48EC580D497}" srcId="{5390313A-733F-4BA2-A760-7DE0E90CD8EF}" destId="{5F0FE919-031E-4C31-83AB-A0A17E18C7CC}" srcOrd="2" destOrd="0" parTransId="{663109DD-7030-45B8-84AD-B85660AA702E}" sibTransId="{7C23A5D7-4D32-4834-B7E2-597608244A73}"/>
    <dgm:cxn modelId="{E4F8AD67-C755-40EF-9C79-9EA080307BEE}" type="presOf" srcId="{40371D68-D8EB-40D2-9A0B-3D58223F34AA}" destId="{E4D72926-E808-4DE6-8B5D-3C76F75328CD}" srcOrd="0" destOrd="0" presId="urn:microsoft.com/office/officeart/2005/8/layout/radial6"/>
    <dgm:cxn modelId="{AC66FF3F-2780-4B83-B31B-D73E6D773A45}" type="presOf" srcId="{D8BAFEEE-A8B2-4BAD-B633-DD321674F40A}" destId="{60851330-01F7-4F6C-8D05-44BE5197DB85}" srcOrd="0" destOrd="0" presId="urn:microsoft.com/office/officeart/2005/8/layout/radial6"/>
    <dgm:cxn modelId="{E5A918DD-3D75-42FB-8696-772C8D8606DA}" srcId="{5390313A-733F-4BA2-A760-7DE0E90CD8EF}" destId="{BBC892CA-C02C-4499-B288-0D3B6F466334}" srcOrd="1" destOrd="0" parTransId="{0B2CD316-1EB8-415A-90EA-8BD381AB6060}" sibTransId="{8D749C3A-30B2-485D-99B8-1C47301ED9B1}"/>
    <dgm:cxn modelId="{5E981843-D884-407F-B9FD-EE9ED4E87CE4}" type="presOf" srcId="{5390313A-733F-4BA2-A760-7DE0E90CD8EF}" destId="{9C5A208F-0B6E-4FDD-998D-C5146D00EE79}" srcOrd="0" destOrd="0" presId="urn:microsoft.com/office/officeart/2005/8/layout/radial6"/>
    <dgm:cxn modelId="{18A5A338-852B-4EDC-961E-20823AAC6516}" type="presOf" srcId="{7C23A5D7-4D32-4834-B7E2-597608244A73}" destId="{5DF8923C-CE19-40EF-865B-21A00FDFE7D3}" srcOrd="0" destOrd="0" presId="urn:microsoft.com/office/officeart/2005/8/layout/radial6"/>
    <dgm:cxn modelId="{5A4083BA-1A0C-41A2-9008-C7C5806B46E6}" type="presParOf" srcId="{60851330-01F7-4F6C-8D05-44BE5197DB85}" destId="{9C5A208F-0B6E-4FDD-998D-C5146D00EE79}" srcOrd="0" destOrd="0" presId="urn:microsoft.com/office/officeart/2005/8/layout/radial6"/>
    <dgm:cxn modelId="{4B964EC1-8E65-404B-8D3B-B20A4D19EEDD}" type="presParOf" srcId="{60851330-01F7-4F6C-8D05-44BE5197DB85}" destId="{E4D72926-E808-4DE6-8B5D-3C76F75328CD}" srcOrd="1" destOrd="0" presId="urn:microsoft.com/office/officeart/2005/8/layout/radial6"/>
    <dgm:cxn modelId="{023C3EF0-9E4A-4256-B5DC-8179EEC029AA}" type="presParOf" srcId="{60851330-01F7-4F6C-8D05-44BE5197DB85}" destId="{4AFA3C32-668D-4B74-B321-DCF158814F1F}" srcOrd="2" destOrd="0" presId="urn:microsoft.com/office/officeart/2005/8/layout/radial6"/>
    <dgm:cxn modelId="{0EBC1154-E6BB-42ED-9D1F-C1C9681B5F57}" type="presParOf" srcId="{60851330-01F7-4F6C-8D05-44BE5197DB85}" destId="{8762ACD7-8803-4572-B573-DE1053CC1DAD}" srcOrd="3" destOrd="0" presId="urn:microsoft.com/office/officeart/2005/8/layout/radial6"/>
    <dgm:cxn modelId="{C9BDBCE5-794F-441E-90AB-2B468032545C}" type="presParOf" srcId="{60851330-01F7-4F6C-8D05-44BE5197DB85}" destId="{9EDED783-889D-4C85-AD32-E06C71347877}" srcOrd="4" destOrd="0" presId="urn:microsoft.com/office/officeart/2005/8/layout/radial6"/>
    <dgm:cxn modelId="{87670130-DD5A-4738-929F-6A8B5A443CD5}" type="presParOf" srcId="{60851330-01F7-4F6C-8D05-44BE5197DB85}" destId="{96CE49C8-4778-4DC0-A9EA-EBEB089A53DA}" srcOrd="5" destOrd="0" presId="urn:microsoft.com/office/officeart/2005/8/layout/radial6"/>
    <dgm:cxn modelId="{64F14413-773C-4C69-A961-80D8C80ECE79}" type="presParOf" srcId="{60851330-01F7-4F6C-8D05-44BE5197DB85}" destId="{52736560-9162-4C66-953F-D976DE981A3C}" srcOrd="6" destOrd="0" presId="urn:microsoft.com/office/officeart/2005/8/layout/radial6"/>
    <dgm:cxn modelId="{3E11BC7D-F67D-4365-93CA-30C9C7FD685D}" type="presParOf" srcId="{60851330-01F7-4F6C-8D05-44BE5197DB85}" destId="{7ECD0A11-0935-4B9B-9C0A-185FD5FC3E10}" srcOrd="7" destOrd="0" presId="urn:microsoft.com/office/officeart/2005/8/layout/radial6"/>
    <dgm:cxn modelId="{DC87CCC8-8617-4F6D-BF92-9C4F3B53D37E}" type="presParOf" srcId="{60851330-01F7-4F6C-8D05-44BE5197DB85}" destId="{5DF8487D-DFBF-4DCE-BCA8-AD2938E37476}" srcOrd="8" destOrd="0" presId="urn:microsoft.com/office/officeart/2005/8/layout/radial6"/>
    <dgm:cxn modelId="{4C0EAB08-E98C-4C75-A919-A04C1F4E906A}" type="presParOf" srcId="{60851330-01F7-4F6C-8D05-44BE5197DB85}" destId="{5DF8923C-CE19-40EF-865B-21A00FDFE7D3}" srcOrd="9" destOrd="0" presId="urn:microsoft.com/office/officeart/2005/8/layout/radial6"/>
    <dgm:cxn modelId="{F707F3C3-9645-4AC2-ABB5-281919B232F6}" type="presParOf" srcId="{60851330-01F7-4F6C-8D05-44BE5197DB85}" destId="{FFC0D3A3-52F8-4959-90B5-1CBAACB68A90}" srcOrd="10" destOrd="0" presId="urn:microsoft.com/office/officeart/2005/8/layout/radial6"/>
    <dgm:cxn modelId="{FA4FBB35-5D7A-4793-8D51-60BE57D07800}" type="presParOf" srcId="{60851330-01F7-4F6C-8D05-44BE5197DB85}" destId="{F48EDB35-D3A9-4F03-9BF9-0E3A5DFC7C48}" srcOrd="11" destOrd="0" presId="urn:microsoft.com/office/officeart/2005/8/layout/radial6"/>
    <dgm:cxn modelId="{130B9C64-74A9-4A15-90B9-5F86D74A1AD6}" type="presParOf" srcId="{60851330-01F7-4F6C-8D05-44BE5197DB85}" destId="{CBCF1DDC-41F2-49E2-BBCC-A8C4E4D5672D}" srcOrd="12"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3D24F4-EB36-4C9E-84DC-A5649D6ED1DB}" type="doc">
      <dgm:prSet loTypeId="urn:microsoft.com/office/officeart/2005/8/layout/pyramid2" loCatId="pyramid" qsTypeId="urn:microsoft.com/office/officeart/2005/8/quickstyle/3d2" qsCatId="3D" csTypeId="urn:microsoft.com/office/officeart/2005/8/colors/accent1_1" csCatId="accent1" phldr="1"/>
      <dgm:spPr/>
    </dgm:pt>
    <dgm:pt modelId="{CF507EA1-9121-49EC-AE04-1A801F443E35}">
      <dgm:prSet phldrT="[نص]" custT="1"/>
      <dgm:spPr/>
      <dgm:t>
        <a:bodyPr/>
        <a:lstStyle/>
        <a:p>
          <a:pPr rtl="1"/>
          <a:r>
            <a:rPr lang="ar-QA" sz="1400" b="1" dirty="0" smtClean="0"/>
            <a:t>توصيل جاهز بالشبكة</a:t>
          </a:r>
        </a:p>
        <a:p>
          <a:pPr rtl="1"/>
          <a:r>
            <a:rPr lang="ar-QA" sz="1400" b="1" dirty="0" smtClean="0"/>
            <a:t>إرسال واستقبال البريد الإلكتروني</a:t>
          </a:r>
          <a:endParaRPr lang="ar-QA" sz="1400" b="1" dirty="0"/>
        </a:p>
      </dgm:t>
    </dgm:pt>
    <dgm:pt modelId="{C1C58E10-4AE9-4832-99C4-F56431715A43}" type="parTrans" cxnId="{F16C8FF4-72A6-4187-AC3D-E614268C8907}">
      <dgm:prSet/>
      <dgm:spPr/>
      <dgm:t>
        <a:bodyPr/>
        <a:lstStyle/>
        <a:p>
          <a:pPr rtl="1"/>
          <a:endParaRPr lang="ar-QA"/>
        </a:p>
      </dgm:t>
    </dgm:pt>
    <dgm:pt modelId="{62A17341-0661-45C3-AE9B-3C4C00B17144}" type="sibTrans" cxnId="{F16C8FF4-72A6-4187-AC3D-E614268C8907}">
      <dgm:prSet/>
      <dgm:spPr/>
      <dgm:t>
        <a:bodyPr/>
        <a:lstStyle/>
        <a:p>
          <a:pPr rtl="1"/>
          <a:endParaRPr lang="ar-QA"/>
        </a:p>
      </dgm:t>
    </dgm:pt>
    <dgm:pt modelId="{809E1592-67D6-4159-8FD9-975B256F3A09}">
      <dgm:prSet phldrT="[نص]" custT="1"/>
      <dgm:spPr>
        <a:solidFill>
          <a:srgbClr val="CAC5F3">
            <a:alpha val="89804"/>
          </a:srgbClr>
        </a:solidFill>
      </dgm:spPr>
      <dgm:t>
        <a:bodyPr/>
        <a:lstStyle/>
        <a:p>
          <a:pPr rtl="1"/>
          <a:r>
            <a:rPr lang="ar-QA" sz="1400" b="1" dirty="0" smtClean="0"/>
            <a:t>توصيل عبر شبكة </a:t>
          </a:r>
          <a:r>
            <a:rPr lang="en-US" sz="1400" b="1" dirty="0" smtClean="0"/>
            <a:t>LAN</a:t>
          </a:r>
        </a:p>
        <a:p>
          <a:pPr rtl="1"/>
          <a:r>
            <a:rPr lang="ar-QA" sz="1400" b="1" dirty="0" smtClean="0"/>
            <a:t>لتحميل أكبر قدر من المعلومات ويتم من خلالها استخدام بروتوكول </a:t>
          </a:r>
        </a:p>
        <a:p>
          <a:pPr rtl="1"/>
          <a:r>
            <a:rPr lang="en-US" sz="1400" b="1" dirty="0" smtClean="0"/>
            <a:t>IP</a:t>
          </a:r>
          <a:r>
            <a:rPr lang="ar-QA" sz="1400" b="1" dirty="0" smtClean="0"/>
            <a:t>/ </a:t>
          </a:r>
          <a:r>
            <a:rPr lang="en-US" sz="1400" b="1" dirty="0" smtClean="0"/>
            <a:t>TCP</a:t>
          </a:r>
          <a:endParaRPr lang="ar-QA" sz="1400" b="1" dirty="0"/>
        </a:p>
      </dgm:t>
    </dgm:pt>
    <dgm:pt modelId="{AAAB8E20-3C2E-400A-9951-17CA4FD90DC8}" type="parTrans" cxnId="{EE1160EB-9D9B-49DF-974C-2D7B27452A7D}">
      <dgm:prSet/>
      <dgm:spPr/>
      <dgm:t>
        <a:bodyPr/>
        <a:lstStyle/>
        <a:p>
          <a:pPr rtl="1"/>
          <a:endParaRPr lang="ar-QA"/>
        </a:p>
      </dgm:t>
    </dgm:pt>
    <dgm:pt modelId="{CE3482A5-C3F7-4EF3-A23A-A5702D1953B3}" type="sibTrans" cxnId="{EE1160EB-9D9B-49DF-974C-2D7B27452A7D}">
      <dgm:prSet/>
      <dgm:spPr/>
      <dgm:t>
        <a:bodyPr/>
        <a:lstStyle/>
        <a:p>
          <a:pPr rtl="1"/>
          <a:endParaRPr lang="ar-QA"/>
        </a:p>
      </dgm:t>
    </dgm:pt>
    <dgm:pt modelId="{25873B20-2FD2-49E2-9089-3C094B25CDD6}">
      <dgm:prSet phldrT="[نص]" custT="1"/>
      <dgm:spPr/>
      <dgm:t>
        <a:bodyPr/>
        <a:lstStyle/>
        <a:p>
          <a:pPr rtl="1"/>
          <a:r>
            <a:rPr lang="ar-QA" sz="1600" b="1" dirty="0" smtClean="0"/>
            <a:t>التوصيل من خلال بروتوكولات خاصة </a:t>
          </a:r>
          <a:r>
            <a:rPr lang="ar-QA" sz="1600" b="1" dirty="0" err="1" smtClean="0"/>
            <a:t>بالإتصالات</a:t>
          </a:r>
          <a:endParaRPr lang="ar-QA" sz="1600" b="1" dirty="0" smtClean="0"/>
        </a:p>
        <a:p>
          <a:pPr rtl="1"/>
          <a:endParaRPr lang="ar-QA" sz="1600" b="1" dirty="0"/>
        </a:p>
      </dgm:t>
    </dgm:pt>
    <dgm:pt modelId="{BF2B420A-7C16-457A-8303-D5D804E04011}" type="parTrans" cxnId="{341A14A6-867F-4920-AF76-0551E50F269C}">
      <dgm:prSet/>
      <dgm:spPr/>
      <dgm:t>
        <a:bodyPr/>
        <a:lstStyle/>
        <a:p>
          <a:pPr rtl="1"/>
          <a:endParaRPr lang="ar-QA"/>
        </a:p>
      </dgm:t>
    </dgm:pt>
    <dgm:pt modelId="{7A4D05DF-5D74-4AFA-B12F-98B345D658D4}" type="sibTrans" cxnId="{341A14A6-867F-4920-AF76-0551E50F269C}">
      <dgm:prSet/>
      <dgm:spPr/>
      <dgm:t>
        <a:bodyPr/>
        <a:lstStyle/>
        <a:p>
          <a:pPr rtl="1"/>
          <a:endParaRPr lang="ar-QA"/>
        </a:p>
      </dgm:t>
    </dgm:pt>
    <dgm:pt modelId="{B6967527-5FD4-43B6-8D6F-C4A2F1DBC919}" type="pres">
      <dgm:prSet presAssocID="{0D3D24F4-EB36-4C9E-84DC-A5649D6ED1DB}" presName="compositeShape" presStyleCnt="0">
        <dgm:presLayoutVars>
          <dgm:dir/>
          <dgm:resizeHandles/>
        </dgm:presLayoutVars>
      </dgm:prSet>
      <dgm:spPr/>
    </dgm:pt>
    <dgm:pt modelId="{BAB12774-35E0-4744-8E35-F1F1B82E8DF2}" type="pres">
      <dgm:prSet presAssocID="{0D3D24F4-EB36-4C9E-84DC-A5649D6ED1DB}" presName="pyramid" presStyleLbl="node1" presStyleIdx="0" presStyleCnt="1"/>
      <dgm:spPr/>
    </dgm:pt>
    <dgm:pt modelId="{01179185-3508-4D4D-88F5-C2FDF1B20ADD}" type="pres">
      <dgm:prSet presAssocID="{0D3D24F4-EB36-4C9E-84DC-A5649D6ED1DB}" presName="theList" presStyleCnt="0"/>
      <dgm:spPr/>
    </dgm:pt>
    <dgm:pt modelId="{C4380DFD-48D7-4EC7-9859-EBEE34C9359D}" type="pres">
      <dgm:prSet presAssocID="{CF507EA1-9121-49EC-AE04-1A801F443E35}" presName="aNode" presStyleLbl="fgAcc1" presStyleIdx="0" presStyleCnt="3" custLinFactNeighborX="635" custLinFactNeighborY="-87129">
        <dgm:presLayoutVars>
          <dgm:bulletEnabled val="1"/>
        </dgm:presLayoutVars>
      </dgm:prSet>
      <dgm:spPr/>
      <dgm:t>
        <a:bodyPr/>
        <a:lstStyle/>
        <a:p>
          <a:pPr rtl="1"/>
          <a:endParaRPr lang="ar-QA"/>
        </a:p>
      </dgm:t>
    </dgm:pt>
    <dgm:pt modelId="{2DD554E4-C39E-4405-B1E5-828DC1F34E15}" type="pres">
      <dgm:prSet presAssocID="{CF507EA1-9121-49EC-AE04-1A801F443E35}" presName="aSpace" presStyleCnt="0"/>
      <dgm:spPr/>
    </dgm:pt>
    <dgm:pt modelId="{AB56FF0F-2698-49B1-ABC3-3DB6B8B4AAED}" type="pres">
      <dgm:prSet presAssocID="{809E1592-67D6-4159-8FD9-975B256F3A09}" presName="aNode" presStyleLbl="fgAcc1" presStyleIdx="1" presStyleCnt="3">
        <dgm:presLayoutVars>
          <dgm:bulletEnabled val="1"/>
        </dgm:presLayoutVars>
      </dgm:prSet>
      <dgm:spPr/>
      <dgm:t>
        <a:bodyPr/>
        <a:lstStyle/>
        <a:p>
          <a:pPr rtl="1"/>
          <a:endParaRPr lang="ar-QA"/>
        </a:p>
      </dgm:t>
    </dgm:pt>
    <dgm:pt modelId="{4562B658-7080-4E54-9304-86272AD6FC27}" type="pres">
      <dgm:prSet presAssocID="{809E1592-67D6-4159-8FD9-975B256F3A09}" presName="aSpace" presStyleCnt="0"/>
      <dgm:spPr/>
    </dgm:pt>
    <dgm:pt modelId="{3CC7CC1B-51A3-4AE8-8F49-7B23252AB62E}" type="pres">
      <dgm:prSet presAssocID="{25873B20-2FD2-49E2-9089-3C094B25CDD6}" presName="aNode" presStyleLbl="fgAcc1" presStyleIdx="2" presStyleCnt="3" custLinFactY="6100" custLinFactNeighborX="3361" custLinFactNeighborY="100000">
        <dgm:presLayoutVars>
          <dgm:bulletEnabled val="1"/>
        </dgm:presLayoutVars>
      </dgm:prSet>
      <dgm:spPr/>
      <dgm:t>
        <a:bodyPr/>
        <a:lstStyle/>
        <a:p>
          <a:pPr rtl="1"/>
          <a:endParaRPr lang="ar-QA"/>
        </a:p>
      </dgm:t>
    </dgm:pt>
    <dgm:pt modelId="{72A30CF0-8CA7-468B-8EB2-40181FDB10E8}" type="pres">
      <dgm:prSet presAssocID="{25873B20-2FD2-49E2-9089-3C094B25CDD6}" presName="aSpace" presStyleCnt="0"/>
      <dgm:spPr/>
    </dgm:pt>
  </dgm:ptLst>
  <dgm:cxnLst>
    <dgm:cxn modelId="{341A14A6-867F-4920-AF76-0551E50F269C}" srcId="{0D3D24F4-EB36-4C9E-84DC-A5649D6ED1DB}" destId="{25873B20-2FD2-49E2-9089-3C094B25CDD6}" srcOrd="2" destOrd="0" parTransId="{BF2B420A-7C16-457A-8303-D5D804E04011}" sibTransId="{7A4D05DF-5D74-4AFA-B12F-98B345D658D4}"/>
    <dgm:cxn modelId="{B6FD7A3B-C7AF-4EB0-B79A-C1512D8F42BF}" type="presOf" srcId="{0D3D24F4-EB36-4C9E-84DC-A5649D6ED1DB}" destId="{B6967527-5FD4-43B6-8D6F-C4A2F1DBC919}" srcOrd="0" destOrd="0" presId="urn:microsoft.com/office/officeart/2005/8/layout/pyramid2"/>
    <dgm:cxn modelId="{C8549505-0747-4A9E-8A7B-0A5FA90BB0EB}" type="presOf" srcId="{25873B20-2FD2-49E2-9089-3C094B25CDD6}" destId="{3CC7CC1B-51A3-4AE8-8F49-7B23252AB62E}" srcOrd="0" destOrd="0" presId="urn:microsoft.com/office/officeart/2005/8/layout/pyramid2"/>
    <dgm:cxn modelId="{F16C8FF4-72A6-4187-AC3D-E614268C8907}" srcId="{0D3D24F4-EB36-4C9E-84DC-A5649D6ED1DB}" destId="{CF507EA1-9121-49EC-AE04-1A801F443E35}" srcOrd="0" destOrd="0" parTransId="{C1C58E10-4AE9-4832-99C4-F56431715A43}" sibTransId="{62A17341-0661-45C3-AE9B-3C4C00B17144}"/>
    <dgm:cxn modelId="{EE1160EB-9D9B-49DF-974C-2D7B27452A7D}" srcId="{0D3D24F4-EB36-4C9E-84DC-A5649D6ED1DB}" destId="{809E1592-67D6-4159-8FD9-975B256F3A09}" srcOrd="1" destOrd="0" parTransId="{AAAB8E20-3C2E-400A-9951-17CA4FD90DC8}" sibTransId="{CE3482A5-C3F7-4EF3-A23A-A5702D1953B3}"/>
    <dgm:cxn modelId="{48512206-3C4E-4485-BD9D-103CF4CC6556}" type="presOf" srcId="{CF507EA1-9121-49EC-AE04-1A801F443E35}" destId="{C4380DFD-48D7-4EC7-9859-EBEE34C9359D}" srcOrd="0" destOrd="0" presId="urn:microsoft.com/office/officeart/2005/8/layout/pyramid2"/>
    <dgm:cxn modelId="{802B1B64-4456-4152-B0A3-6EB0F7B10147}" type="presOf" srcId="{809E1592-67D6-4159-8FD9-975B256F3A09}" destId="{AB56FF0F-2698-49B1-ABC3-3DB6B8B4AAED}" srcOrd="0" destOrd="0" presId="urn:microsoft.com/office/officeart/2005/8/layout/pyramid2"/>
    <dgm:cxn modelId="{2D2713A2-BC0B-483F-A609-54B6532D597E}" type="presParOf" srcId="{B6967527-5FD4-43B6-8D6F-C4A2F1DBC919}" destId="{BAB12774-35E0-4744-8E35-F1F1B82E8DF2}" srcOrd="0" destOrd="0" presId="urn:microsoft.com/office/officeart/2005/8/layout/pyramid2"/>
    <dgm:cxn modelId="{905C01E7-63E0-4E92-BF03-07E95E48A651}" type="presParOf" srcId="{B6967527-5FD4-43B6-8D6F-C4A2F1DBC919}" destId="{01179185-3508-4D4D-88F5-C2FDF1B20ADD}" srcOrd="1" destOrd="0" presId="urn:microsoft.com/office/officeart/2005/8/layout/pyramid2"/>
    <dgm:cxn modelId="{87E4CA4F-7045-4C99-970C-100F9185979D}" type="presParOf" srcId="{01179185-3508-4D4D-88F5-C2FDF1B20ADD}" destId="{C4380DFD-48D7-4EC7-9859-EBEE34C9359D}" srcOrd="0" destOrd="0" presId="urn:microsoft.com/office/officeart/2005/8/layout/pyramid2"/>
    <dgm:cxn modelId="{F140389E-7545-4195-869D-5A5093E67D8D}" type="presParOf" srcId="{01179185-3508-4D4D-88F5-C2FDF1B20ADD}" destId="{2DD554E4-C39E-4405-B1E5-828DC1F34E15}" srcOrd="1" destOrd="0" presId="urn:microsoft.com/office/officeart/2005/8/layout/pyramid2"/>
    <dgm:cxn modelId="{C189803A-58A8-4030-96FB-2A62D07AA933}" type="presParOf" srcId="{01179185-3508-4D4D-88F5-C2FDF1B20ADD}" destId="{AB56FF0F-2698-49B1-ABC3-3DB6B8B4AAED}" srcOrd="2" destOrd="0" presId="urn:microsoft.com/office/officeart/2005/8/layout/pyramid2"/>
    <dgm:cxn modelId="{2E287F69-BF1B-4760-A0B8-6560617A933B}" type="presParOf" srcId="{01179185-3508-4D4D-88F5-C2FDF1B20ADD}" destId="{4562B658-7080-4E54-9304-86272AD6FC27}" srcOrd="3" destOrd="0" presId="urn:microsoft.com/office/officeart/2005/8/layout/pyramid2"/>
    <dgm:cxn modelId="{EB1365F7-0F30-40F8-8E13-3C73A05B42D7}" type="presParOf" srcId="{01179185-3508-4D4D-88F5-C2FDF1B20ADD}" destId="{3CC7CC1B-51A3-4AE8-8F49-7B23252AB62E}" srcOrd="4" destOrd="0" presId="urn:microsoft.com/office/officeart/2005/8/layout/pyramid2"/>
    <dgm:cxn modelId="{4C30393E-BE42-4DDE-8025-27275041D496}" type="presParOf" srcId="{01179185-3508-4D4D-88F5-C2FDF1B20ADD}" destId="{72A30CF0-8CA7-468B-8EB2-40181FDB10E8}" srcOrd="5"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E140B8B-0570-4320-AAFC-455AEB4BDF08}">
      <dsp:nvSpPr>
        <dsp:cNvPr id="0" name=""/>
        <dsp:cNvSpPr/>
      </dsp:nvSpPr>
      <dsp:spPr>
        <a:xfrm>
          <a:off x="4258819" y="1771650"/>
          <a:ext cx="2165350" cy="2165350"/>
        </a:xfrm>
        <a:prstGeom prst="gear9">
          <a:avLst/>
        </a:prstGeom>
        <a:solidFill>
          <a:schemeClr val="accent2">
            <a:hueOff val="0"/>
            <a:satOff val="0"/>
            <a:lumOff val="0"/>
            <a:alphaOff val="0"/>
          </a:schemeClr>
        </a:solidFill>
        <a:ln>
          <a:noFill/>
        </a:ln>
        <a:effectLst>
          <a:reflection blurRad="6350" stA="50000" endA="300" endPos="90000" dir="5400000" sy="-100000" algn="bl"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QA" sz="2400" b="1" kern="1200" dirty="0" smtClean="0">
              <a:solidFill>
                <a:schemeClr val="tx1"/>
              </a:solidFill>
            </a:rPr>
            <a:t>الكبرى</a:t>
          </a:r>
          <a:endParaRPr lang="ar-QA" sz="2400" b="1" kern="1200" dirty="0">
            <a:solidFill>
              <a:schemeClr val="tx1"/>
            </a:solidFill>
          </a:endParaRPr>
        </a:p>
      </dsp:txBody>
      <dsp:txXfrm>
        <a:off x="4258819" y="1771650"/>
        <a:ext cx="2165350" cy="2165350"/>
      </dsp:txXfrm>
    </dsp:sp>
    <dsp:sp modelId="{4590D28E-E81C-488B-9584-7728BF284C6F}">
      <dsp:nvSpPr>
        <dsp:cNvPr id="0" name=""/>
        <dsp:cNvSpPr/>
      </dsp:nvSpPr>
      <dsp:spPr>
        <a:xfrm>
          <a:off x="2170583" y="1367524"/>
          <a:ext cx="2261822" cy="1574800"/>
        </a:xfrm>
        <a:prstGeom prst="gear6">
          <a:avLst/>
        </a:prstGeom>
        <a:solidFill>
          <a:schemeClr val="accent3">
            <a:hueOff val="0"/>
            <a:satOff val="0"/>
            <a:lumOff val="0"/>
            <a:alphaOff val="0"/>
          </a:schemeClr>
        </a:solidFill>
        <a:ln>
          <a:noFill/>
        </a:ln>
        <a:effectLst>
          <a:reflection blurRad="6350" stA="50000" endA="300" endPos="90000" dir="5400000" sy="-100000" algn="bl"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1">
            <a:lnSpc>
              <a:spcPct val="90000"/>
            </a:lnSpc>
            <a:spcBef>
              <a:spcPct val="0"/>
            </a:spcBef>
            <a:spcAft>
              <a:spcPct val="35000"/>
            </a:spcAft>
          </a:pPr>
          <a:r>
            <a:rPr lang="ar-QA" sz="2200" kern="1200" dirty="0" smtClean="0">
              <a:solidFill>
                <a:schemeClr val="tx1"/>
              </a:solidFill>
            </a:rPr>
            <a:t>المتوسطة</a:t>
          </a:r>
          <a:endParaRPr lang="ar-QA" sz="2200" kern="1200" dirty="0">
            <a:solidFill>
              <a:schemeClr val="tx1"/>
            </a:solidFill>
          </a:endParaRPr>
        </a:p>
      </dsp:txBody>
      <dsp:txXfrm>
        <a:off x="2170583" y="1367524"/>
        <a:ext cx="2261822" cy="1574800"/>
      </dsp:txXfrm>
    </dsp:sp>
    <dsp:sp modelId="{33FB5947-241A-46E4-AED7-236F039609E5}">
      <dsp:nvSpPr>
        <dsp:cNvPr id="0" name=""/>
        <dsp:cNvSpPr/>
      </dsp:nvSpPr>
      <dsp:spPr>
        <a:xfrm rot="20700000">
          <a:off x="3640127" y="173388"/>
          <a:ext cx="1542982" cy="1542982"/>
        </a:xfrm>
        <a:prstGeom prst="gear6">
          <a:avLst/>
        </a:prstGeom>
        <a:solidFill>
          <a:schemeClr val="accent4">
            <a:hueOff val="0"/>
            <a:satOff val="0"/>
            <a:lumOff val="0"/>
            <a:alphaOff val="0"/>
          </a:schemeClr>
        </a:solidFill>
        <a:ln>
          <a:noFill/>
        </a:ln>
        <a:effectLst>
          <a:reflection blurRad="6350" stA="50000" endA="300" endPos="90000" dir="5400000" sy="-100000" algn="bl"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1">
            <a:lnSpc>
              <a:spcPct val="90000"/>
            </a:lnSpc>
            <a:spcBef>
              <a:spcPct val="0"/>
            </a:spcBef>
            <a:spcAft>
              <a:spcPct val="35000"/>
            </a:spcAft>
          </a:pPr>
          <a:r>
            <a:rPr lang="ar-QA" sz="2200" kern="1200" dirty="0" smtClean="0">
              <a:solidFill>
                <a:schemeClr val="tx1"/>
              </a:solidFill>
            </a:rPr>
            <a:t>الصغرى</a:t>
          </a:r>
          <a:endParaRPr lang="ar-QA" sz="2200" kern="1200" dirty="0">
            <a:solidFill>
              <a:schemeClr val="tx1"/>
            </a:solidFill>
          </a:endParaRPr>
        </a:p>
      </dsp:txBody>
      <dsp:txXfrm>
        <a:off x="3978548" y="511810"/>
        <a:ext cx="866140" cy="866140"/>
      </dsp:txXfrm>
    </dsp:sp>
    <dsp:sp modelId="{71766116-2646-4638-9FDB-26E942AC6A53}">
      <dsp:nvSpPr>
        <dsp:cNvPr id="0" name=""/>
        <dsp:cNvSpPr/>
      </dsp:nvSpPr>
      <dsp:spPr>
        <a:xfrm>
          <a:off x="4114810" y="1583550"/>
          <a:ext cx="2771648" cy="2771648"/>
        </a:xfrm>
        <a:prstGeom prst="circularArrow">
          <a:avLst>
            <a:gd name="adj1" fmla="val 4687"/>
            <a:gd name="adj2" fmla="val 299029"/>
            <a:gd name="adj3" fmla="val 2509827"/>
            <a:gd name="adj4" fmla="val 15875000"/>
            <a:gd name="adj5" fmla="val 5469"/>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E94C5872-E067-42E7-93A0-FED7564B8A94}">
      <dsp:nvSpPr>
        <dsp:cNvPr id="0" name=""/>
        <dsp:cNvSpPr/>
      </dsp:nvSpPr>
      <dsp:spPr>
        <a:xfrm>
          <a:off x="1882558" y="935477"/>
          <a:ext cx="2013775" cy="2013775"/>
        </a:xfrm>
        <a:prstGeom prst="leftCircularArrow">
          <a:avLst>
            <a:gd name="adj1" fmla="val 6452"/>
            <a:gd name="adj2" fmla="val 429999"/>
            <a:gd name="adj3" fmla="val 10489124"/>
            <a:gd name="adj4" fmla="val 14837806"/>
            <a:gd name="adj5" fmla="val 7527"/>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3EFD3F20-CE01-416A-84FB-4152CD40F978}">
      <dsp:nvSpPr>
        <dsp:cNvPr id="0" name=""/>
        <dsp:cNvSpPr/>
      </dsp:nvSpPr>
      <dsp:spPr>
        <a:xfrm>
          <a:off x="3322710" y="-288651"/>
          <a:ext cx="2171255" cy="2171255"/>
        </a:xfrm>
        <a:prstGeom prst="circularArrow">
          <a:avLst>
            <a:gd name="adj1" fmla="val 5984"/>
            <a:gd name="adj2" fmla="val 394124"/>
            <a:gd name="adj3" fmla="val 13313824"/>
            <a:gd name="adj4" fmla="val 10508221"/>
            <a:gd name="adj5" fmla="val 6981"/>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BCF1DDC-41F2-49E2-BBCC-A8C4E4D5672D}">
      <dsp:nvSpPr>
        <dsp:cNvPr id="0" name=""/>
        <dsp:cNvSpPr/>
      </dsp:nvSpPr>
      <dsp:spPr>
        <a:xfrm>
          <a:off x="2070373" y="501973"/>
          <a:ext cx="3348085" cy="3348085"/>
        </a:xfrm>
        <a:prstGeom prst="blockArc">
          <a:avLst>
            <a:gd name="adj1" fmla="val 10800000"/>
            <a:gd name="adj2" fmla="val 16200000"/>
            <a:gd name="adj3" fmla="val 4640"/>
          </a:avLst>
        </a:prstGeom>
        <a:gradFill rotWithShape="0">
          <a:gsLst>
            <a:gs pos="0">
              <a:schemeClr val="accent5">
                <a:shade val="90000"/>
                <a:hueOff val="265827"/>
                <a:satOff val="-6642"/>
                <a:lumOff val="31782"/>
                <a:alphaOff val="0"/>
                <a:shade val="51000"/>
                <a:satMod val="130000"/>
              </a:schemeClr>
            </a:gs>
            <a:gs pos="80000">
              <a:schemeClr val="accent5">
                <a:shade val="90000"/>
                <a:hueOff val="265827"/>
                <a:satOff val="-6642"/>
                <a:lumOff val="31782"/>
                <a:alphaOff val="0"/>
                <a:shade val="93000"/>
                <a:satMod val="130000"/>
              </a:schemeClr>
            </a:gs>
            <a:gs pos="100000">
              <a:schemeClr val="accent5">
                <a:shade val="90000"/>
                <a:hueOff val="265827"/>
                <a:satOff val="-6642"/>
                <a:lumOff val="3178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5DF8923C-CE19-40EF-865B-21A00FDFE7D3}">
      <dsp:nvSpPr>
        <dsp:cNvPr id="0" name=""/>
        <dsp:cNvSpPr/>
      </dsp:nvSpPr>
      <dsp:spPr>
        <a:xfrm>
          <a:off x="2070052" y="469603"/>
          <a:ext cx="3348085" cy="3348085"/>
        </a:xfrm>
        <a:prstGeom prst="blockArc">
          <a:avLst>
            <a:gd name="adj1" fmla="val 5453404"/>
            <a:gd name="adj2" fmla="val 10731943"/>
            <a:gd name="adj3" fmla="val 4640"/>
          </a:avLst>
        </a:prstGeom>
        <a:gradFill rotWithShape="0">
          <a:gsLst>
            <a:gs pos="0">
              <a:schemeClr val="accent5">
                <a:shade val="90000"/>
                <a:hueOff val="177218"/>
                <a:satOff val="-4428"/>
                <a:lumOff val="21188"/>
                <a:alphaOff val="0"/>
                <a:shade val="51000"/>
                <a:satMod val="130000"/>
              </a:schemeClr>
            </a:gs>
            <a:gs pos="80000">
              <a:schemeClr val="accent5">
                <a:shade val="90000"/>
                <a:hueOff val="177218"/>
                <a:satOff val="-4428"/>
                <a:lumOff val="21188"/>
                <a:alphaOff val="0"/>
                <a:shade val="93000"/>
                <a:satMod val="130000"/>
              </a:schemeClr>
            </a:gs>
            <a:gs pos="100000">
              <a:schemeClr val="accent5">
                <a:shade val="90000"/>
                <a:hueOff val="177218"/>
                <a:satOff val="-4428"/>
                <a:lumOff val="2118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52736560-9162-4C66-953F-D976DE981A3C}">
      <dsp:nvSpPr>
        <dsp:cNvPr id="0" name=""/>
        <dsp:cNvSpPr/>
      </dsp:nvSpPr>
      <dsp:spPr>
        <a:xfrm>
          <a:off x="2070693" y="469613"/>
          <a:ext cx="3348085" cy="3348085"/>
        </a:xfrm>
        <a:prstGeom prst="blockArc">
          <a:avLst>
            <a:gd name="adj1" fmla="val 68035"/>
            <a:gd name="adj2" fmla="val 5454751"/>
            <a:gd name="adj3" fmla="val 4640"/>
          </a:avLst>
        </a:prstGeom>
        <a:gradFill rotWithShape="0">
          <a:gsLst>
            <a:gs pos="0">
              <a:schemeClr val="accent5">
                <a:shade val="90000"/>
                <a:hueOff val="88609"/>
                <a:satOff val="-2214"/>
                <a:lumOff val="10594"/>
                <a:alphaOff val="0"/>
                <a:shade val="51000"/>
                <a:satMod val="130000"/>
              </a:schemeClr>
            </a:gs>
            <a:gs pos="80000">
              <a:schemeClr val="accent5">
                <a:shade val="90000"/>
                <a:hueOff val="88609"/>
                <a:satOff val="-2214"/>
                <a:lumOff val="10594"/>
                <a:alphaOff val="0"/>
                <a:shade val="93000"/>
                <a:satMod val="130000"/>
              </a:schemeClr>
            </a:gs>
            <a:gs pos="100000">
              <a:schemeClr val="accent5">
                <a:shade val="90000"/>
                <a:hueOff val="88609"/>
                <a:satOff val="-2214"/>
                <a:lumOff val="1059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8762ACD7-8803-4572-B573-DE1053CC1DAD}">
      <dsp:nvSpPr>
        <dsp:cNvPr id="0" name=""/>
        <dsp:cNvSpPr/>
      </dsp:nvSpPr>
      <dsp:spPr>
        <a:xfrm>
          <a:off x="2070373" y="501973"/>
          <a:ext cx="3348085" cy="3348085"/>
        </a:xfrm>
        <a:prstGeom prst="blockArc">
          <a:avLst>
            <a:gd name="adj1" fmla="val 16200000"/>
            <a:gd name="adj2" fmla="val 0"/>
            <a:gd name="adj3" fmla="val 4640"/>
          </a:avLst>
        </a:prstGeom>
        <a:gradFill rotWithShape="0">
          <a:gsLst>
            <a:gs pos="0">
              <a:schemeClr val="accent5">
                <a:shade val="90000"/>
                <a:hueOff val="0"/>
                <a:satOff val="0"/>
                <a:lumOff val="0"/>
                <a:alphaOff val="0"/>
                <a:shade val="51000"/>
                <a:satMod val="130000"/>
              </a:schemeClr>
            </a:gs>
            <a:gs pos="80000">
              <a:schemeClr val="accent5">
                <a:shade val="90000"/>
                <a:hueOff val="0"/>
                <a:satOff val="0"/>
                <a:lumOff val="0"/>
                <a:alphaOff val="0"/>
                <a:shade val="93000"/>
                <a:satMod val="130000"/>
              </a:schemeClr>
            </a:gs>
            <a:gs pos="100000">
              <a:schemeClr val="accent5">
                <a:shade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C5A208F-0B6E-4FDD-998D-C5146D00EE79}">
      <dsp:nvSpPr>
        <dsp:cNvPr id="0" name=""/>
        <dsp:cNvSpPr/>
      </dsp:nvSpPr>
      <dsp:spPr>
        <a:xfrm>
          <a:off x="2973775" y="1405375"/>
          <a:ext cx="1541280" cy="1541280"/>
        </a:xfrm>
        <a:prstGeom prst="ellipse">
          <a:avLst/>
        </a:prstGeom>
        <a:gradFill rotWithShape="0">
          <a:gsLst>
            <a:gs pos="0">
              <a:schemeClr val="accent5">
                <a:alpha val="80000"/>
                <a:hueOff val="0"/>
                <a:satOff val="0"/>
                <a:lumOff val="0"/>
                <a:alphaOff val="0"/>
                <a:shade val="51000"/>
                <a:satMod val="130000"/>
              </a:schemeClr>
            </a:gs>
            <a:gs pos="80000">
              <a:schemeClr val="accent5">
                <a:alpha val="80000"/>
                <a:hueOff val="0"/>
                <a:satOff val="0"/>
                <a:lumOff val="0"/>
                <a:alphaOff val="0"/>
                <a:shade val="93000"/>
                <a:satMod val="130000"/>
              </a:schemeClr>
            </a:gs>
            <a:gs pos="100000">
              <a:schemeClr val="accent5">
                <a:alpha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QA" sz="2000" kern="1200" dirty="0" smtClean="0">
              <a:solidFill>
                <a:schemeClr val="tx1"/>
              </a:solidFill>
            </a:rPr>
            <a:t>الاتصال بالإنترنت</a:t>
          </a:r>
          <a:endParaRPr lang="ar-QA" sz="2000" kern="1200" dirty="0">
            <a:solidFill>
              <a:schemeClr val="tx1"/>
            </a:solidFill>
          </a:endParaRPr>
        </a:p>
      </dsp:txBody>
      <dsp:txXfrm>
        <a:off x="2973775" y="1405375"/>
        <a:ext cx="1541280" cy="1541280"/>
      </dsp:txXfrm>
    </dsp:sp>
    <dsp:sp modelId="{E4D72926-E808-4DE6-8B5D-3C76F75328CD}">
      <dsp:nvSpPr>
        <dsp:cNvPr id="0" name=""/>
        <dsp:cNvSpPr/>
      </dsp:nvSpPr>
      <dsp:spPr>
        <a:xfrm>
          <a:off x="3204967" y="1365"/>
          <a:ext cx="1078896" cy="1078896"/>
        </a:xfrm>
        <a:prstGeom prst="ellipse">
          <a:avLst/>
        </a:prstGeom>
        <a:gradFill rotWithShape="0">
          <a:gsLst>
            <a:gs pos="0">
              <a:schemeClr val="accent5">
                <a:alpha val="90000"/>
                <a:hueOff val="0"/>
                <a:satOff val="0"/>
                <a:lumOff val="0"/>
                <a:alphaOff val="0"/>
                <a:shade val="51000"/>
                <a:satMod val="130000"/>
              </a:schemeClr>
            </a:gs>
            <a:gs pos="80000">
              <a:schemeClr val="accent5">
                <a:alpha val="90000"/>
                <a:hueOff val="0"/>
                <a:satOff val="0"/>
                <a:lumOff val="0"/>
                <a:alphaOff val="0"/>
                <a:shade val="93000"/>
                <a:satMod val="130000"/>
              </a:schemeClr>
            </a:gs>
            <a:gs pos="100000">
              <a:schemeClr val="accent5">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QA" sz="2000" kern="1200" dirty="0" smtClean="0">
              <a:solidFill>
                <a:schemeClr val="tx1"/>
              </a:solidFill>
            </a:rPr>
            <a:t>البريدي</a:t>
          </a:r>
          <a:endParaRPr lang="ar-QA" sz="2000" kern="1200" dirty="0">
            <a:solidFill>
              <a:schemeClr val="tx1"/>
            </a:solidFill>
          </a:endParaRPr>
        </a:p>
      </dsp:txBody>
      <dsp:txXfrm>
        <a:off x="3204967" y="1365"/>
        <a:ext cx="1078896" cy="1078896"/>
      </dsp:txXfrm>
    </dsp:sp>
    <dsp:sp modelId="{9EDED783-889D-4C85-AD32-E06C71347877}">
      <dsp:nvSpPr>
        <dsp:cNvPr id="0" name=""/>
        <dsp:cNvSpPr/>
      </dsp:nvSpPr>
      <dsp:spPr>
        <a:xfrm>
          <a:off x="4840170" y="1636567"/>
          <a:ext cx="1078896" cy="1078896"/>
        </a:xfrm>
        <a:prstGeom prst="ellipse">
          <a:avLst/>
        </a:prstGeom>
        <a:gradFill rotWithShape="0">
          <a:gsLst>
            <a:gs pos="0">
              <a:schemeClr val="accent5">
                <a:alpha val="90000"/>
                <a:hueOff val="0"/>
                <a:satOff val="0"/>
                <a:lumOff val="0"/>
                <a:alphaOff val="-13333"/>
                <a:shade val="51000"/>
                <a:satMod val="130000"/>
              </a:schemeClr>
            </a:gs>
            <a:gs pos="80000">
              <a:schemeClr val="accent5">
                <a:alpha val="90000"/>
                <a:hueOff val="0"/>
                <a:satOff val="0"/>
                <a:lumOff val="0"/>
                <a:alphaOff val="-13333"/>
                <a:shade val="93000"/>
                <a:satMod val="130000"/>
              </a:schemeClr>
            </a:gs>
            <a:gs pos="100000">
              <a:schemeClr val="accent5">
                <a:alpha val="90000"/>
                <a:hueOff val="0"/>
                <a:satOff val="0"/>
                <a:lumOff val="0"/>
                <a:alphaOff val="-1333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QA" sz="2000" kern="1200" dirty="0" smtClean="0">
              <a:solidFill>
                <a:schemeClr val="tx1"/>
              </a:solidFill>
            </a:rPr>
            <a:t>الدائم</a:t>
          </a:r>
        </a:p>
        <a:p>
          <a:pPr lvl="0" algn="ctr" defTabSz="889000" rtl="1">
            <a:lnSpc>
              <a:spcPct val="90000"/>
            </a:lnSpc>
            <a:spcBef>
              <a:spcPct val="0"/>
            </a:spcBef>
            <a:spcAft>
              <a:spcPct val="35000"/>
            </a:spcAft>
          </a:pPr>
          <a:r>
            <a:rPr lang="ar-QA" sz="2000" kern="1200" dirty="0" smtClean="0">
              <a:solidFill>
                <a:schemeClr val="tx1"/>
              </a:solidFill>
            </a:rPr>
            <a:t> المباشر</a:t>
          </a:r>
          <a:endParaRPr lang="ar-QA" sz="2000" kern="1200" dirty="0">
            <a:solidFill>
              <a:schemeClr val="tx1"/>
            </a:solidFill>
          </a:endParaRPr>
        </a:p>
      </dsp:txBody>
      <dsp:txXfrm>
        <a:off x="4840170" y="1636567"/>
        <a:ext cx="1078896" cy="1078896"/>
      </dsp:txXfrm>
    </dsp:sp>
    <dsp:sp modelId="{7ECD0A11-0935-4B9B-9C0A-185FD5FC3E10}">
      <dsp:nvSpPr>
        <dsp:cNvPr id="0" name=""/>
        <dsp:cNvSpPr/>
      </dsp:nvSpPr>
      <dsp:spPr>
        <a:xfrm>
          <a:off x="3179246" y="3239203"/>
          <a:ext cx="1078896" cy="1078896"/>
        </a:xfrm>
        <a:prstGeom prst="ellipse">
          <a:avLst/>
        </a:prstGeom>
        <a:gradFill rotWithShape="0">
          <a:gsLst>
            <a:gs pos="0">
              <a:schemeClr val="accent5">
                <a:alpha val="90000"/>
                <a:hueOff val="0"/>
                <a:satOff val="0"/>
                <a:lumOff val="0"/>
                <a:alphaOff val="-26667"/>
                <a:shade val="51000"/>
                <a:satMod val="130000"/>
              </a:schemeClr>
            </a:gs>
            <a:gs pos="80000">
              <a:schemeClr val="accent5">
                <a:alpha val="90000"/>
                <a:hueOff val="0"/>
                <a:satOff val="0"/>
                <a:lumOff val="0"/>
                <a:alphaOff val="-26667"/>
                <a:shade val="93000"/>
                <a:satMod val="130000"/>
              </a:schemeClr>
            </a:gs>
            <a:gs pos="100000">
              <a:schemeClr val="accent5">
                <a:alpha val="90000"/>
                <a:hueOff val="0"/>
                <a:satOff val="0"/>
                <a:lumOff val="0"/>
                <a:alphaOff val="-26667"/>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QA" sz="2000" kern="1200" dirty="0" smtClean="0">
              <a:solidFill>
                <a:schemeClr val="tx1"/>
              </a:solidFill>
            </a:rPr>
            <a:t>المباشر عند الطلب</a:t>
          </a:r>
          <a:endParaRPr lang="ar-QA" sz="2000" kern="1200" dirty="0">
            <a:solidFill>
              <a:schemeClr val="tx1"/>
            </a:solidFill>
          </a:endParaRPr>
        </a:p>
      </dsp:txBody>
      <dsp:txXfrm>
        <a:off x="3179246" y="3239203"/>
        <a:ext cx="1078896" cy="1078896"/>
      </dsp:txXfrm>
    </dsp:sp>
    <dsp:sp modelId="{FFC0D3A3-52F8-4959-90B5-1CBAACB68A90}">
      <dsp:nvSpPr>
        <dsp:cNvPr id="0" name=""/>
        <dsp:cNvSpPr/>
      </dsp:nvSpPr>
      <dsp:spPr>
        <a:xfrm>
          <a:off x="1569765" y="1636567"/>
          <a:ext cx="1078896" cy="1078896"/>
        </a:xfrm>
        <a:prstGeom prst="ellipse">
          <a:avLst/>
        </a:prstGeom>
        <a:gradFill rotWithShape="0">
          <a:gsLst>
            <a:gs pos="0">
              <a:schemeClr val="accent5">
                <a:alpha val="90000"/>
                <a:hueOff val="0"/>
                <a:satOff val="0"/>
                <a:lumOff val="0"/>
                <a:alphaOff val="-40000"/>
                <a:shade val="51000"/>
                <a:satMod val="130000"/>
              </a:schemeClr>
            </a:gs>
            <a:gs pos="80000">
              <a:schemeClr val="accent5">
                <a:alpha val="90000"/>
                <a:hueOff val="0"/>
                <a:satOff val="0"/>
                <a:lumOff val="0"/>
                <a:alphaOff val="-40000"/>
                <a:shade val="93000"/>
                <a:satMod val="130000"/>
              </a:schemeClr>
            </a:gs>
            <a:gs pos="100000">
              <a:schemeClr val="accent5">
                <a:alpha val="90000"/>
                <a:hueOff val="0"/>
                <a:satOff val="0"/>
                <a:lumOff val="0"/>
                <a:alphaOff val="-4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rtl="1">
            <a:lnSpc>
              <a:spcPct val="90000"/>
            </a:lnSpc>
            <a:spcBef>
              <a:spcPct val="0"/>
            </a:spcBef>
            <a:spcAft>
              <a:spcPct val="35000"/>
            </a:spcAft>
          </a:pPr>
          <a:r>
            <a:rPr lang="ar-QA" sz="2100" kern="1200" dirty="0" smtClean="0">
              <a:solidFill>
                <a:schemeClr val="tx1"/>
              </a:solidFill>
            </a:rPr>
            <a:t>الخدمة المتفاعلة</a:t>
          </a:r>
          <a:endParaRPr lang="ar-QA" sz="2100" kern="1200" dirty="0">
            <a:solidFill>
              <a:schemeClr val="tx1"/>
            </a:solidFill>
          </a:endParaRPr>
        </a:p>
      </dsp:txBody>
      <dsp:txXfrm>
        <a:off x="1569765" y="1636567"/>
        <a:ext cx="1078896" cy="107889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AB12774-35E0-4744-8E35-F1F1B82E8DF2}">
      <dsp:nvSpPr>
        <dsp:cNvPr id="0" name=""/>
        <dsp:cNvSpPr/>
      </dsp:nvSpPr>
      <dsp:spPr>
        <a:xfrm>
          <a:off x="711199" y="0"/>
          <a:ext cx="4064000" cy="4064000"/>
        </a:xfrm>
        <a:prstGeom prst="triangl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4380DFD-48D7-4EC7-9859-EBEE34C9359D}">
      <dsp:nvSpPr>
        <dsp:cNvPr id="0" name=""/>
        <dsp:cNvSpPr/>
      </dsp:nvSpPr>
      <dsp:spPr>
        <a:xfrm>
          <a:off x="2759974" y="303807"/>
          <a:ext cx="2641600" cy="962025"/>
        </a:xfrm>
        <a:prstGeom prst="roundRect">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QA" sz="1400" b="1" kern="1200" dirty="0" smtClean="0"/>
            <a:t>توصيل جاهز بالشبكة</a:t>
          </a:r>
        </a:p>
        <a:p>
          <a:pPr lvl="0" algn="ctr" defTabSz="622300" rtl="1">
            <a:lnSpc>
              <a:spcPct val="90000"/>
            </a:lnSpc>
            <a:spcBef>
              <a:spcPct val="0"/>
            </a:spcBef>
            <a:spcAft>
              <a:spcPct val="35000"/>
            </a:spcAft>
          </a:pPr>
          <a:r>
            <a:rPr lang="ar-QA" sz="1400" b="1" kern="1200" dirty="0" smtClean="0"/>
            <a:t>إرسال واستقبال البريد الإلكتروني</a:t>
          </a:r>
          <a:endParaRPr lang="ar-QA" sz="1400" b="1" kern="1200" dirty="0"/>
        </a:p>
      </dsp:txBody>
      <dsp:txXfrm>
        <a:off x="2759974" y="303807"/>
        <a:ext cx="2641600" cy="962025"/>
      </dsp:txXfrm>
    </dsp:sp>
    <dsp:sp modelId="{AB56FF0F-2698-49B1-ABC3-3DB6B8B4AAED}">
      <dsp:nvSpPr>
        <dsp:cNvPr id="0" name=""/>
        <dsp:cNvSpPr/>
      </dsp:nvSpPr>
      <dsp:spPr>
        <a:xfrm>
          <a:off x="2743199" y="1490860"/>
          <a:ext cx="2641600" cy="962025"/>
        </a:xfrm>
        <a:prstGeom prst="roundRect">
          <a:avLst/>
        </a:prstGeom>
        <a:solidFill>
          <a:srgbClr val="CAC5F3">
            <a:alpha val="89804"/>
          </a:srgb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QA" sz="1400" b="1" kern="1200" dirty="0" smtClean="0"/>
            <a:t>توصيل عبر شبكة </a:t>
          </a:r>
          <a:r>
            <a:rPr lang="en-US" sz="1400" b="1" kern="1200" dirty="0" smtClean="0"/>
            <a:t>LAN</a:t>
          </a:r>
        </a:p>
        <a:p>
          <a:pPr lvl="0" algn="ctr" defTabSz="622300" rtl="1">
            <a:lnSpc>
              <a:spcPct val="90000"/>
            </a:lnSpc>
            <a:spcBef>
              <a:spcPct val="0"/>
            </a:spcBef>
            <a:spcAft>
              <a:spcPct val="35000"/>
            </a:spcAft>
          </a:pPr>
          <a:r>
            <a:rPr lang="ar-QA" sz="1400" b="1" kern="1200" dirty="0" smtClean="0"/>
            <a:t>لتحميل أكبر قدر من المعلومات ويتم من خلالها استخدام بروتوكول </a:t>
          </a:r>
        </a:p>
        <a:p>
          <a:pPr lvl="0" algn="ctr" defTabSz="622300" rtl="1">
            <a:lnSpc>
              <a:spcPct val="90000"/>
            </a:lnSpc>
            <a:spcBef>
              <a:spcPct val="0"/>
            </a:spcBef>
            <a:spcAft>
              <a:spcPct val="35000"/>
            </a:spcAft>
          </a:pPr>
          <a:r>
            <a:rPr lang="en-US" sz="1400" b="1" kern="1200" dirty="0" smtClean="0"/>
            <a:t>IP</a:t>
          </a:r>
          <a:r>
            <a:rPr lang="ar-QA" sz="1400" b="1" kern="1200" dirty="0" smtClean="0"/>
            <a:t>/ </a:t>
          </a:r>
          <a:r>
            <a:rPr lang="en-US" sz="1400" b="1" kern="1200" dirty="0" smtClean="0"/>
            <a:t>TCP</a:t>
          </a:r>
          <a:endParaRPr lang="ar-QA" sz="1400" b="1" kern="1200" dirty="0"/>
        </a:p>
      </dsp:txBody>
      <dsp:txXfrm>
        <a:off x="2743199" y="1490860"/>
        <a:ext cx="2641600" cy="962025"/>
      </dsp:txXfrm>
    </dsp:sp>
    <dsp:sp modelId="{3CC7CC1B-51A3-4AE8-8F49-7B23252AB62E}">
      <dsp:nvSpPr>
        <dsp:cNvPr id="0" name=""/>
        <dsp:cNvSpPr/>
      </dsp:nvSpPr>
      <dsp:spPr>
        <a:xfrm>
          <a:off x="2831984" y="2752075"/>
          <a:ext cx="2641600" cy="962025"/>
        </a:xfrm>
        <a:prstGeom prst="roundRect">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QA" sz="1600" b="1" kern="1200" dirty="0" smtClean="0"/>
            <a:t>التوصيل من خلال بروتوكولات خاصة </a:t>
          </a:r>
          <a:r>
            <a:rPr lang="ar-QA" sz="1600" b="1" kern="1200" dirty="0" err="1" smtClean="0"/>
            <a:t>بالإتصالات</a:t>
          </a:r>
          <a:endParaRPr lang="ar-QA" sz="1600" b="1" kern="1200" dirty="0" smtClean="0"/>
        </a:p>
        <a:p>
          <a:pPr lvl="0" algn="ctr" defTabSz="711200" rtl="1">
            <a:lnSpc>
              <a:spcPct val="90000"/>
            </a:lnSpc>
            <a:spcBef>
              <a:spcPct val="0"/>
            </a:spcBef>
            <a:spcAft>
              <a:spcPct val="35000"/>
            </a:spcAft>
          </a:pPr>
          <a:endParaRPr lang="ar-QA" sz="1600" b="1" kern="1200" dirty="0"/>
        </a:p>
      </dsp:txBody>
      <dsp:txXfrm>
        <a:off x="2831984" y="2752075"/>
        <a:ext cx="2641600" cy="962025"/>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Q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QA"/>
          </a:p>
        </p:txBody>
      </p:sp>
      <p:sp>
        <p:nvSpPr>
          <p:cNvPr id="4" name="عنصر نائب للتاريخ 3"/>
          <p:cNvSpPr>
            <a:spLocks noGrp="1"/>
          </p:cNvSpPr>
          <p:nvPr>
            <p:ph type="dt" sz="half" idx="10"/>
          </p:nvPr>
        </p:nvSpPr>
        <p:spPr/>
        <p:txBody>
          <a:bodyPr/>
          <a:lstStyle/>
          <a:p>
            <a:fld id="{341D4C2F-AFD4-4771-BAE7-FE9F10857E21}" type="datetimeFigureOut">
              <a:rPr lang="ar-QA" smtClean="0"/>
              <a:pPr/>
              <a:t>22/04/1432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E16336FB-79AB-4D2B-8378-C7A706FABD49}" type="slidenum">
              <a:rPr lang="ar-QA" smtClean="0"/>
              <a:pPr/>
              <a:t>‹#›</a:t>
            </a:fld>
            <a:endParaRPr lang="ar-QA"/>
          </a:p>
        </p:txBody>
      </p:sp>
    </p:spTree>
  </p:cSld>
  <p:clrMapOvr>
    <a:masterClrMapping/>
  </p:clrMapOvr>
  <p:transition spd="slow">
    <p:split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10"/>
          </p:nvPr>
        </p:nvSpPr>
        <p:spPr/>
        <p:txBody>
          <a:bodyPr/>
          <a:lstStyle/>
          <a:p>
            <a:fld id="{341D4C2F-AFD4-4771-BAE7-FE9F10857E21}" type="datetimeFigureOut">
              <a:rPr lang="ar-QA" smtClean="0"/>
              <a:pPr/>
              <a:t>22/04/1432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E16336FB-79AB-4D2B-8378-C7A706FABD49}" type="slidenum">
              <a:rPr lang="ar-QA" smtClean="0"/>
              <a:pPr/>
              <a:t>‹#›</a:t>
            </a:fld>
            <a:endParaRPr lang="ar-QA"/>
          </a:p>
        </p:txBody>
      </p:sp>
    </p:spTree>
  </p:cSld>
  <p:clrMapOvr>
    <a:masterClrMapping/>
  </p:clrMapOvr>
  <p:transition spd="slow">
    <p:spli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Q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341D4C2F-AFD4-4771-BAE7-FE9F10857E21}" type="datetimeFigureOut">
              <a:rPr lang="ar-QA" smtClean="0"/>
              <a:pPr/>
              <a:t>22/04/1432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E16336FB-79AB-4D2B-8378-C7A706FABD49}" type="slidenum">
              <a:rPr lang="ar-QA" smtClean="0"/>
              <a:pPr/>
              <a:t>‹#›</a:t>
            </a:fld>
            <a:endParaRPr lang="ar-QA"/>
          </a:p>
        </p:txBody>
      </p:sp>
    </p:spTree>
  </p:cSld>
  <p:clrMapOvr>
    <a:masterClrMapping/>
  </p:clrMapOvr>
  <p:transition spd="slow">
    <p:spli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5" name="عنصر نائب للتاريخ 4"/>
          <p:cNvSpPr>
            <a:spLocks noGrp="1"/>
          </p:cNvSpPr>
          <p:nvPr>
            <p:ph type="dt" sz="half" idx="10"/>
          </p:nvPr>
        </p:nvSpPr>
        <p:spPr/>
        <p:txBody>
          <a:bodyPr/>
          <a:lstStyle/>
          <a:p>
            <a:fld id="{341D4C2F-AFD4-4771-BAE7-FE9F10857E21}" type="datetimeFigureOut">
              <a:rPr lang="ar-QA" smtClean="0"/>
              <a:pPr/>
              <a:t>22/04/1432</a:t>
            </a:fld>
            <a:endParaRPr lang="ar-QA"/>
          </a:p>
        </p:txBody>
      </p:sp>
      <p:sp>
        <p:nvSpPr>
          <p:cNvPr id="6" name="عنصر نائب للتذييل 5"/>
          <p:cNvSpPr>
            <a:spLocks noGrp="1"/>
          </p:cNvSpPr>
          <p:nvPr>
            <p:ph type="ftr" sz="quarter" idx="11"/>
          </p:nvPr>
        </p:nvSpPr>
        <p:spPr/>
        <p:txBody>
          <a:bodyPr/>
          <a:lstStyle/>
          <a:p>
            <a:endParaRPr lang="ar-QA"/>
          </a:p>
        </p:txBody>
      </p:sp>
      <p:sp>
        <p:nvSpPr>
          <p:cNvPr id="7" name="عنصر نائب لرقم الشريحة 6"/>
          <p:cNvSpPr>
            <a:spLocks noGrp="1"/>
          </p:cNvSpPr>
          <p:nvPr>
            <p:ph type="sldNum" sz="quarter" idx="12"/>
          </p:nvPr>
        </p:nvSpPr>
        <p:spPr/>
        <p:txBody>
          <a:bodyPr/>
          <a:lstStyle/>
          <a:p>
            <a:fld id="{E16336FB-79AB-4D2B-8378-C7A706FABD49}" type="slidenum">
              <a:rPr lang="ar-QA" smtClean="0"/>
              <a:pPr/>
              <a:t>‹#›</a:t>
            </a:fld>
            <a:endParaRPr lang="ar-QA"/>
          </a:p>
        </p:txBody>
      </p:sp>
    </p:spTree>
  </p:cSld>
  <p:clrMapOvr>
    <a:masterClrMapping/>
  </p:clrMapOvr>
  <p:transition spd="slow">
    <p:spli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Q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7" name="عنصر نائب للتاريخ 6"/>
          <p:cNvSpPr>
            <a:spLocks noGrp="1"/>
          </p:cNvSpPr>
          <p:nvPr>
            <p:ph type="dt" sz="half" idx="10"/>
          </p:nvPr>
        </p:nvSpPr>
        <p:spPr/>
        <p:txBody>
          <a:bodyPr/>
          <a:lstStyle/>
          <a:p>
            <a:fld id="{341D4C2F-AFD4-4771-BAE7-FE9F10857E21}" type="datetimeFigureOut">
              <a:rPr lang="ar-QA" smtClean="0"/>
              <a:pPr/>
              <a:t>22/04/1432</a:t>
            </a:fld>
            <a:endParaRPr lang="ar-QA"/>
          </a:p>
        </p:txBody>
      </p:sp>
      <p:sp>
        <p:nvSpPr>
          <p:cNvPr id="8" name="عنصر نائب للتذييل 7"/>
          <p:cNvSpPr>
            <a:spLocks noGrp="1"/>
          </p:cNvSpPr>
          <p:nvPr>
            <p:ph type="ftr" sz="quarter" idx="11"/>
          </p:nvPr>
        </p:nvSpPr>
        <p:spPr/>
        <p:txBody>
          <a:bodyPr/>
          <a:lstStyle/>
          <a:p>
            <a:endParaRPr lang="ar-QA"/>
          </a:p>
        </p:txBody>
      </p:sp>
      <p:sp>
        <p:nvSpPr>
          <p:cNvPr id="9" name="عنصر نائب لرقم الشريحة 8"/>
          <p:cNvSpPr>
            <a:spLocks noGrp="1"/>
          </p:cNvSpPr>
          <p:nvPr>
            <p:ph type="sldNum" sz="quarter" idx="12"/>
          </p:nvPr>
        </p:nvSpPr>
        <p:spPr/>
        <p:txBody>
          <a:bodyPr/>
          <a:lstStyle/>
          <a:p>
            <a:fld id="{E16336FB-79AB-4D2B-8378-C7A706FABD49}" type="slidenum">
              <a:rPr lang="ar-QA" smtClean="0"/>
              <a:pPr/>
              <a:t>‹#›</a:t>
            </a:fld>
            <a:endParaRPr lang="ar-QA"/>
          </a:p>
        </p:txBody>
      </p:sp>
    </p:spTree>
  </p:cSld>
  <p:clrMapOvr>
    <a:masterClrMapping/>
  </p:clrMapOvr>
  <p:transition spd="slow">
    <p:spli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تاريخ 2"/>
          <p:cNvSpPr>
            <a:spLocks noGrp="1"/>
          </p:cNvSpPr>
          <p:nvPr>
            <p:ph type="dt" sz="half" idx="10"/>
          </p:nvPr>
        </p:nvSpPr>
        <p:spPr/>
        <p:txBody>
          <a:bodyPr/>
          <a:lstStyle/>
          <a:p>
            <a:fld id="{341D4C2F-AFD4-4771-BAE7-FE9F10857E21}" type="datetimeFigureOut">
              <a:rPr lang="ar-QA" smtClean="0"/>
              <a:pPr/>
              <a:t>22/04/1432</a:t>
            </a:fld>
            <a:endParaRPr lang="ar-QA"/>
          </a:p>
        </p:txBody>
      </p:sp>
      <p:sp>
        <p:nvSpPr>
          <p:cNvPr id="4" name="عنصر نائب للتذييل 3"/>
          <p:cNvSpPr>
            <a:spLocks noGrp="1"/>
          </p:cNvSpPr>
          <p:nvPr>
            <p:ph type="ftr" sz="quarter" idx="11"/>
          </p:nvPr>
        </p:nvSpPr>
        <p:spPr/>
        <p:txBody>
          <a:bodyPr/>
          <a:lstStyle/>
          <a:p>
            <a:endParaRPr lang="ar-QA"/>
          </a:p>
        </p:txBody>
      </p:sp>
      <p:sp>
        <p:nvSpPr>
          <p:cNvPr id="5" name="عنصر نائب لرقم الشريحة 4"/>
          <p:cNvSpPr>
            <a:spLocks noGrp="1"/>
          </p:cNvSpPr>
          <p:nvPr>
            <p:ph type="sldNum" sz="quarter" idx="12"/>
          </p:nvPr>
        </p:nvSpPr>
        <p:spPr/>
        <p:txBody>
          <a:bodyPr/>
          <a:lstStyle/>
          <a:p>
            <a:fld id="{E16336FB-79AB-4D2B-8378-C7A706FABD49}" type="slidenum">
              <a:rPr lang="ar-QA" smtClean="0"/>
              <a:pPr/>
              <a:t>‹#›</a:t>
            </a:fld>
            <a:endParaRPr lang="ar-QA"/>
          </a:p>
        </p:txBody>
      </p:sp>
    </p:spTree>
  </p:cSld>
  <p:clrMapOvr>
    <a:masterClrMapping/>
  </p:clrMapOvr>
  <p:transition spd="slow">
    <p:spli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41D4C2F-AFD4-4771-BAE7-FE9F10857E21}" type="datetimeFigureOut">
              <a:rPr lang="ar-QA" smtClean="0"/>
              <a:pPr/>
              <a:t>22/04/1432</a:t>
            </a:fld>
            <a:endParaRPr lang="ar-QA"/>
          </a:p>
        </p:txBody>
      </p:sp>
      <p:sp>
        <p:nvSpPr>
          <p:cNvPr id="3" name="عنصر نائب للتذييل 2"/>
          <p:cNvSpPr>
            <a:spLocks noGrp="1"/>
          </p:cNvSpPr>
          <p:nvPr>
            <p:ph type="ftr" sz="quarter" idx="11"/>
          </p:nvPr>
        </p:nvSpPr>
        <p:spPr/>
        <p:txBody>
          <a:bodyPr/>
          <a:lstStyle/>
          <a:p>
            <a:endParaRPr lang="ar-QA"/>
          </a:p>
        </p:txBody>
      </p:sp>
      <p:sp>
        <p:nvSpPr>
          <p:cNvPr id="4" name="عنصر نائب لرقم الشريحة 3"/>
          <p:cNvSpPr>
            <a:spLocks noGrp="1"/>
          </p:cNvSpPr>
          <p:nvPr>
            <p:ph type="sldNum" sz="quarter" idx="12"/>
          </p:nvPr>
        </p:nvSpPr>
        <p:spPr/>
        <p:txBody>
          <a:bodyPr/>
          <a:lstStyle/>
          <a:p>
            <a:fld id="{E16336FB-79AB-4D2B-8378-C7A706FABD49}" type="slidenum">
              <a:rPr lang="ar-QA" smtClean="0"/>
              <a:pPr/>
              <a:t>‹#›</a:t>
            </a:fld>
            <a:endParaRPr lang="ar-QA"/>
          </a:p>
        </p:txBody>
      </p:sp>
    </p:spTree>
  </p:cSld>
  <p:clrMapOvr>
    <a:masterClrMapping/>
  </p:clrMapOvr>
  <p:transition spd="slow">
    <p:spli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Q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41D4C2F-AFD4-4771-BAE7-FE9F10857E21}" type="datetimeFigureOut">
              <a:rPr lang="ar-QA" smtClean="0"/>
              <a:pPr/>
              <a:t>22/04/1432</a:t>
            </a:fld>
            <a:endParaRPr lang="ar-QA"/>
          </a:p>
        </p:txBody>
      </p:sp>
      <p:sp>
        <p:nvSpPr>
          <p:cNvPr id="6" name="عنصر نائب للتذييل 5"/>
          <p:cNvSpPr>
            <a:spLocks noGrp="1"/>
          </p:cNvSpPr>
          <p:nvPr>
            <p:ph type="ftr" sz="quarter" idx="11"/>
          </p:nvPr>
        </p:nvSpPr>
        <p:spPr/>
        <p:txBody>
          <a:bodyPr/>
          <a:lstStyle/>
          <a:p>
            <a:endParaRPr lang="ar-QA"/>
          </a:p>
        </p:txBody>
      </p:sp>
      <p:sp>
        <p:nvSpPr>
          <p:cNvPr id="7" name="عنصر نائب لرقم الشريحة 6"/>
          <p:cNvSpPr>
            <a:spLocks noGrp="1"/>
          </p:cNvSpPr>
          <p:nvPr>
            <p:ph type="sldNum" sz="quarter" idx="12"/>
          </p:nvPr>
        </p:nvSpPr>
        <p:spPr/>
        <p:txBody>
          <a:bodyPr/>
          <a:lstStyle/>
          <a:p>
            <a:fld id="{E16336FB-79AB-4D2B-8378-C7A706FABD49}" type="slidenum">
              <a:rPr lang="ar-QA" smtClean="0"/>
              <a:pPr/>
              <a:t>‹#›</a:t>
            </a:fld>
            <a:endParaRPr lang="ar-QA"/>
          </a:p>
        </p:txBody>
      </p:sp>
    </p:spTree>
  </p:cSld>
  <p:clrMapOvr>
    <a:masterClrMapping/>
  </p:clrMapOvr>
  <p:transition spd="slow">
    <p:spli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Q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Q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41D4C2F-AFD4-4771-BAE7-FE9F10857E21}" type="datetimeFigureOut">
              <a:rPr lang="ar-QA" smtClean="0"/>
              <a:pPr/>
              <a:t>22/04/1432</a:t>
            </a:fld>
            <a:endParaRPr lang="ar-QA"/>
          </a:p>
        </p:txBody>
      </p:sp>
      <p:sp>
        <p:nvSpPr>
          <p:cNvPr id="6" name="عنصر نائب للتذييل 5"/>
          <p:cNvSpPr>
            <a:spLocks noGrp="1"/>
          </p:cNvSpPr>
          <p:nvPr>
            <p:ph type="ftr" sz="quarter" idx="11"/>
          </p:nvPr>
        </p:nvSpPr>
        <p:spPr/>
        <p:txBody>
          <a:bodyPr/>
          <a:lstStyle/>
          <a:p>
            <a:endParaRPr lang="ar-QA"/>
          </a:p>
        </p:txBody>
      </p:sp>
      <p:sp>
        <p:nvSpPr>
          <p:cNvPr id="7" name="عنصر نائب لرقم الشريحة 6"/>
          <p:cNvSpPr>
            <a:spLocks noGrp="1"/>
          </p:cNvSpPr>
          <p:nvPr>
            <p:ph type="sldNum" sz="quarter" idx="12"/>
          </p:nvPr>
        </p:nvSpPr>
        <p:spPr/>
        <p:txBody>
          <a:bodyPr/>
          <a:lstStyle/>
          <a:p>
            <a:fld id="{E16336FB-79AB-4D2B-8378-C7A706FABD49}" type="slidenum">
              <a:rPr lang="ar-QA" smtClean="0"/>
              <a:pPr/>
              <a:t>‹#›</a:t>
            </a:fld>
            <a:endParaRPr lang="ar-QA"/>
          </a:p>
        </p:txBody>
      </p:sp>
    </p:spTree>
  </p:cSld>
  <p:clrMapOvr>
    <a:masterClrMapping/>
  </p:clrMapOvr>
  <p:transition spd="slow">
    <p:spli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Q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10"/>
          </p:nvPr>
        </p:nvSpPr>
        <p:spPr/>
        <p:txBody>
          <a:bodyPr/>
          <a:lstStyle/>
          <a:p>
            <a:fld id="{341D4C2F-AFD4-4771-BAE7-FE9F10857E21}" type="datetimeFigureOut">
              <a:rPr lang="ar-QA" smtClean="0"/>
              <a:pPr/>
              <a:t>22/04/1432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E16336FB-79AB-4D2B-8378-C7A706FABD49}" type="slidenum">
              <a:rPr lang="ar-QA" smtClean="0"/>
              <a:pPr/>
              <a:t>‹#›</a:t>
            </a:fld>
            <a:endParaRPr lang="ar-QA"/>
          </a:p>
        </p:txBody>
      </p:sp>
    </p:spTree>
  </p:cSld>
  <p:clrMapOvr>
    <a:masterClrMapping/>
  </p:clrMapOvr>
  <p:transition spd="slow">
    <p:spli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Q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10"/>
          </p:nvPr>
        </p:nvSpPr>
        <p:spPr/>
        <p:txBody>
          <a:bodyPr/>
          <a:lstStyle/>
          <a:p>
            <a:fld id="{341D4C2F-AFD4-4771-BAE7-FE9F10857E21}" type="datetimeFigureOut">
              <a:rPr lang="ar-QA" smtClean="0"/>
              <a:pPr/>
              <a:t>22/04/1432</a:t>
            </a:fld>
            <a:endParaRPr lang="ar-QA"/>
          </a:p>
        </p:txBody>
      </p:sp>
      <p:sp>
        <p:nvSpPr>
          <p:cNvPr id="5" name="عنصر نائب للتذييل 4"/>
          <p:cNvSpPr>
            <a:spLocks noGrp="1"/>
          </p:cNvSpPr>
          <p:nvPr>
            <p:ph type="ftr" sz="quarter" idx="11"/>
          </p:nvPr>
        </p:nvSpPr>
        <p:spPr/>
        <p:txBody>
          <a:bodyPr/>
          <a:lstStyle/>
          <a:p>
            <a:endParaRPr lang="ar-QA"/>
          </a:p>
        </p:txBody>
      </p:sp>
      <p:sp>
        <p:nvSpPr>
          <p:cNvPr id="6" name="عنصر نائب لرقم الشريحة 5"/>
          <p:cNvSpPr>
            <a:spLocks noGrp="1"/>
          </p:cNvSpPr>
          <p:nvPr>
            <p:ph type="sldNum" sz="quarter" idx="12"/>
          </p:nvPr>
        </p:nvSpPr>
        <p:spPr/>
        <p:txBody>
          <a:bodyPr/>
          <a:lstStyle/>
          <a:p>
            <a:fld id="{E16336FB-79AB-4D2B-8378-C7A706FABD49}" type="slidenum">
              <a:rPr lang="ar-QA" smtClean="0"/>
              <a:pPr/>
              <a:t>‹#›</a:t>
            </a:fld>
            <a:endParaRPr lang="ar-QA"/>
          </a:p>
        </p:txBody>
      </p:sp>
    </p:spTree>
  </p:cSld>
  <p:clrMapOvr>
    <a:masterClrMapping/>
  </p:clrMapOvr>
  <p:transition spd="slow">
    <p:spli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Q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Q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41D4C2F-AFD4-4771-BAE7-FE9F10857E21}" type="datetimeFigureOut">
              <a:rPr lang="ar-QA" smtClean="0"/>
              <a:pPr/>
              <a:t>22/04/1432</a:t>
            </a:fld>
            <a:endParaRPr lang="ar-Q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Q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16336FB-79AB-4D2B-8378-C7A706FABD49}" type="slidenum">
              <a:rPr lang="ar-QA" smtClean="0"/>
              <a:pPr/>
              <a:t>‹#›</a:t>
            </a:fld>
            <a:endParaRPr lang="ar-Q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split dir="in"/>
  </p:transition>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Q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mq3wra.blu.livefilestore.com/y1m6UKrUIcn0w52Vd4KSiGit06Um7VoTw7UEzf9njp1QxjEbi_LGOdN6rFHkYjg98sEAYuAq0dHiMZg48WtdDWeBrwDHw0UHkulrLOrEZLj8HXxxPWkrGYJyYif9lX15v5uJSaWZh7Lpap_eAYsGBC7bg/router5.png?download&amp;psid=1"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3.bp.blogspot.com/_aAfLGmA60SQ/THa5nAR6mTI/AAAAAAAAAG8/fMR-amOa3dM/s1600/12479788731.jpg" TargetMode="External"/><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620689"/>
            <a:ext cx="7772400" cy="2979762"/>
          </a:xfrm>
          <a:blipFill>
            <a:blip r:embed="rId2" cstate="print"/>
            <a:tile tx="0" ty="0" sx="100000" sy="100000" flip="none" algn="tl"/>
          </a:blipFill>
        </p:spPr>
        <p:style>
          <a:lnRef idx="1">
            <a:schemeClr val="accent6"/>
          </a:lnRef>
          <a:fillRef idx="2">
            <a:schemeClr val="accent6"/>
          </a:fillRef>
          <a:effectRef idx="1">
            <a:schemeClr val="accent6"/>
          </a:effectRef>
          <a:fontRef idx="minor">
            <a:schemeClr val="dk1"/>
          </a:fontRef>
        </p:style>
        <p:txBody>
          <a:bodyPr/>
          <a:lstStyle/>
          <a:p>
            <a:r>
              <a:rPr lang="ar-Q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الفصل الثالث</a:t>
            </a:r>
            <a:endParaRPr lang="ar-Q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عنوان فرعي 2"/>
          <p:cNvSpPr>
            <a:spLocks noGrp="1"/>
          </p:cNvSpPr>
          <p:nvPr>
            <p:ph type="subTitle" idx="1"/>
          </p:nvPr>
        </p:nvSpPr>
        <p:spPr/>
        <p:txBody>
          <a:bodyPr>
            <a:normAutofit/>
          </a:bodyPr>
          <a:lstStyle/>
          <a:p>
            <a:r>
              <a:rPr lang="ar-QA" sz="4400" b="1" dirty="0" smtClean="0">
                <a:ln w="10541" cmpd="sng">
                  <a:solidFill>
                    <a:srgbClr val="7D7D7D">
                      <a:tint val="100000"/>
                      <a:shade val="100000"/>
                      <a:satMod val="110000"/>
                    </a:srgbClr>
                  </a:solidFill>
                  <a:prstDash val="solid"/>
                </a:ln>
                <a:solidFill>
                  <a:schemeClr val="tx1"/>
                </a:solidFill>
              </a:rPr>
              <a:t>الإنترنت والتعليم</a:t>
            </a:r>
            <a:endParaRPr lang="ar-QA" sz="4400" b="1" dirty="0">
              <a:ln w="10541" cmpd="sng">
                <a:solidFill>
                  <a:srgbClr val="7D7D7D">
                    <a:tint val="100000"/>
                    <a:shade val="100000"/>
                    <a:satMod val="110000"/>
                  </a:srgbClr>
                </a:solidFill>
                <a:prstDash val="solid"/>
              </a:ln>
              <a:solidFill>
                <a:schemeClr val="tx1"/>
              </a:solidFill>
            </a:endParaRPr>
          </a:p>
        </p:txBody>
      </p:sp>
      <p:pic>
        <p:nvPicPr>
          <p:cNvPr id="4" name="صورة 3" descr="http://www.isoc.sd/sudanic.isoc.sd/images/globe2ppl.jpg"/>
          <p:cNvPicPr/>
          <p:nvPr/>
        </p:nvPicPr>
        <p:blipFill>
          <a:blip r:embed="rId3" cstate="print"/>
          <a:srcRect/>
          <a:stretch>
            <a:fillRect/>
          </a:stretch>
        </p:blipFill>
        <p:spPr bwMode="auto">
          <a:xfrm rot="20971907">
            <a:off x="493897" y="576790"/>
            <a:ext cx="2084010" cy="2066288"/>
          </a:xfrm>
          <a:prstGeom prst="roundRect">
            <a:avLst>
              <a:gd name="adj" fmla="val 8594"/>
            </a:avLst>
          </a:prstGeom>
          <a:solidFill>
            <a:srgbClr val="FFFFFF">
              <a:shade val="85000"/>
            </a:srgbClr>
          </a:solidFill>
          <a:ln>
            <a:noFill/>
          </a:ln>
          <a:effectLst>
            <a:reflection blurRad="6350" stA="50000" endA="300" endPos="90000" dir="5400000" sy="-100000" algn="bl" rotWithShape="0"/>
          </a:effectLst>
        </p:spPr>
      </p:pic>
      <p:pic>
        <p:nvPicPr>
          <p:cNvPr id="5" name="صورة 4" descr="http://www.mawhopon.net/upload/image/basic_photo/_37645_internet-explorer7-27-04-2006.jpg"/>
          <p:cNvPicPr/>
          <p:nvPr/>
        </p:nvPicPr>
        <p:blipFill>
          <a:blip r:embed="rId4" cstate="print"/>
          <a:srcRect/>
          <a:stretch>
            <a:fillRect/>
          </a:stretch>
        </p:blipFill>
        <p:spPr bwMode="auto">
          <a:xfrm rot="738334">
            <a:off x="6544754" y="3603671"/>
            <a:ext cx="951033" cy="1046077"/>
          </a:xfrm>
          <a:prstGeom prst="rect">
            <a:avLst/>
          </a:prstGeom>
          <a:noFill/>
          <a:ln w="9525">
            <a:noFill/>
            <a:miter lim="800000"/>
            <a:headEnd/>
            <a:tailEnd/>
          </a:ln>
          <a:effectLst>
            <a:reflection blurRad="6350" stA="50000" endA="300" endPos="90000" dir="5400000" sy="-100000" algn="bl" rotWithShape="0"/>
          </a:effectLst>
        </p:spPr>
      </p:pic>
      <p:pic>
        <p:nvPicPr>
          <p:cNvPr id="6" name="صورة 5" descr="http://www.mawhopon.net/upload/image/basic_photo/_37645_internet-explorer7-27-04-2006.jpg"/>
          <p:cNvPicPr/>
          <p:nvPr/>
        </p:nvPicPr>
        <p:blipFill>
          <a:blip r:embed="rId4" cstate="print"/>
          <a:srcRect/>
          <a:stretch>
            <a:fillRect/>
          </a:stretch>
        </p:blipFill>
        <p:spPr bwMode="auto">
          <a:xfrm rot="738334">
            <a:off x="4084674" y="5081371"/>
            <a:ext cx="614612" cy="898988"/>
          </a:xfrm>
          <a:prstGeom prst="rect">
            <a:avLst/>
          </a:prstGeom>
          <a:noFill/>
          <a:ln w="9525">
            <a:noFill/>
            <a:miter lim="800000"/>
            <a:headEnd/>
            <a:tailEnd/>
          </a:ln>
          <a:effectLst>
            <a:reflection blurRad="6350" stA="50000" endA="300" endPos="90000" dir="5400000" sy="-100000" algn="bl" rotWithShape="0"/>
          </a:effectLst>
        </p:spPr>
      </p:pic>
      <p:pic>
        <p:nvPicPr>
          <p:cNvPr id="7" name="صورة 6" descr="http://www.mawhopon.net/upload/image/basic_photo/_37645_internet-explorer7-27-04-2006.jpg"/>
          <p:cNvPicPr/>
          <p:nvPr/>
        </p:nvPicPr>
        <p:blipFill>
          <a:blip r:embed="rId4" cstate="print"/>
          <a:srcRect/>
          <a:stretch>
            <a:fillRect/>
          </a:stretch>
        </p:blipFill>
        <p:spPr bwMode="auto">
          <a:xfrm rot="1739466">
            <a:off x="4198245" y="2822347"/>
            <a:ext cx="452914" cy="595848"/>
          </a:xfrm>
          <a:prstGeom prst="rect">
            <a:avLst/>
          </a:prstGeom>
          <a:noFill/>
          <a:ln w="9525">
            <a:noFill/>
            <a:miter lim="800000"/>
            <a:headEnd/>
            <a:tailEnd/>
          </a:ln>
          <a:effectLst>
            <a:reflection blurRad="6350" stA="50000" endA="300" endPos="90000" dir="5400000" sy="-100000" algn="bl" rotWithShape="0"/>
          </a:effectLst>
        </p:spPr>
      </p:pic>
      <p:pic>
        <p:nvPicPr>
          <p:cNvPr id="8" name="صورة 7" descr="http://www.mawhopon.net/upload/image/basic_photo/_37645_internet-explorer7-27-04-2006.jpg"/>
          <p:cNvPicPr/>
          <p:nvPr/>
        </p:nvPicPr>
        <p:blipFill>
          <a:blip r:embed="rId4" cstate="print"/>
          <a:srcRect/>
          <a:stretch>
            <a:fillRect/>
          </a:stretch>
        </p:blipFill>
        <p:spPr bwMode="auto">
          <a:xfrm rot="19350117">
            <a:off x="2265957" y="4763801"/>
            <a:ext cx="240173" cy="312238"/>
          </a:xfrm>
          <a:prstGeom prst="rect">
            <a:avLst/>
          </a:prstGeom>
          <a:noFill/>
          <a:ln w="9525">
            <a:noFill/>
            <a:miter lim="800000"/>
            <a:headEnd/>
            <a:tailEnd/>
          </a:ln>
          <a:effectLst>
            <a:reflection blurRad="6350" stA="50000" endA="300" endPos="90000" dir="5400000" sy="-100000" algn="bl" rotWithShape="0"/>
          </a:effectLst>
        </p:spPr>
      </p:pic>
      <p:pic>
        <p:nvPicPr>
          <p:cNvPr id="9" name="صورة 8" descr="http://www.mawhopon.net/upload/image/basic_photo/_37645_internet-explorer7-27-04-2006.jpg"/>
          <p:cNvPicPr/>
          <p:nvPr/>
        </p:nvPicPr>
        <p:blipFill>
          <a:blip r:embed="rId4" cstate="print"/>
          <a:srcRect/>
          <a:stretch>
            <a:fillRect/>
          </a:stretch>
        </p:blipFill>
        <p:spPr bwMode="auto">
          <a:xfrm rot="738334">
            <a:off x="1799194" y="1660194"/>
            <a:ext cx="334425" cy="369257"/>
          </a:xfrm>
          <a:prstGeom prst="rect">
            <a:avLst/>
          </a:prstGeom>
          <a:noFill/>
          <a:ln w="9525">
            <a:noFill/>
            <a:miter lim="800000"/>
            <a:headEnd/>
            <a:tailEnd/>
          </a:ln>
          <a:effectLst>
            <a:reflection blurRad="6350" stA="50000" endA="300" endPos="90000" dir="5400000" sy="-100000" algn="bl" rotWithShape="0"/>
          </a:effectLst>
        </p:spPr>
      </p:pic>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additive="base">
                                        <p:cTn id="3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27584" y="908720"/>
            <a:ext cx="7704856" cy="4824536"/>
          </a:xfrm>
          <a:prstGeom prst="rect">
            <a:avLst/>
          </a:prstGeom>
          <a:ln>
            <a:noFill/>
          </a:ln>
          <a:effectLst>
            <a:outerShdw blurRad="44450" dist="27940" dir="5400000" algn="ctr">
              <a:srgbClr val="000000">
                <a:alpha val="32000"/>
              </a:srgbClr>
            </a:outerShdw>
            <a:reflection blurRad="6350" stA="50000" endA="300" endPos="90000" dir="5400000" sy="-100000" algn="bl" rotWithShape="0"/>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rtlCol="1" anchor="ctr"/>
          <a:lstStyle/>
          <a:p>
            <a:r>
              <a:rPr lang="ar-QA" sz="3200" dirty="0" smtClean="0"/>
              <a:t>1.مفهوم الإنترنت.</a:t>
            </a:r>
          </a:p>
          <a:p>
            <a:r>
              <a:rPr lang="ar-QA" sz="3200" dirty="0" smtClean="0"/>
              <a:t>2.آلية عمل الإنترنت.</a:t>
            </a:r>
          </a:p>
          <a:p>
            <a:r>
              <a:rPr lang="ar-QA" sz="3200" dirty="0" smtClean="0"/>
              <a:t>3.طرق الاتصال بالإنترنت.</a:t>
            </a:r>
          </a:p>
          <a:p>
            <a:r>
              <a:rPr lang="ar-QA" sz="3200" dirty="0" smtClean="0"/>
              <a:t>4.</a:t>
            </a:r>
            <a:r>
              <a:rPr lang="ar-QA" sz="3200" dirty="0" err="1" smtClean="0"/>
              <a:t>انواع</a:t>
            </a:r>
            <a:r>
              <a:rPr lang="ar-QA" sz="3200" dirty="0" smtClean="0"/>
              <a:t> التوصيل بخدمة الإنترنت.</a:t>
            </a:r>
          </a:p>
          <a:p>
            <a:r>
              <a:rPr lang="ar-QA" sz="3200" dirty="0" smtClean="0"/>
              <a:t>5.</a:t>
            </a:r>
            <a:r>
              <a:rPr lang="ar-QA" sz="3200" dirty="0" err="1" smtClean="0"/>
              <a:t>اهم</a:t>
            </a:r>
            <a:r>
              <a:rPr lang="ar-QA" sz="3200" dirty="0" smtClean="0"/>
              <a:t> مزاياها.</a:t>
            </a:r>
          </a:p>
          <a:p>
            <a:r>
              <a:rPr lang="ar-QA" sz="3200" dirty="0" smtClean="0"/>
              <a:t>6.متطلباتها.</a:t>
            </a:r>
          </a:p>
          <a:p>
            <a:r>
              <a:rPr lang="ar-QA" sz="3200" dirty="0" smtClean="0"/>
              <a:t>7.مناقشة مشكلة إدمان استخدام الإنترنت.  </a:t>
            </a:r>
            <a:endParaRPr lang="ar-QA" sz="3200" dirty="0"/>
          </a:p>
        </p:txBody>
      </p:sp>
      <p:pic>
        <p:nvPicPr>
          <p:cNvPr id="3" name="صورة 2" descr="http://www.mawhopon.net/upload/image/basic_photo/_37645_internet-explorer7-27-04-2006.jpg"/>
          <p:cNvPicPr/>
          <p:nvPr/>
        </p:nvPicPr>
        <p:blipFill>
          <a:blip r:embed="rId2" cstate="print">
            <a:duotone>
              <a:schemeClr val="accent2">
                <a:shade val="45000"/>
                <a:satMod val="135000"/>
              </a:schemeClr>
              <a:prstClr val="white"/>
            </a:duotone>
          </a:blip>
          <a:srcRect l="4854" t="7071" r="8690" b="8905"/>
          <a:stretch>
            <a:fillRect/>
          </a:stretch>
        </p:blipFill>
        <p:spPr bwMode="auto">
          <a:xfrm rot="20424956">
            <a:off x="1001286" y="1164646"/>
            <a:ext cx="1431863" cy="1753464"/>
          </a:xfrm>
          <a:prstGeom prst="rect">
            <a:avLst/>
          </a:prstGeom>
          <a:ln>
            <a:noFill/>
          </a:ln>
          <a:effectLst>
            <a:outerShdw blurRad="292100" dist="139700" dir="2700000" algn="tl" rotWithShape="0">
              <a:srgbClr val="333333">
                <a:alpha val="65000"/>
              </a:srgbClr>
            </a:outerShdw>
            <a:reflection blurRad="6350" stA="50000" endA="295" endPos="92000" dist="101600" dir="5400000" sy="-100000" algn="bl" rotWithShape="0"/>
          </a:effectLst>
        </p:spPr>
      </p:pic>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764705"/>
            <a:ext cx="7772400" cy="3168352"/>
          </a:xfrm>
        </p:spPr>
        <p:style>
          <a:lnRef idx="1">
            <a:schemeClr val="accent3"/>
          </a:lnRef>
          <a:fillRef idx="3">
            <a:schemeClr val="accent3"/>
          </a:fillRef>
          <a:effectRef idx="2">
            <a:schemeClr val="accent3"/>
          </a:effectRef>
          <a:fontRef idx="minor">
            <a:schemeClr val="lt1"/>
          </a:fontRef>
        </p:style>
        <p:txBody>
          <a:bodyPr>
            <a:normAutofit/>
          </a:bodyPr>
          <a:lstStyle/>
          <a:p>
            <a:r>
              <a:rPr lang="ar-SA" sz="2800" dirty="0">
                <a:solidFill>
                  <a:schemeClr val="tx1"/>
                </a:solidFill>
              </a:rPr>
              <a:t>تعد الإنترنت أحدث وسيلة إعلامية، وهي عالمية الانتشار، سريعة التطور، "وكلمة إنترنت (</a:t>
            </a:r>
            <a:r>
              <a:rPr lang="en-US" sz="2800" dirty="0">
                <a:solidFill>
                  <a:schemeClr val="tx1"/>
                </a:solidFill>
              </a:rPr>
              <a:t>Internet</a:t>
            </a:r>
            <a:r>
              <a:rPr lang="ar-SA" sz="2800" dirty="0">
                <a:solidFill>
                  <a:schemeClr val="tx1"/>
                </a:solidFill>
              </a:rPr>
              <a:t>) تعني لغوياً: ترابط بين الشبكات، وبعبارة أخرى: شبكة الشبكات، حيث تتكون الإنترنت من عدد كبير من شبكات الحاسب المترابطة والمتناثرة في أنحاء كثيرة من العالم. ويحكم ترابط تلك الأجهزة وتحادثها بروتوكول موحد يسمى بروتوكول </a:t>
            </a:r>
            <a:r>
              <a:rPr lang="ar-SA" sz="2800" dirty="0" smtClean="0">
                <a:solidFill>
                  <a:schemeClr val="tx1"/>
                </a:solidFill>
              </a:rPr>
              <a:t>الإنترنت </a:t>
            </a:r>
            <a:r>
              <a:rPr lang="ar-SA" sz="2800" dirty="0">
                <a:solidFill>
                  <a:schemeClr val="tx1"/>
                </a:solidFill>
              </a:rPr>
              <a:t>(</a:t>
            </a:r>
            <a:r>
              <a:rPr lang="en-US" sz="2800" dirty="0">
                <a:solidFill>
                  <a:schemeClr val="tx1"/>
                </a:solidFill>
              </a:rPr>
              <a:t>TCP/IP</a:t>
            </a:r>
            <a:r>
              <a:rPr lang="ar-SA" sz="2800" dirty="0" smtClean="0">
                <a:solidFill>
                  <a:schemeClr val="tx1"/>
                </a:solidFill>
              </a:rPr>
              <a:t>). </a:t>
            </a:r>
            <a:r>
              <a:rPr lang="en-US" sz="2800" dirty="0">
                <a:solidFill>
                  <a:schemeClr val="tx1"/>
                </a:solidFill>
              </a:rPr>
              <a:t/>
            </a:r>
            <a:br>
              <a:rPr lang="en-US" sz="2800" dirty="0">
                <a:solidFill>
                  <a:schemeClr val="tx1"/>
                </a:solidFill>
              </a:rPr>
            </a:br>
            <a:endParaRPr lang="ar-QA" sz="2800" dirty="0">
              <a:solidFill>
                <a:schemeClr val="tx1"/>
              </a:solidFill>
            </a:endParaRPr>
          </a:p>
        </p:txBody>
      </p:sp>
      <p:sp>
        <p:nvSpPr>
          <p:cNvPr id="3" name="عنوان فرعي 2"/>
          <p:cNvSpPr>
            <a:spLocks noGrp="1"/>
          </p:cNvSpPr>
          <p:nvPr>
            <p:ph type="subTitle" idx="1"/>
          </p:nvPr>
        </p:nvSpPr>
        <p:spPr>
          <a:xfrm>
            <a:off x="5292080" y="4149080"/>
            <a:ext cx="3312368" cy="2304256"/>
          </a:xfrm>
        </p:spPr>
        <p:style>
          <a:lnRef idx="1">
            <a:schemeClr val="accent4"/>
          </a:lnRef>
          <a:fillRef idx="2">
            <a:schemeClr val="accent4"/>
          </a:fillRef>
          <a:effectRef idx="1">
            <a:schemeClr val="accent4"/>
          </a:effectRef>
          <a:fontRef idx="minor">
            <a:schemeClr val="dk1"/>
          </a:fontRef>
        </p:style>
        <p:txBody>
          <a:bodyPr>
            <a:normAutofit fontScale="70000" lnSpcReduction="20000"/>
          </a:bodyPr>
          <a:lstStyle/>
          <a:p>
            <a:endParaRPr lang="ar-QA" dirty="0" smtClean="0">
              <a:solidFill>
                <a:schemeClr val="tx1"/>
              </a:solidFill>
            </a:endParaRPr>
          </a:p>
          <a:p>
            <a:r>
              <a:rPr lang="ar-SA" dirty="0" smtClean="0">
                <a:solidFill>
                  <a:schemeClr val="tx1"/>
                </a:solidFill>
              </a:rPr>
              <a:t>فهي </a:t>
            </a:r>
            <a:r>
              <a:rPr lang="ar-SA" dirty="0">
                <a:solidFill>
                  <a:schemeClr val="tx1"/>
                </a:solidFill>
              </a:rPr>
              <a:t>عبارة عن مجموعة ضخمة من شبكات الاتصال </a:t>
            </a:r>
            <a:r>
              <a:rPr lang="ar-SA" dirty="0" smtClean="0">
                <a:solidFill>
                  <a:schemeClr val="tx1"/>
                </a:solidFill>
              </a:rPr>
              <a:t>المرتبط</a:t>
            </a:r>
            <a:r>
              <a:rPr lang="ar-QA" dirty="0" smtClean="0">
                <a:solidFill>
                  <a:schemeClr val="tx1"/>
                </a:solidFill>
              </a:rPr>
              <a:t>ة</a:t>
            </a:r>
            <a:r>
              <a:rPr lang="ar-SA" dirty="0" smtClean="0">
                <a:solidFill>
                  <a:schemeClr val="tx1"/>
                </a:solidFill>
              </a:rPr>
              <a:t> </a:t>
            </a:r>
            <a:r>
              <a:rPr lang="ar-SA" dirty="0">
                <a:solidFill>
                  <a:schemeClr val="tx1"/>
                </a:solidFill>
              </a:rPr>
              <a:t>بعضها </a:t>
            </a:r>
            <a:r>
              <a:rPr lang="ar-SA" dirty="0" smtClean="0">
                <a:solidFill>
                  <a:schemeClr val="tx1"/>
                </a:solidFill>
              </a:rPr>
              <a:t>ببعض وتربط </a:t>
            </a:r>
            <a:r>
              <a:rPr lang="ar-SA" dirty="0">
                <a:solidFill>
                  <a:schemeClr val="tx1"/>
                </a:solidFill>
              </a:rPr>
              <a:t>أجهزة </a:t>
            </a:r>
            <a:r>
              <a:rPr lang="ar-SA" dirty="0" smtClean="0">
                <a:solidFill>
                  <a:schemeClr val="tx1"/>
                </a:solidFill>
              </a:rPr>
              <a:t>الكمبيوتر عبر </a:t>
            </a:r>
            <a:r>
              <a:rPr lang="ar-SA" dirty="0">
                <a:solidFill>
                  <a:schemeClr val="tx1"/>
                </a:solidFill>
              </a:rPr>
              <a:t>الخط </a:t>
            </a:r>
            <a:r>
              <a:rPr lang="ar-SA" dirty="0" smtClean="0">
                <a:solidFill>
                  <a:schemeClr val="tx1"/>
                </a:solidFill>
              </a:rPr>
              <a:t>الهاتفي</a:t>
            </a:r>
            <a:r>
              <a:rPr lang="en-US" dirty="0" smtClean="0">
                <a:solidFill>
                  <a:schemeClr val="tx1"/>
                </a:solidFill>
              </a:rPr>
              <a:t> </a:t>
            </a:r>
            <a:r>
              <a:rPr lang="ar-SA" dirty="0" smtClean="0">
                <a:solidFill>
                  <a:schemeClr val="tx1"/>
                </a:solidFill>
              </a:rPr>
              <a:t>، </a:t>
            </a:r>
            <a:r>
              <a:rPr lang="ar-SA" dirty="0">
                <a:solidFill>
                  <a:schemeClr val="tx1"/>
                </a:solidFill>
              </a:rPr>
              <a:t>وعبر هذا الجهاز يستطيع المستخدم أن يرسل ما يشاء من معلومات، ويستقبل ما يريد.</a:t>
            </a:r>
            <a:endParaRPr lang="en-US" dirty="0">
              <a:solidFill>
                <a:schemeClr val="tx1"/>
              </a:solidFill>
            </a:endParaRPr>
          </a:p>
          <a:p>
            <a:endParaRPr lang="ar-QA" dirty="0"/>
          </a:p>
        </p:txBody>
      </p:sp>
      <p:pic>
        <p:nvPicPr>
          <p:cNvPr id="4" name="صورة 3" descr="router">
            <a:hlinkClick r:id="rId2"/>
          </p:cNvPr>
          <p:cNvPicPr/>
          <p:nvPr/>
        </p:nvPicPr>
        <p:blipFill>
          <a:blip r:embed="rId3" cstate="print">
            <a:duotone>
              <a:prstClr val="black"/>
              <a:schemeClr val="accent3">
                <a:tint val="45000"/>
                <a:satMod val="400000"/>
              </a:schemeClr>
            </a:duotone>
          </a:blip>
          <a:srcRect/>
          <a:stretch>
            <a:fillRect/>
          </a:stretch>
        </p:blipFill>
        <p:spPr bwMode="auto">
          <a:xfrm rot="20719045">
            <a:off x="1298930" y="3929763"/>
            <a:ext cx="3146275" cy="2571490"/>
          </a:xfrm>
          <a:prstGeom prst="rect">
            <a:avLst/>
          </a:prstGeom>
          <a:noFill/>
          <a:ln w="9525">
            <a:noFill/>
            <a:miter lim="800000"/>
            <a:headEnd/>
            <a:tailEnd/>
          </a:ln>
        </p:spPr>
      </p:pic>
      <p:cxnSp>
        <p:nvCxnSpPr>
          <p:cNvPr id="6" name="رابط منحني 5"/>
          <p:cNvCxnSpPr/>
          <p:nvPr/>
        </p:nvCxnSpPr>
        <p:spPr>
          <a:xfrm>
            <a:off x="4427984" y="4797152"/>
            <a:ext cx="792088" cy="504056"/>
          </a:xfrm>
          <a:prstGeom prst="curvedConnector3">
            <a:avLst>
              <a:gd name="adj1" fmla="val 50000"/>
            </a:avLst>
          </a:prstGeom>
          <a:ln>
            <a:headEnd type="arrow"/>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1052735"/>
            <a:ext cx="7772400" cy="4464497"/>
          </a:xfrm>
        </p:spPr>
        <p:style>
          <a:lnRef idx="1">
            <a:schemeClr val="accent3"/>
          </a:lnRef>
          <a:fillRef idx="2">
            <a:schemeClr val="accent3"/>
          </a:fillRef>
          <a:effectRef idx="1">
            <a:schemeClr val="accent3"/>
          </a:effectRef>
          <a:fontRef idx="minor">
            <a:schemeClr val="dk1"/>
          </a:fontRef>
        </p:style>
        <p:txBody>
          <a:bodyPr>
            <a:normAutofit/>
          </a:bodyPr>
          <a:lstStyle/>
          <a:p>
            <a:r>
              <a:rPr lang="ar-QA" sz="2400" dirty="0" smtClean="0"/>
              <a:t/>
            </a:r>
            <a:br>
              <a:rPr lang="ar-QA" sz="2400" dirty="0" smtClean="0"/>
            </a:br>
            <a:r>
              <a:rPr lang="ar-SA" sz="2400" dirty="0" smtClean="0"/>
              <a:t>وقد </a:t>
            </a:r>
            <a:r>
              <a:rPr lang="ar-SA" sz="2400" dirty="0"/>
              <a:t>دخلت الإنترنت جميع مجالات الحياة، فهناك مواقع خاصة للأخبار، وأخرى لشتى الأفكار، وهناك المواقع العلمية المتخصصة، والاقتصادية والاجتماعية والتجارية والمهنية والفكاهية والسياسية والدينية والإدارية.. مما جعل لها آثاراً واضحة في نظام الاتصال العالمي الجديد، حتى صارت الإنترنت أول منتدى عالمي، وأعظم مكتبة عالمية، ولأول مرة في التاريخ أصبح بمقدور أعداد لا حصر لها من البشر التواصل فيما بينهم بيسر وسهولة، مستخدمين الصوت والصورة بشكل حي ومباشر مهما بعد المكان، وبقليل من التكلفة المالية.</a:t>
            </a:r>
            <a:r>
              <a:rPr lang="en-US" sz="2400" dirty="0"/>
              <a:t/>
            </a:r>
            <a:br>
              <a:rPr lang="en-US" sz="2400" dirty="0"/>
            </a:br>
            <a:r>
              <a:rPr lang="ar-SA" sz="2400" dirty="0"/>
              <a:t>وقد دخلت فيها القنوات الفضائية التلفزيونية، والصحف اليومية، والمجلات </a:t>
            </a:r>
            <a:r>
              <a:rPr lang="ar-SA" sz="2400" dirty="0" smtClean="0"/>
              <a:t>الدورية</a:t>
            </a:r>
            <a:r>
              <a:rPr lang="en-US" sz="2400" dirty="0" smtClean="0"/>
              <a:t>.</a:t>
            </a:r>
            <a:r>
              <a:rPr lang="en-US" sz="2400" dirty="0"/>
              <a:t/>
            </a:r>
            <a:br>
              <a:rPr lang="en-US" sz="2400" dirty="0"/>
            </a:br>
            <a:endParaRPr lang="ar-QA" sz="2400" dirty="0"/>
          </a:p>
        </p:txBody>
      </p:sp>
      <p:sp>
        <p:nvSpPr>
          <p:cNvPr id="3" name="عنوان فرعي 2"/>
          <p:cNvSpPr>
            <a:spLocks noGrp="1"/>
          </p:cNvSpPr>
          <p:nvPr>
            <p:ph type="subTitle" idx="1"/>
          </p:nvPr>
        </p:nvSpPr>
        <p:spPr>
          <a:xfrm>
            <a:off x="1371600" y="4149080"/>
            <a:ext cx="6400800" cy="1489720"/>
          </a:xfrm>
        </p:spPr>
        <p:txBody>
          <a:bodyPr/>
          <a:lstStyle/>
          <a:p>
            <a:endParaRPr lang="ar-QA" dirty="0"/>
          </a:p>
        </p:txBody>
      </p:sp>
    </p:spTree>
  </p:cSld>
  <p:clrMapOvr>
    <a:masterClrMapping/>
  </p:clrMapOvr>
  <p:transition spd="slow">
    <p:split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548680"/>
            <a:ext cx="7772400" cy="3168351"/>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ar-QA" sz="2700" b="1" dirty="0" smtClean="0"/>
              <a:t>الإنترنت:</a:t>
            </a:r>
            <a:r>
              <a:rPr lang="ar-QA" sz="2000" dirty="0" smtClean="0"/>
              <a:t/>
            </a:r>
            <a:br>
              <a:rPr lang="ar-QA" sz="2000" dirty="0" smtClean="0"/>
            </a:br>
            <a:r>
              <a:rPr lang="ar-QA" sz="2000" b="1" dirty="0"/>
              <a:t> الإنترنت- بكل بساطة- هي شبكة الشبكات، إذ إنها تتكوَّن من تشبيك الملايين من أجهزة الكمبيوتر والشبكات المحلية والشبكات الواسعة. وقد تم اشتقاق مصطلح الإنترنت من المصطلح الإنجليزي </a:t>
            </a:r>
            <a:r>
              <a:rPr lang="en-US" sz="2400" b="1" dirty="0">
                <a:solidFill>
                  <a:srgbClr val="FF0000"/>
                </a:solidFill>
              </a:rPr>
              <a:t>International Network </a:t>
            </a:r>
            <a:r>
              <a:rPr lang="ar-QA" sz="2000" b="1" dirty="0"/>
              <a:t>الذي يعني الشبكة العالمية. والإنترنت هي أوسع الشبكات الواسعة حتى الآن، وهي آخذة في التوسّع والانتشار بسرعة كبيرة، كما إن عدد المشتركين في خدمة الإنترنت يزداد ازديادا هائلا يوما إثر يوم. ونستنتج من ذلك أن الإنترنت ليست مِلكا لإحدى الشركات أو البُلدان، وربّما تستطيع شركة أو جهة ما أن تعطل أو تحجب خدمة الإنترنت في مكان معيَّن، ولكن ليس هنالك أي شركة أو جهة تستطيع تعطيل الإنترنت على مستوى العالم بأكمله، إذ إن تعطيل إحدى الشبكات التي تضمّها الإنترنت لا يعني تعطيل الشبكات الأخرى.</a:t>
            </a:r>
            <a:endParaRPr lang="ar-QA" sz="2000" dirty="0"/>
          </a:p>
        </p:txBody>
      </p:sp>
      <p:sp>
        <p:nvSpPr>
          <p:cNvPr id="3" name="عنوان فرعي 2"/>
          <p:cNvSpPr>
            <a:spLocks noGrp="1"/>
          </p:cNvSpPr>
          <p:nvPr>
            <p:ph type="subTitle" idx="1"/>
          </p:nvPr>
        </p:nvSpPr>
        <p:spPr>
          <a:xfrm>
            <a:off x="755576" y="3886200"/>
            <a:ext cx="7704856" cy="2279104"/>
          </a:xfrm>
          <a:solidFill>
            <a:schemeClr val="accent3">
              <a:lumMod val="60000"/>
              <a:lumOff val="40000"/>
            </a:schemeClr>
          </a:solidFill>
          <a:ln>
            <a:noFill/>
          </a:ln>
          <a:effectLst>
            <a:outerShdw blurRad="190500" dist="228600" dir="2700000" algn="ctr">
              <a:srgbClr val="000000">
                <a:alpha val="30000"/>
              </a:srgbClr>
            </a:outerShdw>
            <a:reflection blurRad="6350" stA="50000" endA="300" endPos="90000" dir="5400000" sy="-100000" algn="bl" rotWithShape="0"/>
          </a:effectLst>
          <a:scene3d>
            <a:camera prst="orthographicFront">
              <a:rot lat="0" lon="0" rev="0"/>
            </a:camera>
            <a:lightRig rig="glow" dir="t">
              <a:rot lat="0" lon="0" rev="4800000"/>
            </a:lightRig>
          </a:scene3d>
          <a:sp3d prstMaterial="matte">
            <a:bevelT w="127000" h="63500"/>
          </a:sp3d>
        </p:spPr>
        <p:style>
          <a:lnRef idx="0">
            <a:schemeClr val="dk1"/>
          </a:lnRef>
          <a:fillRef idx="3">
            <a:schemeClr val="dk1"/>
          </a:fillRef>
          <a:effectRef idx="3">
            <a:schemeClr val="dk1"/>
          </a:effectRef>
          <a:fontRef idx="minor">
            <a:schemeClr val="lt1"/>
          </a:fontRef>
        </p:style>
        <p:txBody>
          <a:bodyPr>
            <a:noAutofit/>
          </a:bodyPr>
          <a:lstStyle/>
          <a:p>
            <a:r>
              <a:rPr lang="ar-SA" sz="2400" dirty="0" smtClean="0">
                <a:solidFill>
                  <a:schemeClr val="tx1"/>
                </a:solidFill>
              </a:rPr>
              <a:t>الانتر</a:t>
            </a:r>
            <a:r>
              <a:rPr lang="ar-QA" sz="2400" dirty="0" smtClean="0">
                <a:solidFill>
                  <a:schemeClr val="tx1"/>
                </a:solidFill>
              </a:rPr>
              <a:t>نت</a:t>
            </a:r>
            <a:r>
              <a:rPr lang="ar-SA" sz="2400" dirty="0" smtClean="0">
                <a:solidFill>
                  <a:schemeClr val="tx1"/>
                </a:solidFill>
              </a:rPr>
              <a:t> </a:t>
            </a:r>
            <a:r>
              <a:rPr lang="ar-SA" sz="2400" dirty="0">
                <a:solidFill>
                  <a:schemeClr val="tx1"/>
                </a:solidFill>
              </a:rPr>
              <a:t>بحد ذاته لا يحوي معلومات </a:t>
            </a:r>
            <a:r>
              <a:rPr lang="ar-SA" sz="2400" dirty="0" smtClean="0">
                <a:solidFill>
                  <a:schemeClr val="tx1"/>
                </a:solidFill>
              </a:rPr>
              <a:t>وإنما </a:t>
            </a:r>
            <a:r>
              <a:rPr lang="ar-SA" sz="2400" dirty="0">
                <a:solidFill>
                  <a:schemeClr val="tx1"/>
                </a:solidFill>
              </a:rPr>
              <a:t>هو وسيلة لنقل المعلومات </a:t>
            </a:r>
            <a:r>
              <a:rPr lang="ar-SA" sz="2400" dirty="0" smtClean="0">
                <a:solidFill>
                  <a:schemeClr val="tx1"/>
                </a:solidFill>
              </a:rPr>
              <a:t>المخزنة </a:t>
            </a:r>
            <a:r>
              <a:rPr lang="ar-SA" sz="2400" dirty="0">
                <a:solidFill>
                  <a:schemeClr val="tx1"/>
                </a:solidFill>
              </a:rPr>
              <a:t>في الملفات أو الوثائق في جهاز الحاسوب الآلي إلى جهاز حاسوب آلي آخر . ولذلك من </a:t>
            </a:r>
            <a:r>
              <a:rPr lang="ar-SA" sz="2400" dirty="0" smtClean="0">
                <a:solidFill>
                  <a:schemeClr val="tx1"/>
                </a:solidFill>
              </a:rPr>
              <a:t>الأخطاء </a:t>
            </a:r>
            <a:r>
              <a:rPr lang="ar-SA" sz="2400" dirty="0">
                <a:solidFill>
                  <a:schemeClr val="tx1"/>
                </a:solidFill>
              </a:rPr>
              <a:t>الشائعة القول بان المعلومة وجدت في الانترنيت والصحيح القول بان المعلومة وجدت عن طريق </a:t>
            </a:r>
            <a:r>
              <a:rPr lang="ar-SA" sz="2400" dirty="0" smtClean="0">
                <a:solidFill>
                  <a:schemeClr val="tx1"/>
                </a:solidFill>
              </a:rPr>
              <a:t>استخدام شبكة</a:t>
            </a:r>
            <a:r>
              <a:rPr lang="ar-QA" sz="2400" dirty="0" smtClean="0">
                <a:solidFill>
                  <a:schemeClr val="tx1"/>
                </a:solidFill>
              </a:rPr>
              <a:t> الإنترنت.</a:t>
            </a:r>
            <a:endParaRPr lang="ar-QA" sz="2400" dirty="0">
              <a:solidFill>
                <a:schemeClr val="tx1"/>
              </a:solidFill>
            </a:endParaRPr>
          </a:p>
        </p:txBody>
      </p:sp>
    </p:spTree>
  </p:cSld>
  <p:clrMapOvr>
    <a:masterClrMapping/>
  </p:clrMapOvr>
  <p:transition spd="slow">
    <p:split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99592" y="476672"/>
            <a:ext cx="7330008"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6"/>
          </a:lnRef>
          <a:fillRef idx="3">
            <a:schemeClr val="accent6"/>
          </a:fillRef>
          <a:effectRef idx="2">
            <a:schemeClr val="accent6"/>
          </a:effectRef>
          <a:fontRef idx="minor">
            <a:schemeClr val="lt1"/>
          </a:fontRef>
        </p:style>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QA" sz="2400" b="1" cap="all" dirty="0" smtClean="0">
                <a:ln w="0"/>
                <a:solidFill>
                  <a:srgbClr val="002060"/>
                </a:solidFill>
                <a:effectLst>
                  <a:reflection blurRad="6350" stA="55000" endA="50" endPos="85000" dist="29997" dir="5400000" sy="-100000" algn="bl" rotWithShape="0"/>
                </a:effectLst>
              </a:rPr>
              <a:t>ماالفرق بين الإنترنت والشبكة العالمية؟</a:t>
            </a:r>
            <a:endParaRPr lang="ar-QA" sz="2400" b="1" cap="all" dirty="0">
              <a:ln w="0"/>
              <a:solidFill>
                <a:srgbClr val="002060"/>
              </a:solidFill>
              <a:effectLst>
                <a:reflection blurRad="6350" stA="55000" endA="50" endPos="85000" dist="29997" dir="5400000" sy="-100000" algn="bl" rotWithShape="0"/>
              </a:effectLst>
            </a:endParaRPr>
          </a:p>
        </p:txBody>
      </p:sp>
      <p:sp>
        <p:nvSpPr>
          <p:cNvPr id="3" name="مستطيل مستدير الزوايا 2"/>
          <p:cNvSpPr/>
          <p:nvPr/>
        </p:nvSpPr>
        <p:spPr>
          <a:xfrm>
            <a:off x="611560" y="1988840"/>
            <a:ext cx="7920880" cy="33123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a:solidFill>
                  <a:schemeClr val="tx1"/>
                </a:solidFill>
              </a:rPr>
              <a:t>أنت حينما تتصفح الإنترنت فإنك تستخدم المتصفح مثل الإنترنت إكسبلورر أو </a:t>
            </a:r>
            <a:r>
              <a:rPr lang="ar-SA" sz="2400" dirty="0" err="1" smtClean="0">
                <a:solidFill>
                  <a:schemeClr val="tx1"/>
                </a:solidFill>
              </a:rPr>
              <a:t>الجوجل</a:t>
            </a:r>
            <a:r>
              <a:rPr lang="ar-SA" sz="2400" dirty="0" smtClean="0">
                <a:solidFill>
                  <a:schemeClr val="tx1"/>
                </a:solidFill>
              </a:rPr>
              <a:t> </a:t>
            </a:r>
            <a:r>
              <a:rPr lang="ar-SA" sz="2400" dirty="0">
                <a:solidFill>
                  <a:schemeClr val="tx1"/>
                </a:solidFill>
              </a:rPr>
              <a:t>كروم، وتنتقل بي صفحة وأخرى بواسطة الروابط المختلفة، وتستطيع أن ترى كيف أن المعلومات كلها </a:t>
            </a:r>
            <a:r>
              <a:rPr lang="ar-SA" sz="2400" dirty="0" smtClean="0">
                <a:solidFill>
                  <a:schemeClr val="tx1"/>
                </a:solidFill>
              </a:rPr>
              <a:t>مترابطة </a:t>
            </a:r>
            <a:r>
              <a:rPr lang="ar-SA" sz="2400" dirty="0">
                <a:solidFill>
                  <a:schemeClr val="tx1"/>
                </a:solidFill>
              </a:rPr>
              <a:t>مع بعضها البعض بشكل متشابك، هذه الطريقة التي ترى فيها المعلومات بالكتابة والصور والكماليات المختلفة تعود للشبكة العالمية الواسعة </a:t>
            </a:r>
            <a:r>
              <a:rPr lang="ar-SA" sz="2400" dirty="0" smtClean="0">
                <a:solidFill>
                  <a:schemeClr val="tx1"/>
                </a:solidFill>
              </a:rPr>
              <a:t>والحروف </a:t>
            </a:r>
            <a:r>
              <a:rPr lang="ar-SA" sz="2400" dirty="0">
                <a:solidFill>
                  <a:schemeClr val="tx1"/>
                </a:solidFill>
              </a:rPr>
              <a:t>التي تكرر كتابتها في الكثير من العنوانين (</a:t>
            </a:r>
            <a:r>
              <a:rPr lang="en-US" sz="2400" dirty="0">
                <a:solidFill>
                  <a:schemeClr val="tx1"/>
                </a:solidFill>
              </a:rPr>
              <a:t>www</a:t>
            </a:r>
            <a:r>
              <a:rPr lang="ar-SA" sz="2400" dirty="0">
                <a:solidFill>
                  <a:schemeClr val="tx1"/>
                </a:solidFill>
              </a:rPr>
              <a:t>) هي في الواقع اختصار لـ </a:t>
            </a:r>
            <a:r>
              <a:rPr lang="en-US" sz="2400" dirty="0">
                <a:solidFill>
                  <a:schemeClr val="tx1"/>
                </a:solidFill>
              </a:rPr>
              <a:t>World Wide </a:t>
            </a:r>
            <a:r>
              <a:rPr lang="en-US" sz="2400" dirty="0" smtClean="0">
                <a:solidFill>
                  <a:schemeClr val="tx1"/>
                </a:solidFill>
              </a:rPr>
              <a:t>Web.</a:t>
            </a:r>
            <a:endParaRPr lang="ar-QA" sz="2400" dirty="0">
              <a:solidFill>
                <a:schemeClr val="tx1"/>
              </a:solidFill>
            </a:endParaRPr>
          </a:p>
        </p:txBody>
      </p:sp>
      <p:pic>
        <p:nvPicPr>
          <p:cNvPr id="4" name="صورة 3" descr="http://t0.gstatic.com/images?q=tbn:ANd9GcQnGMzxQ82Ajb87FPilFNZPlvNv1a2hbZZdEd6nMUA4ET8PBppI"/>
          <p:cNvPicPr/>
          <p:nvPr/>
        </p:nvPicPr>
        <p:blipFill>
          <a:blip r:embed="rId2" cstate="print"/>
          <a:srcRect/>
          <a:stretch>
            <a:fillRect/>
          </a:stretch>
        </p:blipFill>
        <p:spPr bwMode="auto">
          <a:xfrm rot="20762496">
            <a:off x="130631" y="4911661"/>
            <a:ext cx="2916832" cy="1440160"/>
          </a:xfrm>
          <a:prstGeom prst="rect">
            <a:avLst/>
          </a:prstGeom>
          <a:ln>
            <a:noFill/>
          </a:ln>
          <a:effectLst>
            <a:softEdge rad="127000"/>
          </a:effectLst>
        </p:spPr>
      </p:pic>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p:cNvSpPr>
          <p:nvPr/>
        </p:nvSpPr>
        <p:spPr>
          <a:xfrm>
            <a:off x="457200" y="274638"/>
            <a:ext cx="8229600" cy="1143000"/>
          </a:xfrm>
          <a:prstGeom prst="rect">
            <a:avLst/>
          </a:prstGeom>
        </p:spPr>
        <p:style>
          <a:lnRef idx="1">
            <a:schemeClr val="accent3"/>
          </a:lnRef>
          <a:fillRef idx="2">
            <a:schemeClr val="accent3"/>
          </a:fillRef>
          <a:effectRef idx="1">
            <a:schemeClr val="accent3"/>
          </a:effectRef>
          <a:fontRef idx="minor">
            <a:schemeClr val="dk1"/>
          </a:fontRef>
        </p:style>
        <p:txBody>
          <a:bodyPr rtlCol="1" anchor="ctr">
            <a:normAutofit/>
          </a:bodyPr>
          <a:lstStyle/>
          <a:p>
            <a:pPr algn="ctr" fontAlgn="auto">
              <a:spcAft>
                <a:spcPts val="0"/>
              </a:spcAft>
              <a:defRPr/>
            </a:pPr>
            <a:r>
              <a:rPr lang="ar-SA" sz="4400" dirty="0">
                <a:latin typeface="+mj-lt"/>
                <a:ea typeface="+mj-ea"/>
                <a:cs typeface="+mj-cs"/>
              </a:rPr>
              <a:t>آلية عمل الانترنت</a:t>
            </a:r>
          </a:p>
        </p:txBody>
      </p:sp>
      <p:sp>
        <p:nvSpPr>
          <p:cNvPr id="5123" name="عنصر نائب للمحتوى 2"/>
          <p:cNvSpPr txBox="1">
            <a:spLocks/>
          </p:cNvSpPr>
          <p:nvPr/>
        </p:nvSpPr>
        <p:spPr bwMode="auto">
          <a:xfrm>
            <a:off x="628650" y="2214562"/>
            <a:ext cx="8229600" cy="431078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lstStyle/>
          <a:p>
            <a:pPr marL="342900" indent="-342900">
              <a:spcBef>
                <a:spcPct val="20000"/>
              </a:spcBef>
              <a:buFont typeface="Arial" pitchFamily="34" charset="0"/>
              <a:buChar char="•"/>
            </a:pPr>
            <a:r>
              <a:rPr lang="ar-SA" sz="2800" dirty="0">
                <a:latin typeface="Calibri" pitchFamily="34" charset="0"/>
              </a:rPr>
              <a:t>كل جهاز حاسب متصل بشبكة الانترنت له رقم مميز يستحيل تكراره في أي جهاز آخر مرتبط بنفس الشبكة (</a:t>
            </a:r>
            <a:r>
              <a:rPr lang="en-US" sz="2800" dirty="0">
                <a:latin typeface="Calibri" pitchFamily="34" charset="0"/>
              </a:rPr>
              <a:t>IP</a:t>
            </a:r>
            <a:r>
              <a:rPr lang="ar-SA" sz="2800" dirty="0">
                <a:latin typeface="Calibri" pitchFamily="34" charset="0"/>
              </a:rPr>
              <a:t>)</a:t>
            </a:r>
          </a:p>
          <a:p>
            <a:pPr marL="742950" lvl="1" indent="-285750">
              <a:spcBef>
                <a:spcPct val="20000"/>
              </a:spcBef>
              <a:buFont typeface="Arial" pitchFamily="34" charset="0"/>
              <a:buChar char="–"/>
            </a:pPr>
            <a:r>
              <a:rPr lang="ar-SA" sz="2800" dirty="0">
                <a:latin typeface="Calibri" pitchFamily="34" charset="0"/>
              </a:rPr>
              <a:t>يتكون الرقم من 4 </a:t>
            </a:r>
            <a:r>
              <a:rPr lang="ar-SA" sz="2800" dirty="0" smtClean="0">
                <a:latin typeface="Calibri" pitchFamily="34" charset="0"/>
              </a:rPr>
              <a:t>أجزاء تشمل</a:t>
            </a:r>
            <a:r>
              <a:rPr lang="ar-QA" sz="2800" dirty="0" smtClean="0">
                <a:latin typeface="Calibri" pitchFamily="34" charset="0"/>
              </a:rPr>
              <a:t>:</a:t>
            </a:r>
            <a:endParaRPr lang="ar-SA" sz="2800" dirty="0">
              <a:latin typeface="Calibri" pitchFamily="34" charset="0"/>
            </a:endParaRPr>
          </a:p>
          <a:p>
            <a:pPr marL="742950" lvl="1" indent="-285750">
              <a:spcBef>
                <a:spcPct val="20000"/>
              </a:spcBef>
              <a:buFont typeface="Arial" pitchFamily="34" charset="0"/>
              <a:buChar char="–"/>
            </a:pPr>
            <a:r>
              <a:rPr lang="ar-SA" sz="3200" dirty="0">
                <a:latin typeface="Calibri" pitchFamily="34" charset="0"/>
              </a:rPr>
              <a:t>رمز </a:t>
            </a:r>
            <a:r>
              <a:rPr lang="ar-SA" sz="3200" dirty="0" smtClean="0">
                <a:latin typeface="Calibri" pitchFamily="34" charset="0"/>
              </a:rPr>
              <a:t>الدول</a:t>
            </a:r>
            <a:r>
              <a:rPr lang="ar-QA" sz="3200" dirty="0" smtClean="0">
                <a:latin typeface="Calibri" pitchFamily="34" charset="0"/>
              </a:rPr>
              <a:t>ــ</a:t>
            </a:r>
            <a:r>
              <a:rPr lang="ar-SA" sz="3200" dirty="0" smtClean="0">
                <a:latin typeface="Calibri" pitchFamily="34" charset="0"/>
              </a:rPr>
              <a:t>ة</a:t>
            </a:r>
            <a:r>
              <a:rPr lang="ar-QA" sz="3200" dirty="0" smtClean="0">
                <a:latin typeface="Calibri" pitchFamily="34" charset="0"/>
              </a:rPr>
              <a:t>.</a:t>
            </a:r>
            <a:r>
              <a:rPr lang="ar-SA" sz="3200" dirty="0" smtClean="0">
                <a:latin typeface="Calibri" pitchFamily="34" charset="0"/>
              </a:rPr>
              <a:t> </a:t>
            </a:r>
            <a:endParaRPr lang="ar-SA" sz="3200" dirty="0">
              <a:latin typeface="Calibri" pitchFamily="34" charset="0"/>
            </a:endParaRPr>
          </a:p>
          <a:p>
            <a:pPr marL="742950" lvl="1" indent="-285750">
              <a:spcBef>
                <a:spcPct val="20000"/>
              </a:spcBef>
              <a:buFont typeface="Arial" pitchFamily="34" charset="0"/>
              <a:buChar char="–"/>
            </a:pPr>
            <a:r>
              <a:rPr lang="ar-SA" sz="3200" dirty="0">
                <a:latin typeface="Calibri" pitchFamily="34" charset="0"/>
              </a:rPr>
              <a:t>رمز مجال العمل (</a:t>
            </a:r>
            <a:r>
              <a:rPr lang="ar-SA" sz="3200" dirty="0" smtClean="0">
                <a:latin typeface="Calibri" pitchFamily="34" charset="0"/>
              </a:rPr>
              <a:t>تجاري,عسكري...)</a:t>
            </a:r>
            <a:r>
              <a:rPr lang="ar-QA" sz="3200" dirty="0" smtClean="0">
                <a:latin typeface="Calibri" pitchFamily="34" charset="0"/>
              </a:rPr>
              <a:t>.</a:t>
            </a:r>
            <a:endParaRPr lang="ar-SA" sz="3200" dirty="0">
              <a:latin typeface="Calibri" pitchFamily="34" charset="0"/>
            </a:endParaRPr>
          </a:p>
          <a:p>
            <a:pPr marL="742950" lvl="1" indent="-285750">
              <a:spcBef>
                <a:spcPct val="20000"/>
              </a:spcBef>
              <a:buFont typeface="Arial" pitchFamily="34" charset="0"/>
              <a:buChar char="–"/>
            </a:pPr>
            <a:r>
              <a:rPr lang="ar-SA" sz="3200" dirty="0">
                <a:latin typeface="Calibri" pitchFamily="34" charset="0"/>
              </a:rPr>
              <a:t>رمز المؤسسة </a:t>
            </a:r>
            <a:r>
              <a:rPr lang="ar-QA" sz="3200" dirty="0" smtClean="0">
                <a:latin typeface="Calibri" pitchFamily="34" charset="0"/>
              </a:rPr>
              <a:t>.</a:t>
            </a:r>
            <a:r>
              <a:rPr lang="ar-SA" sz="3200" dirty="0" smtClean="0">
                <a:latin typeface="Calibri" pitchFamily="34" charset="0"/>
              </a:rPr>
              <a:t> </a:t>
            </a:r>
            <a:endParaRPr lang="ar-SA" sz="3200" dirty="0">
              <a:latin typeface="Calibri" pitchFamily="34" charset="0"/>
            </a:endParaRPr>
          </a:p>
          <a:p>
            <a:pPr marL="742950" lvl="1" indent="-285750">
              <a:spcBef>
                <a:spcPct val="20000"/>
              </a:spcBef>
              <a:buFont typeface="Arial" pitchFamily="34" charset="0"/>
              <a:buChar char="–"/>
            </a:pPr>
            <a:r>
              <a:rPr lang="ar-SA" sz="3200" dirty="0">
                <a:latin typeface="Calibri" pitchFamily="34" charset="0"/>
              </a:rPr>
              <a:t>رمز مستخدم </a:t>
            </a:r>
            <a:r>
              <a:rPr lang="ar-SA" sz="3200" dirty="0" smtClean="0">
                <a:latin typeface="Calibri" pitchFamily="34" charset="0"/>
              </a:rPr>
              <a:t>الجهاز</a:t>
            </a:r>
            <a:r>
              <a:rPr lang="ar-QA" sz="3200" dirty="0" smtClean="0">
                <a:latin typeface="Calibri" pitchFamily="34" charset="0"/>
              </a:rPr>
              <a:t>.</a:t>
            </a:r>
            <a:endParaRPr lang="ar-SA" sz="3200" dirty="0">
              <a:latin typeface="Calibri" pitchFamily="34" charset="0"/>
            </a:endParaRPr>
          </a:p>
          <a:p>
            <a:pPr marL="342900" indent="-342900">
              <a:spcBef>
                <a:spcPct val="20000"/>
              </a:spcBef>
              <a:buFont typeface="Arial" pitchFamily="34" charset="0"/>
              <a:buChar char="•"/>
            </a:pPr>
            <a:endParaRPr lang="ar-SA" sz="3200" b="1" dirty="0">
              <a:latin typeface="Calibri" pitchFamily="34" charset="0"/>
            </a:endParaRPr>
          </a:p>
          <a:p>
            <a:pPr marL="342900" indent="-342900">
              <a:spcBef>
                <a:spcPct val="20000"/>
              </a:spcBef>
              <a:buFont typeface="Arial" pitchFamily="34" charset="0"/>
              <a:buNone/>
            </a:pPr>
            <a:endParaRPr lang="ar-SA" sz="3200" b="1" dirty="0">
              <a:latin typeface="Calibri" pitchFamily="34" charset="0"/>
            </a:endParaRPr>
          </a:p>
        </p:txBody>
      </p:sp>
    </p:spTree>
  </p:cSld>
  <p:clrMapOvr>
    <a:masterClrMapping/>
  </p:clrMapOvr>
  <p:transition spd="slow">
    <p:split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p:cNvSpPr>
          <p:nvPr/>
        </p:nvSpPr>
        <p:spPr>
          <a:xfrm>
            <a:off x="457200" y="274638"/>
            <a:ext cx="8229600" cy="1143000"/>
          </a:xfrm>
          <a:prstGeom prst="rect">
            <a:avLst/>
          </a:prstGeom>
        </p:spPr>
        <p:txBody>
          <a:bodyPr rtlCol="1" anchor="ctr">
            <a:normAutofit/>
          </a:bodyPr>
          <a:lstStyle/>
          <a:p>
            <a:pPr algn="ctr" fontAlgn="auto">
              <a:spcAft>
                <a:spcPts val="0"/>
              </a:spcAft>
              <a:defRPr/>
            </a:pPr>
            <a:endParaRPr lang="ar-SA" sz="4400" dirty="0">
              <a:latin typeface="+mj-lt"/>
              <a:ea typeface="+mj-ea"/>
              <a:cs typeface="+mj-cs"/>
            </a:endParaRPr>
          </a:p>
        </p:txBody>
      </p:sp>
      <p:sp>
        <p:nvSpPr>
          <p:cNvPr id="6147" name="عنصر نائب للمحتوى 2"/>
          <p:cNvSpPr txBox="1">
            <a:spLocks/>
          </p:cNvSpPr>
          <p:nvPr/>
        </p:nvSpPr>
        <p:spPr bwMode="auto">
          <a:xfrm>
            <a:off x="457200" y="2143125"/>
            <a:ext cx="8229600" cy="4525963"/>
          </a:xfrm>
          <a:prstGeom prst="rect">
            <a:avLst/>
          </a:prstGeom>
          <a:noFill/>
          <a:ln w="9525">
            <a:noFill/>
            <a:miter lim="800000"/>
            <a:headEnd/>
            <a:tailEnd/>
          </a:ln>
        </p:spPr>
        <p:txBody>
          <a:bodyPr/>
          <a:lstStyle/>
          <a:p>
            <a:pPr marL="342900" indent="-342900" algn="ctr">
              <a:spcBef>
                <a:spcPct val="20000"/>
              </a:spcBef>
            </a:pPr>
            <a:r>
              <a:rPr lang="ar-SA" sz="4400" b="1" dirty="0">
                <a:latin typeface="Calibri" pitchFamily="34" charset="0"/>
              </a:rPr>
              <a:t>مثال</a:t>
            </a:r>
          </a:p>
          <a:p>
            <a:pPr marL="342900" indent="-342900">
              <a:spcBef>
                <a:spcPct val="20000"/>
              </a:spcBef>
              <a:buFont typeface="Arial" pitchFamily="34" charset="0"/>
              <a:buChar char="•"/>
            </a:pPr>
            <a:endParaRPr lang="ar-SA" sz="3200" dirty="0">
              <a:latin typeface="Calibri" pitchFamily="34" charset="0"/>
            </a:endParaRPr>
          </a:p>
          <a:p>
            <a:pPr marL="342900" indent="-342900">
              <a:spcBef>
                <a:spcPct val="20000"/>
              </a:spcBef>
              <a:buFont typeface="Arial" pitchFamily="34" charset="0"/>
              <a:buChar char="•"/>
            </a:pPr>
            <a:endParaRPr lang="ar-SA" sz="3200" dirty="0">
              <a:latin typeface="Calibri" pitchFamily="34" charset="0"/>
            </a:endParaRPr>
          </a:p>
          <a:p>
            <a:pPr marL="342900" indent="-342900">
              <a:spcBef>
                <a:spcPct val="20000"/>
              </a:spcBef>
              <a:buFont typeface="Arial" pitchFamily="34" charset="0"/>
              <a:buChar char="•"/>
            </a:pPr>
            <a:endParaRPr lang="ar-SA" sz="3200" dirty="0">
              <a:latin typeface="Calibri" pitchFamily="34" charset="0"/>
            </a:endParaRPr>
          </a:p>
          <a:p>
            <a:pPr marL="342900" indent="-342900">
              <a:spcBef>
                <a:spcPct val="20000"/>
              </a:spcBef>
              <a:buFont typeface="Arial" pitchFamily="34" charset="0"/>
              <a:buChar char="•"/>
            </a:pPr>
            <a:endParaRPr lang="ar-SA" sz="3200" dirty="0">
              <a:latin typeface="Calibri" pitchFamily="34" charset="0"/>
            </a:endParaRPr>
          </a:p>
        </p:txBody>
      </p:sp>
      <p:sp>
        <p:nvSpPr>
          <p:cNvPr id="6" name="مربع نص 5"/>
          <p:cNvSpPr txBox="1"/>
          <p:nvPr/>
        </p:nvSpPr>
        <p:spPr>
          <a:xfrm>
            <a:off x="1857375" y="3221038"/>
            <a:ext cx="6000750" cy="708025"/>
          </a:xfrm>
          <a:prstGeom prst="rect">
            <a:avLst/>
          </a:prstGeom>
          <a:ln/>
          <a:effectLst>
            <a:outerShdw blurRad="40000" dist="23000" dir="5400000" rotWithShape="0">
              <a:srgbClr val="000000">
                <a:alpha val="35000"/>
              </a:srgbClr>
            </a:outerShdw>
            <a:reflection blurRad="6350" stA="50000" endA="300" endPos="90000" dist="50800" dir="5400000" sy="-100000" algn="bl" rotWithShape="0"/>
          </a:effectLst>
          <a:scene3d>
            <a:camera prst="orthographicFront">
              <a:rot lat="0" lon="0" rev="0"/>
            </a:camera>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1">
            <a:spAutoFit/>
          </a:bodyPr>
          <a:lstStyle/>
          <a:p>
            <a:pPr algn="ctr" fontAlgn="auto">
              <a:spcBef>
                <a:spcPts val="0"/>
              </a:spcBef>
              <a:spcAft>
                <a:spcPts val="0"/>
              </a:spcAft>
              <a:defRPr/>
            </a:pPr>
            <a:r>
              <a:rPr lang="en-US" sz="4000" dirty="0">
                <a:solidFill>
                  <a:srgbClr val="FFFF00"/>
                </a:solidFill>
                <a:latin typeface="+mn-lt"/>
                <a:cs typeface="+mn-cs"/>
              </a:rPr>
              <a:t>85.129.144.133</a:t>
            </a:r>
            <a:endParaRPr lang="ar-SA" sz="4000" dirty="0">
              <a:solidFill>
                <a:srgbClr val="FFFF00"/>
              </a:solidFill>
              <a:latin typeface="+mn-lt"/>
              <a:cs typeface="+mn-cs"/>
            </a:endParaRPr>
          </a:p>
        </p:txBody>
      </p:sp>
    </p:spTree>
  </p:cSld>
  <p:clrMapOvr>
    <a:masterClrMapping/>
  </p:clrMapOvr>
  <p:transition spd="slow">
    <p:split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476672"/>
            <a:ext cx="7772400" cy="3600399"/>
          </a:xfrm>
        </p:spPr>
        <p:style>
          <a:lnRef idx="1">
            <a:schemeClr val="accent4"/>
          </a:lnRef>
          <a:fillRef idx="2">
            <a:schemeClr val="accent4"/>
          </a:fillRef>
          <a:effectRef idx="1">
            <a:schemeClr val="accent4"/>
          </a:effectRef>
          <a:fontRef idx="minor">
            <a:schemeClr val="dk1"/>
          </a:fontRef>
        </p:style>
        <p:txBody>
          <a:bodyPr>
            <a:normAutofit/>
          </a:bodyPr>
          <a:lstStyle/>
          <a:p>
            <a:r>
              <a:rPr lang="ar-QA" sz="2400" dirty="0" smtClean="0">
                <a:solidFill>
                  <a:schemeClr val="tx1"/>
                </a:solidFill>
              </a:rPr>
              <a:t>يشبه عمل تبادل المعلومات على الشبكة عمل البريد العادي حيث يتم توزيع المعلومات من المراكز الأقرب إلى الأبعد  حتى وصولها إلى الجهاز المركزي لشركة توزيع خدمات الإنترنت.ويتم نقل المعلومات والبيانات من الحاسب الشخصي للمشترك من خلال المودم عبر خط الهاتف  وبالتالي يقوم المودم بتحويل البيانات من نظام رقمي إلى تناظري ،ثم تنتقل الى مقدم الخدمة</a:t>
            </a:r>
            <a:r>
              <a:rPr lang="en-US" sz="2400" dirty="0" smtClean="0">
                <a:solidFill>
                  <a:schemeClr val="tx1"/>
                </a:solidFill>
              </a:rPr>
              <a:t>ISP” </a:t>
            </a:r>
            <a:r>
              <a:rPr lang="ar-QA" sz="2400" dirty="0" smtClean="0">
                <a:solidFill>
                  <a:schemeClr val="tx1"/>
                </a:solidFill>
              </a:rPr>
              <a:t>“</a:t>
            </a:r>
            <a:br>
              <a:rPr lang="ar-QA" sz="2400" dirty="0" smtClean="0">
                <a:solidFill>
                  <a:schemeClr val="tx1"/>
                </a:solidFill>
              </a:rPr>
            </a:br>
            <a:r>
              <a:rPr lang="ar-QA" sz="2400" dirty="0" smtClean="0">
                <a:solidFill>
                  <a:schemeClr val="tx1"/>
                </a:solidFill>
              </a:rPr>
              <a:t>ومنها إلى شبكة الإنترنت بعد المرور بالخادمات </a:t>
            </a:r>
            <a:r>
              <a:rPr lang="ar-QA" sz="2400" smtClean="0">
                <a:solidFill>
                  <a:schemeClr val="tx1"/>
                </a:solidFill>
              </a:rPr>
              <a:t>المنتشرة </a:t>
            </a:r>
            <a:r>
              <a:rPr lang="ar-QA" sz="2400" smtClean="0">
                <a:solidFill>
                  <a:schemeClr val="tx1"/>
                </a:solidFill>
              </a:rPr>
              <a:t>عبر </a:t>
            </a:r>
            <a:r>
              <a:rPr lang="ar-QA" sz="2400" dirty="0" smtClean="0">
                <a:solidFill>
                  <a:schemeClr val="tx1"/>
                </a:solidFill>
              </a:rPr>
              <a:t>الشبكات الفرعية من خلال بروتوكول خاص بالإنترنت </a:t>
            </a:r>
            <a:r>
              <a:rPr lang="en-US" sz="2400" dirty="0" smtClean="0">
                <a:solidFill>
                  <a:schemeClr val="tx1"/>
                </a:solidFill>
              </a:rPr>
              <a:t>IP”</a:t>
            </a:r>
            <a:r>
              <a:rPr lang="ar-QA" sz="2400" dirty="0" smtClean="0">
                <a:solidFill>
                  <a:schemeClr val="tx1"/>
                </a:solidFill>
              </a:rPr>
              <a:t>“.</a:t>
            </a:r>
            <a:br>
              <a:rPr lang="ar-QA" sz="2400" dirty="0" smtClean="0">
                <a:solidFill>
                  <a:schemeClr val="tx1"/>
                </a:solidFill>
              </a:rPr>
            </a:br>
            <a:r>
              <a:rPr lang="ar-QA" sz="2400" dirty="0" smtClean="0">
                <a:solidFill>
                  <a:schemeClr val="tx1"/>
                </a:solidFill>
              </a:rPr>
              <a:t>وهناك بروتوكول يسمى بروتوكول ضبط التحويل ”</a:t>
            </a:r>
            <a:r>
              <a:rPr lang="en-US" sz="2400" dirty="0" smtClean="0">
                <a:solidFill>
                  <a:schemeClr val="tx1"/>
                </a:solidFill>
              </a:rPr>
              <a:t>”</a:t>
            </a:r>
            <a:r>
              <a:rPr lang="en-US" sz="2400" dirty="0" err="1" smtClean="0">
                <a:solidFill>
                  <a:schemeClr val="tx1"/>
                </a:solidFill>
              </a:rPr>
              <a:t>TCp</a:t>
            </a:r>
            <a:endParaRPr lang="ar-QA" sz="2400" dirty="0">
              <a:solidFill>
                <a:schemeClr val="tx1"/>
              </a:solidFill>
            </a:endParaRPr>
          </a:p>
        </p:txBody>
      </p:sp>
      <p:sp>
        <p:nvSpPr>
          <p:cNvPr id="3" name="عنوان فرعي 2"/>
          <p:cNvSpPr>
            <a:spLocks noGrp="1"/>
          </p:cNvSpPr>
          <p:nvPr>
            <p:ph type="subTitle" idx="1"/>
          </p:nvPr>
        </p:nvSpPr>
        <p:spPr>
          <a:xfrm>
            <a:off x="755576" y="4509120"/>
            <a:ext cx="7632848" cy="1584176"/>
          </a:xfrm>
          <a:effectLst>
            <a:outerShdw blurRad="40000" dist="23000" dir="5400000" rotWithShape="0">
              <a:srgbClr val="000000">
                <a:alpha val="35000"/>
              </a:srgbClr>
            </a:outerShdw>
            <a:softEdge rad="317500"/>
          </a:effectLst>
        </p:spPr>
        <p:style>
          <a:lnRef idx="0">
            <a:schemeClr val="accent4"/>
          </a:lnRef>
          <a:fillRef idx="3">
            <a:schemeClr val="accent4"/>
          </a:fillRef>
          <a:effectRef idx="3">
            <a:schemeClr val="accent4"/>
          </a:effectRef>
          <a:fontRef idx="minor">
            <a:schemeClr val="lt1"/>
          </a:fontRef>
        </p:style>
        <p:txBody>
          <a:bodyPr>
            <a:normAutofit fontScale="85000" lnSpcReduction="20000"/>
          </a:bodyPr>
          <a:lstStyle/>
          <a:p>
            <a:r>
              <a:rPr lang="ar-QA" sz="2600" dirty="0" smtClean="0">
                <a:solidFill>
                  <a:schemeClr val="tx1">
                    <a:lumMod val="95000"/>
                    <a:lumOff val="5000"/>
                  </a:schemeClr>
                </a:solidFill>
              </a:rPr>
              <a:t>ولذلك يمكن الجمع بينهما لأهميتها في عمل الإنترنت بصيغة بروتوكول ضبط التحويل ،وبرتوكول الإنترنت (</a:t>
            </a:r>
            <a:r>
              <a:rPr lang="en-US" sz="2600" dirty="0" err="1" smtClean="0">
                <a:solidFill>
                  <a:schemeClr val="tx1">
                    <a:lumMod val="95000"/>
                    <a:lumOff val="5000"/>
                  </a:schemeClr>
                </a:solidFill>
              </a:rPr>
              <a:t>tcp</a:t>
            </a:r>
            <a:r>
              <a:rPr lang="ar-QA" sz="2600" dirty="0" smtClean="0">
                <a:solidFill>
                  <a:schemeClr val="tx1">
                    <a:lumMod val="95000"/>
                    <a:lumOff val="5000"/>
                  </a:schemeClr>
                </a:solidFill>
              </a:rPr>
              <a:t>/</a:t>
            </a:r>
            <a:r>
              <a:rPr lang="en-US" sz="2600" dirty="0" err="1" smtClean="0">
                <a:solidFill>
                  <a:schemeClr val="tx1">
                    <a:lumMod val="95000"/>
                    <a:lumOff val="5000"/>
                  </a:schemeClr>
                </a:solidFill>
              </a:rPr>
              <a:t>ip</a:t>
            </a:r>
            <a:r>
              <a:rPr lang="ar-QA" sz="2600" dirty="0" smtClean="0">
                <a:solidFill>
                  <a:schemeClr val="tx1">
                    <a:lumMod val="95000"/>
                    <a:lumOff val="5000"/>
                  </a:schemeClr>
                </a:solidFill>
              </a:rPr>
              <a:t>).</a:t>
            </a:r>
          </a:p>
          <a:p>
            <a:r>
              <a:rPr lang="ar-QA" sz="2600" dirty="0" smtClean="0">
                <a:solidFill>
                  <a:schemeClr val="tx1">
                    <a:lumMod val="95000"/>
                    <a:lumOff val="5000"/>
                  </a:schemeClr>
                </a:solidFill>
              </a:rPr>
              <a:t>كلمة بروتوكول :</a:t>
            </a:r>
            <a:r>
              <a:rPr lang="ar-SA" sz="2600" b="1" dirty="0" smtClean="0"/>
              <a:t> </a:t>
            </a:r>
            <a:r>
              <a:rPr lang="ar-SA" sz="2600" b="1" dirty="0" smtClean="0">
                <a:solidFill>
                  <a:srgbClr val="FFFF00"/>
                </a:solidFill>
              </a:rPr>
              <a:t>مجموعة</a:t>
            </a:r>
            <a:r>
              <a:rPr lang="en-US" sz="2600" b="1" dirty="0" smtClean="0">
                <a:solidFill>
                  <a:srgbClr val="FFFF00"/>
                </a:solidFill>
              </a:rPr>
              <a:t/>
            </a:r>
            <a:br>
              <a:rPr lang="en-US" sz="2600" b="1" dirty="0" smtClean="0">
                <a:solidFill>
                  <a:srgbClr val="FFFF00"/>
                </a:solidFill>
              </a:rPr>
            </a:br>
            <a:r>
              <a:rPr lang="ar-SA" sz="2600" b="1" dirty="0" smtClean="0">
                <a:solidFill>
                  <a:srgbClr val="FFFF00"/>
                </a:solidFill>
              </a:rPr>
              <a:t>من القواعد والأسس التي تسمح بالاتصال بين الاجهزه</a:t>
            </a:r>
            <a:r>
              <a:rPr lang="en-US" sz="2600" b="1" dirty="0" smtClean="0">
                <a:solidFill>
                  <a:srgbClr val="FFFF00"/>
                </a:solidFill>
              </a:rPr>
              <a:t>.</a:t>
            </a:r>
            <a:br>
              <a:rPr lang="en-US" sz="2600" b="1" dirty="0" smtClean="0">
                <a:solidFill>
                  <a:srgbClr val="FFFF00"/>
                </a:solidFill>
              </a:rPr>
            </a:br>
            <a:endParaRPr lang="ar-QA" sz="2600" dirty="0" smtClean="0">
              <a:solidFill>
                <a:srgbClr val="FFFF00"/>
              </a:solidFill>
            </a:endParaRPr>
          </a:p>
          <a:p>
            <a:endParaRPr lang="ar-QA" sz="2400" dirty="0" smtClean="0">
              <a:solidFill>
                <a:schemeClr val="tx1">
                  <a:lumMod val="95000"/>
                  <a:lumOff val="5000"/>
                </a:schemeClr>
              </a:solidFill>
            </a:endParaRPr>
          </a:p>
          <a:p>
            <a:endParaRPr lang="ar-QA" sz="2400" dirty="0">
              <a:solidFill>
                <a:schemeClr val="tx1">
                  <a:lumMod val="95000"/>
                  <a:lumOff val="5000"/>
                </a:schemeClr>
              </a:solidFill>
            </a:endParaRPr>
          </a:p>
        </p:txBody>
      </p:sp>
      <p:sp>
        <p:nvSpPr>
          <p:cNvPr id="4" name="سهم إلى اليسار 3"/>
          <p:cNvSpPr/>
          <p:nvPr/>
        </p:nvSpPr>
        <p:spPr>
          <a:xfrm rot="16200000">
            <a:off x="4129391" y="3904448"/>
            <a:ext cx="561272" cy="360040"/>
          </a:xfrm>
          <a:prstGeom prst="leftArrow">
            <a:avLst/>
          </a:prstGeom>
          <a:solidFill>
            <a:srgbClr val="FF0000"/>
          </a:solidFill>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QA" dirty="0">
              <a:solidFill>
                <a:srgbClr val="FF0000"/>
              </a:solidFill>
            </a:endParaRPr>
          </a:p>
        </p:txBody>
      </p:sp>
    </p:spTree>
  </p:cSld>
  <p:clrMapOvr>
    <a:masterClrMapping/>
  </p:clrMapOvr>
  <p:transition spd="slow">
    <p:split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692697"/>
            <a:ext cx="7772400" cy="3168351"/>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5"/>
          </a:lnRef>
          <a:fillRef idx="3">
            <a:schemeClr val="accent5"/>
          </a:fillRef>
          <a:effectRef idx="3">
            <a:schemeClr val="accent5"/>
          </a:effectRef>
          <a:fontRef idx="minor">
            <a:schemeClr val="lt1"/>
          </a:fontRef>
        </p:style>
        <p:txBody>
          <a:bodyPr>
            <a:normAutofit/>
          </a:bodyPr>
          <a:lstStyle/>
          <a:p>
            <a:endParaRPr lang="ar-QA" sz="2000" dirty="0">
              <a:solidFill>
                <a:schemeClr val="tx1"/>
              </a:solidFill>
            </a:endParaRPr>
          </a:p>
        </p:txBody>
      </p:sp>
      <p:sp>
        <p:nvSpPr>
          <p:cNvPr id="3" name="عنوان فرعي 2"/>
          <p:cNvSpPr>
            <a:spLocks noGrp="1"/>
          </p:cNvSpPr>
          <p:nvPr>
            <p:ph type="subTitle" idx="1"/>
          </p:nvPr>
        </p:nvSpPr>
        <p:spPr>
          <a:xfrm>
            <a:off x="827584" y="4149080"/>
            <a:ext cx="7632848" cy="1489720"/>
          </a:xfrm>
          <a:solidFill>
            <a:srgbClr val="CC99FF"/>
          </a:solidFill>
          <a:effectLst>
            <a:innerShdw blurRad="114300">
              <a:prstClr val="black"/>
            </a:innerShdw>
          </a:effectLst>
        </p:spPr>
        <p:style>
          <a:lnRef idx="0">
            <a:schemeClr val="accent6"/>
          </a:lnRef>
          <a:fillRef idx="3">
            <a:schemeClr val="accent6"/>
          </a:fillRef>
          <a:effectRef idx="3">
            <a:schemeClr val="accent6"/>
          </a:effectRef>
          <a:fontRef idx="minor">
            <a:schemeClr val="lt1"/>
          </a:fontRef>
        </p:style>
        <p:txBody>
          <a:bodyPr>
            <a:normAutofit/>
          </a:bodyPr>
          <a:lstStyle/>
          <a:p>
            <a:r>
              <a:rPr lang="ar-QA" sz="2800" dirty="0" smtClean="0">
                <a:solidFill>
                  <a:schemeClr val="tx1"/>
                </a:solidFill>
              </a:rPr>
              <a:t>المودم:</a:t>
            </a:r>
            <a:r>
              <a:rPr lang="ar-SA" sz="2800" dirty="0" smtClean="0">
                <a:latin typeface="Calibri" pitchFamily="34" charset="0"/>
              </a:rPr>
              <a:t> </a:t>
            </a:r>
            <a:r>
              <a:rPr lang="ar-SA" sz="2800" dirty="0" smtClean="0">
                <a:solidFill>
                  <a:schemeClr val="tx1"/>
                </a:solidFill>
                <a:latin typeface="Calibri" pitchFamily="34" charset="0"/>
              </a:rPr>
              <a:t>تحويل البيانات من النظام الرقمي إلى النظام التناظري </a:t>
            </a:r>
            <a:r>
              <a:rPr lang="ar-SA" sz="2800" dirty="0" err="1" smtClean="0">
                <a:solidFill>
                  <a:schemeClr val="tx1"/>
                </a:solidFill>
                <a:latin typeface="Calibri" pitchFamily="34" charset="0"/>
              </a:rPr>
              <a:t>و</a:t>
            </a:r>
            <a:r>
              <a:rPr lang="ar-SA" sz="2800" dirty="0" smtClean="0">
                <a:solidFill>
                  <a:schemeClr val="tx1"/>
                </a:solidFill>
                <a:latin typeface="Calibri" pitchFamily="34" charset="0"/>
              </a:rPr>
              <a:t> بالعكس</a:t>
            </a:r>
            <a:r>
              <a:rPr lang="ar-QA" sz="2800" dirty="0" smtClean="0">
                <a:solidFill>
                  <a:schemeClr val="tx1"/>
                </a:solidFill>
                <a:latin typeface="Calibri" pitchFamily="34" charset="0"/>
              </a:rPr>
              <a:t>.</a:t>
            </a:r>
            <a:endParaRPr lang="ar-QA" sz="2800" dirty="0">
              <a:solidFill>
                <a:schemeClr val="tx1"/>
              </a:solidFill>
            </a:endParaRPr>
          </a:p>
        </p:txBody>
      </p:sp>
      <p:pic>
        <p:nvPicPr>
          <p:cNvPr id="4" name="صورة 2" descr="كيف يعمل المودم.jpg"/>
          <p:cNvPicPr>
            <a:picLocks noChangeAspect="1"/>
          </p:cNvPicPr>
          <p:nvPr/>
        </p:nvPicPr>
        <p:blipFill>
          <a:blip r:embed="rId2" cstate="print"/>
          <a:srcRect/>
          <a:stretch>
            <a:fillRect/>
          </a:stretch>
        </p:blipFill>
        <p:spPr bwMode="auto">
          <a:xfrm>
            <a:off x="1187624" y="908720"/>
            <a:ext cx="6715125" cy="2559770"/>
          </a:xfrm>
          <a:prstGeom prst="rect">
            <a:avLst/>
          </a:prstGeom>
          <a:noFill/>
          <a:ln w="9525">
            <a:noFill/>
            <a:miter lim="800000"/>
            <a:headEnd/>
            <a:tailEnd/>
          </a:ln>
        </p:spPr>
      </p:pic>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755576" y="548680"/>
            <a:ext cx="7772400" cy="1470025"/>
          </a:xfrm>
        </p:spPr>
        <p:txBody>
          <a:bodyPr>
            <a:prstTxWarp prst="textArchDown">
              <a:avLst/>
            </a:prstTxWarp>
            <a:normAutofit/>
          </a:bodyPr>
          <a:lstStyle/>
          <a:p>
            <a:r>
              <a:rPr lang="ar-QA" sz="2800" dirty="0" smtClean="0"/>
              <a:t>وضحي عبارة:</a:t>
            </a:r>
            <a:br>
              <a:rPr lang="ar-QA" sz="2800" dirty="0" smtClean="0"/>
            </a:br>
            <a:r>
              <a:rPr lang="ar-QA" sz="2800" dirty="0" smtClean="0"/>
              <a:t>تعتبر شبكة الإنترنت أضخم تطبيق لتكنولوجيا لمعلومات؟.</a:t>
            </a:r>
            <a:endParaRPr lang="ar-QA" sz="2800" dirty="0"/>
          </a:p>
        </p:txBody>
      </p:sp>
      <p:sp>
        <p:nvSpPr>
          <p:cNvPr id="3" name="عنوان فرعي 2"/>
          <p:cNvSpPr>
            <a:spLocks noGrp="1"/>
          </p:cNvSpPr>
          <p:nvPr>
            <p:ph type="subTitle" idx="1"/>
          </p:nvPr>
        </p:nvSpPr>
        <p:spPr>
          <a:xfrm>
            <a:off x="1371600" y="2852936"/>
            <a:ext cx="6400800" cy="3672408"/>
          </a:xfrm>
          <a:solidFill>
            <a:srgbClr val="002060"/>
          </a:solidFill>
        </p:spPr>
        <p:style>
          <a:lnRef idx="0">
            <a:schemeClr val="accent1"/>
          </a:lnRef>
          <a:fillRef idx="3">
            <a:schemeClr val="accent1"/>
          </a:fillRef>
          <a:effectRef idx="3">
            <a:schemeClr val="accent1"/>
          </a:effectRef>
          <a:fontRef idx="minor">
            <a:schemeClr val="lt1"/>
          </a:fontRef>
        </p:style>
        <p:txBody>
          <a:bodyPr/>
          <a:lstStyle/>
          <a:p>
            <a:endParaRPr lang="ar-QA" dirty="0"/>
          </a:p>
        </p:txBody>
      </p:sp>
      <p:pic>
        <p:nvPicPr>
          <p:cNvPr id="4" name="صورة 3" descr="http://ds.informatik.rwth-aachen.de/events/sciencesummer06/internet-kids-logo_small2.jpg"/>
          <p:cNvPicPr/>
          <p:nvPr/>
        </p:nvPicPr>
        <p:blipFill>
          <a:blip r:embed="rId2" cstate="print"/>
          <a:srcRect/>
          <a:stretch>
            <a:fillRect/>
          </a:stretch>
        </p:blipFill>
        <p:spPr bwMode="auto">
          <a:xfrm>
            <a:off x="1907704" y="3212976"/>
            <a:ext cx="5400600" cy="28803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صر نائب للمحتوى 2"/>
          <p:cNvSpPr txBox="1">
            <a:spLocks/>
          </p:cNvSpPr>
          <p:nvPr/>
        </p:nvSpPr>
        <p:spPr bwMode="auto">
          <a:xfrm>
            <a:off x="500063" y="285750"/>
            <a:ext cx="8229600" cy="6357938"/>
          </a:xfrm>
          <a:prstGeom prst="rect">
            <a:avLst/>
          </a:prstGeom>
          <a:solidFill>
            <a:schemeClr val="bg1">
              <a:alpha val="56078"/>
            </a:schemeClr>
          </a:solidFill>
          <a:ln w="9525">
            <a:noFill/>
            <a:miter lim="800000"/>
            <a:headEnd/>
            <a:tailEnd/>
          </a:ln>
        </p:spPr>
        <p:txBody>
          <a:bodyPr/>
          <a:lstStyle/>
          <a:p>
            <a:pPr marL="342900" indent="-342900">
              <a:spcBef>
                <a:spcPct val="20000"/>
              </a:spcBef>
              <a:buFont typeface="Arial" pitchFamily="34" charset="0"/>
              <a:buChar char="•"/>
            </a:pPr>
            <a:endParaRPr lang="ar-QA" sz="3200">
              <a:latin typeface="Calibri" pitchFamily="34" charset="0"/>
            </a:endParaRPr>
          </a:p>
        </p:txBody>
      </p:sp>
      <p:sp>
        <p:nvSpPr>
          <p:cNvPr id="15363" name="عنوان 2"/>
          <p:cNvSpPr>
            <a:spLocks noGrp="1"/>
          </p:cNvSpPr>
          <p:nvPr>
            <p:ph type="title"/>
          </p:nvPr>
        </p:nvSpPr>
        <p:spPr>
          <a:effectLst>
            <a:outerShdw blurRad="40000" dist="20000" dir="5400000" rotWithShape="0">
              <a:srgbClr val="000000">
                <a:alpha val="38000"/>
              </a:srgbClr>
            </a:outerShdw>
            <a:reflection blurRad="6350" stA="50000" endA="300" endPos="90000" dir="5400000" sy="-100000" algn="bl" rotWithShape="0"/>
          </a:effectLst>
        </p:spPr>
        <p:style>
          <a:lnRef idx="1">
            <a:schemeClr val="accent6"/>
          </a:lnRef>
          <a:fillRef idx="2">
            <a:schemeClr val="accent6"/>
          </a:fillRef>
          <a:effectRef idx="1">
            <a:schemeClr val="accent6"/>
          </a:effectRef>
          <a:fontRef idx="minor">
            <a:schemeClr val="dk1"/>
          </a:fontRef>
        </p:style>
        <p:txBody>
          <a:bodyPr/>
          <a:lstStyle/>
          <a:p>
            <a:pPr eaLnBrk="1" hangingPunct="1"/>
            <a:r>
              <a:rPr lang="ar-SA" dirty="0" err="1" smtClean="0"/>
              <a:t>انواع</a:t>
            </a:r>
            <a:r>
              <a:rPr lang="ar-SA" dirty="0" smtClean="0"/>
              <a:t> الشبكات</a:t>
            </a:r>
          </a:p>
        </p:txBody>
      </p:sp>
      <p:graphicFrame>
        <p:nvGraphicFramePr>
          <p:cNvPr id="6" name="عنصر نائب للمحتوى 5"/>
          <p:cNvGraphicFramePr>
            <a:graphicFrameLocks noGrp="1"/>
          </p:cNvGraphicFramePr>
          <p:nvPr>
            <p:ph idx="1"/>
          </p:nvPr>
        </p:nvGraphicFramePr>
        <p:xfrm>
          <a:off x="457200" y="2349500"/>
          <a:ext cx="8229600" cy="3937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split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لمحتوى 2"/>
          <p:cNvSpPr txBox="1">
            <a:spLocks/>
          </p:cNvSpPr>
          <p:nvPr/>
        </p:nvSpPr>
        <p:spPr bwMode="auto">
          <a:xfrm>
            <a:off x="500063" y="928688"/>
            <a:ext cx="8229600" cy="5143500"/>
          </a:xfrm>
          <a:prstGeom prst="rect">
            <a:avLst/>
          </a:prstGeom>
          <a:solidFill>
            <a:schemeClr val="bg1">
              <a:alpha val="56078"/>
            </a:schemeClr>
          </a:solidFill>
          <a:ln w="9525">
            <a:noFill/>
            <a:miter lim="800000"/>
            <a:headEnd/>
            <a:tailEnd/>
          </a:ln>
        </p:spPr>
        <p:txBody>
          <a:bodyPr/>
          <a:lstStyle/>
          <a:p>
            <a:pPr marL="342900" indent="-342900">
              <a:spcBef>
                <a:spcPct val="20000"/>
              </a:spcBef>
              <a:buFont typeface="Arial" pitchFamily="34" charset="0"/>
              <a:buChar char="•"/>
            </a:pPr>
            <a:endParaRPr lang="ar-SA" sz="3200">
              <a:latin typeface="Calibri" pitchFamily="34" charset="0"/>
            </a:endParaRPr>
          </a:p>
          <a:p>
            <a:pPr marL="342900" indent="-342900">
              <a:spcBef>
                <a:spcPct val="20000"/>
              </a:spcBef>
              <a:buFont typeface="Arial" pitchFamily="34" charset="0"/>
              <a:buChar char="•"/>
            </a:pPr>
            <a:endParaRPr lang="ar-SA" sz="3200">
              <a:latin typeface="Calibri" pitchFamily="34" charset="0"/>
            </a:endParaRPr>
          </a:p>
          <a:p>
            <a:pPr marL="342900" indent="-342900">
              <a:spcBef>
                <a:spcPct val="20000"/>
              </a:spcBef>
              <a:buFont typeface="Arial" pitchFamily="34" charset="0"/>
              <a:buChar char="•"/>
            </a:pPr>
            <a:endParaRPr lang="ar-SA" sz="3200">
              <a:latin typeface="Calibri" pitchFamily="34" charset="0"/>
            </a:endParaRPr>
          </a:p>
        </p:txBody>
      </p:sp>
      <p:sp>
        <p:nvSpPr>
          <p:cNvPr id="16387" name="عنوان 2"/>
          <p:cNvSpPr>
            <a:spLocks noGrp="1"/>
          </p:cNvSpPr>
          <p:nvPr>
            <p:ph type="title"/>
          </p:nvPr>
        </p:nvSpPr>
        <p:spPr>
          <a:xfrm>
            <a:off x="457200" y="714375"/>
            <a:ext cx="8229600" cy="1143000"/>
          </a:xfrm>
        </p:spPr>
        <p:txBody>
          <a:bodyPr/>
          <a:lstStyle/>
          <a:p>
            <a:pPr eaLnBrk="1" hangingPunct="1"/>
            <a:r>
              <a:rPr lang="ar-SA" sz="5400" dirty="0" smtClean="0"/>
              <a:t>الشبكات الكبرى</a:t>
            </a:r>
          </a:p>
        </p:txBody>
      </p:sp>
      <p:grpSp>
        <p:nvGrpSpPr>
          <p:cNvPr id="2" name="مجموعة 9"/>
          <p:cNvGrpSpPr>
            <a:grpSpLocks/>
          </p:cNvGrpSpPr>
          <p:nvPr/>
        </p:nvGrpSpPr>
        <p:grpSpPr bwMode="auto">
          <a:xfrm>
            <a:off x="1907705" y="2071688"/>
            <a:ext cx="6192688" cy="714375"/>
            <a:chOff x="5813434" y="642918"/>
            <a:chExt cx="5187986" cy="714380"/>
          </a:xfrm>
          <a:solidFill>
            <a:srgbClr val="CC99FF"/>
          </a:solidFill>
        </p:grpSpPr>
        <p:sp>
          <p:nvSpPr>
            <p:cNvPr id="6" name="مستطيل 5"/>
            <p:cNvSpPr/>
            <p:nvPr/>
          </p:nvSpPr>
          <p:spPr>
            <a:xfrm>
              <a:off x="9644097" y="642918"/>
              <a:ext cx="1357323" cy="71438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مستطيل 6"/>
            <p:cNvSpPr/>
            <p:nvPr/>
          </p:nvSpPr>
          <p:spPr>
            <a:xfrm>
              <a:off x="8166124" y="642918"/>
              <a:ext cx="1477972" cy="71438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6929453" y="642918"/>
              <a:ext cx="1236672" cy="71438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مستطيل 8"/>
            <p:cNvSpPr/>
            <p:nvPr/>
          </p:nvSpPr>
          <p:spPr>
            <a:xfrm>
              <a:off x="5813434" y="642918"/>
              <a:ext cx="1116019" cy="71438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11" name="قوس كبير أيمن 10"/>
          <p:cNvSpPr/>
          <p:nvPr/>
        </p:nvSpPr>
        <p:spPr>
          <a:xfrm rot="5400000">
            <a:off x="5179219" y="1393031"/>
            <a:ext cx="857250" cy="3786188"/>
          </a:xfrm>
          <a:prstGeom prst="righ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fontAlgn="auto">
              <a:spcBef>
                <a:spcPts val="0"/>
              </a:spcBef>
              <a:spcAft>
                <a:spcPts val="0"/>
              </a:spcAft>
              <a:defRPr/>
            </a:pPr>
            <a:endParaRPr lang="ar-SA"/>
          </a:p>
        </p:txBody>
      </p:sp>
      <p:sp>
        <p:nvSpPr>
          <p:cNvPr id="16390" name="مربع نص 11"/>
          <p:cNvSpPr txBox="1">
            <a:spLocks noChangeArrowheads="1"/>
          </p:cNvSpPr>
          <p:nvPr/>
        </p:nvSpPr>
        <p:spPr bwMode="auto">
          <a:xfrm>
            <a:off x="4389438" y="3786188"/>
            <a:ext cx="2754312" cy="584200"/>
          </a:xfrm>
          <a:prstGeom prst="rect">
            <a:avLst/>
          </a:prstGeom>
          <a:noFill/>
          <a:ln w="9525">
            <a:noFill/>
            <a:miter lim="800000"/>
            <a:headEnd/>
            <a:tailEnd/>
          </a:ln>
        </p:spPr>
        <p:txBody>
          <a:bodyPr wrap="none">
            <a:spAutoFit/>
          </a:bodyPr>
          <a:lstStyle/>
          <a:p>
            <a:r>
              <a:rPr lang="ar-SA" sz="3200">
                <a:latin typeface="Calibri" pitchFamily="34" charset="0"/>
              </a:rPr>
              <a:t>الرقم المحلي للجهاز</a:t>
            </a:r>
          </a:p>
        </p:txBody>
      </p:sp>
      <p:cxnSp>
        <p:nvCxnSpPr>
          <p:cNvPr id="14" name="رابط كسهم مستقيم 13"/>
          <p:cNvCxnSpPr/>
          <p:nvPr/>
        </p:nvCxnSpPr>
        <p:spPr>
          <a:xfrm rot="5400000">
            <a:off x="2392362" y="3249613"/>
            <a:ext cx="785813"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392" name="مربع نص 15"/>
          <p:cNvSpPr txBox="1">
            <a:spLocks noChangeArrowheads="1"/>
          </p:cNvSpPr>
          <p:nvPr/>
        </p:nvSpPr>
        <p:spPr bwMode="auto">
          <a:xfrm>
            <a:off x="1946275" y="3714750"/>
            <a:ext cx="1554163" cy="584200"/>
          </a:xfrm>
          <a:prstGeom prst="rect">
            <a:avLst/>
          </a:prstGeom>
          <a:noFill/>
          <a:ln w="9525">
            <a:noFill/>
            <a:miter lim="800000"/>
            <a:headEnd/>
            <a:tailEnd/>
          </a:ln>
        </p:spPr>
        <p:txBody>
          <a:bodyPr wrap="none">
            <a:spAutoFit/>
          </a:bodyPr>
          <a:lstStyle/>
          <a:p>
            <a:r>
              <a:rPr lang="ar-SA" sz="3200">
                <a:latin typeface="Calibri" pitchFamily="34" charset="0"/>
              </a:rPr>
              <a:t>رقم الشبكة</a:t>
            </a:r>
          </a:p>
        </p:txBody>
      </p:sp>
    </p:spTree>
  </p:cSld>
  <p:clrMapOvr>
    <a:masterClrMapping/>
  </p:clrMapOvr>
  <p:transition spd="slow">
    <p:split dir="in"/>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لمحتوى 2"/>
          <p:cNvSpPr txBox="1">
            <a:spLocks/>
          </p:cNvSpPr>
          <p:nvPr/>
        </p:nvSpPr>
        <p:spPr bwMode="auto">
          <a:xfrm>
            <a:off x="500063" y="928688"/>
            <a:ext cx="8229600" cy="5143500"/>
          </a:xfrm>
          <a:prstGeom prst="rect">
            <a:avLst/>
          </a:prstGeom>
          <a:solidFill>
            <a:schemeClr val="bg1">
              <a:alpha val="56078"/>
            </a:schemeClr>
          </a:solidFill>
          <a:ln w="9525">
            <a:noFill/>
            <a:miter lim="800000"/>
            <a:headEnd/>
            <a:tailEnd/>
          </a:ln>
        </p:spPr>
        <p:txBody>
          <a:bodyPr/>
          <a:lstStyle/>
          <a:p>
            <a:pPr marL="342900" indent="-342900">
              <a:spcBef>
                <a:spcPct val="20000"/>
              </a:spcBef>
              <a:buFont typeface="Arial" pitchFamily="34" charset="0"/>
              <a:buChar char="•"/>
            </a:pPr>
            <a:endParaRPr lang="ar-SA" sz="3200">
              <a:latin typeface="Calibri" pitchFamily="34" charset="0"/>
            </a:endParaRPr>
          </a:p>
          <a:p>
            <a:pPr marL="342900" indent="-342900">
              <a:spcBef>
                <a:spcPct val="20000"/>
              </a:spcBef>
              <a:buFont typeface="Arial" pitchFamily="34" charset="0"/>
              <a:buChar char="•"/>
            </a:pPr>
            <a:endParaRPr lang="ar-SA" sz="3200">
              <a:latin typeface="Calibri" pitchFamily="34" charset="0"/>
            </a:endParaRPr>
          </a:p>
          <a:p>
            <a:pPr marL="342900" indent="-342900">
              <a:spcBef>
                <a:spcPct val="20000"/>
              </a:spcBef>
              <a:buFont typeface="Arial" pitchFamily="34" charset="0"/>
              <a:buChar char="•"/>
            </a:pPr>
            <a:endParaRPr lang="ar-SA" sz="3200">
              <a:latin typeface="Calibri" pitchFamily="34" charset="0"/>
            </a:endParaRPr>
          </a:p>
        </p:txBody>
      </p:sp>
      <p:sp>
        <p:nvSpPr>
          <p:cNvPr id="17411" name="عنوان 2"/>
          <p:cNvSpPr>
            <a:spLocks noGrp="1"/>
          </p:cNvSpPr>
          <p:nvPr>
            <p:ph type="title"/>
          </p:nvPr>
        </p:nvSpPr>
        <p:spPr>
          <a:xfrm>
            <a:off x="457200" y="785813"/>
            <a:ext cx="8229600" cy="1143000"/>
          </a:xfrm>
        </p:spPr>
        <p:txBody>
          <a:bodyPr/>
          <a:lstStyle/>
          <a:p>
            <a:pPr eaLnBrk="1" hangingPunct="1"/>
            <a:r>
              <a:rPr lang="ar-SA" sz="5400" smtClean="0"/>
              <a:t>الشبكات المتوسطة</a:t>
            </a:r>
          </a:p>
        </p:txBody>
      </p:sp>
      <p:grpSp>
        <p:nvGrpSpPr>
          <p:cNvPr id="2" name="مجموعة 9"/>
          <p:cNvGrpSpPr>
            <a:grpSpLocks/>
          </p:cNvGrpSpPr>
          <p:nvPr/>
        </p:nvGrpSpPr>
        <p:grpSpPr bwMode="auto">
          <a:xfrm>
            <a:off x="2214563" y="2071688"/>
            <a:ext cx="5429250" cy="714375"/>
            <a:chOff x="5572132" y="642918"/>
            <a:chExt cx="5429288" cy="714380"/>
          </a:xfrm>
          <a:solidFill>
            <a:srgbClr val="66FF33"/>
          </a:solidFill>
        </p:grpSpPr>
        <p:sp>
          <p:nvSpPr>
            <p:cNvPr id="6" name="مستطيل 5"/>
            <p:cNvSpPr/>
            <p:nvPr/>
          </p:nvSpPr>
          <p:spPr>
            <a:xfrm>
              <a:off x="9644097" y="642918"/>
              <a:ext cx="1357323" cy="71438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مستطيل 6"/>
            <p:cNvSpPr/>
            <p:nvPr/>
          </p:nvSpPr>
          <p:spPr>
            <a:xfrm>
              <a:off x="8286776" y="642918"/>
              <a:ext cx="1357321" cy="71438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6929453" y="642918"/>
              <a:ext cx="1357323" cy="71438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مستطيل 8"/>
            <p:cNvSpPr/>
            <p:nvPr/>
          </p:nvSpPr>
          <p:spPr>
            <a:xfrm>
              <a:off x="5572132" y="642918"/>
              <a:ext cx="1357321" cy="71438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11" name="قوس كبير أيمن 10"/>
          <p:cNvSpPr/>
          <p:nvPr/>
        </p:nvSpPr>
        <p:spPr>
          <a:xfrm rot="5400000">
            <a:off x="6000750" y="2143125"/>
            <a:ext cx="714375" cy="2143125"/>
          </a:xfrm>
          <a:prstGeom prst="righ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fontAlgn="auto">
              <a:spcBef>
                <a:spcPts val="0"/>
              </a:spcBef>
              <a:spcAft>
                <a:spcPts val="0"/>
              </a:spcAft>
              <a:defRPr/>
            </a:pPr>
            <a:endParaRPr lang="ar-SA"/>
          </a:p>
        </p:txBody>
      </p:sp>
      <p:sp>
        <p:nvSpPr>
          <p:cNvPr id="17414" name="مربع نص 11"/>
          <p:cNvSpPr txBox="1">
            <a:spLocks noChangeArrowheads="1"/>
          </p:cNvSpPr>
          <p:nvPr/>
        </p:nvSpPr>
        <p:spPr bwMode="auto">
          <a:xfrm>
            <a:off x="4889500" y="3714750"/>
            <a:ext cx="2754313" cy="584200"/>
          </a:xfrm>
          <a:prstGeom prst="rect">
            <a:avLst/>
          </a:prstGeom>
          <a:noFill/>
          <a:ln w="9525">
            <a:noFill/>
            <a:miter lim="800000"/>
            <a:headEnd/>
            <a:tailEnd/>
          </a:ln>
        </p:spPr>
        <p:txBody>
          <a:bodyPr wrap="none">
            <a:spAutoFit/>
          </a:bodyPr>
          <a:lstStyle/>
          <a:p>
            <a:r>
              <a:rPr lang="ar-SA" sz="3200">
                <a:latin typeface="Calibri" pitchFamily="34" charset="0"/>
              </a:rPr>
              <a:t>الرقم المحلي للجهاز</a:t>
            </a:r>
          </a:p>
        </p:txBody>
      </p:sp>
      <p:sp>
        <p:nvSpPr>
          <p:cNvPr id="17415" name="مربع نص 15"/>
          <p:cNvSpPr txBox="1">
            <a:spLocks noChangeArrowheads="1"/>
          </p:cNvSpPr>
          <p:nvPr/>
        </p:nvSpPr>
        <p:spPr bwMode="auto">
          <a:xfrm>
            <a:off x="2660650" y="3714750"/>
            <a:ext cx="1554163" cy="584200"/>
          </a:xfrm>
          <a:prstGeom prst="rect">
            <a:avLst/>
          </a:prstGeom>
          <a:noFill/>
          <a:ln w="9525">
            <a:noFill/>
            <a:miter lim="800000"/>
            <a:headEnd/>
            <a:tailEnd/>
          </a:ln>
        </p:spPr>
        <p:txBody>
          <a:bodyPr wrap="none">
            <a:spAutoFit/>
          </a:bodyPr>
          <a:lstStyle/>
          <a:p>
            <a:r>
              <a:rPr lang="ar-SA" sz="3200">
                <a:latin typeface="Calibri" pitchFamily="34" charset="0"/>
              </a:rPr>
              <a:t>رقم الشبكة</a:t>
            </a:r>
          </a:p>
        </p:txBody>
      </p:sp>
      <p:sp>
        <p:nvSpPr>
          <p:cNvPr id="13" name="قوس كبير أيمن 12"/>
          <p:cNvSpPr/>
          <p:nvPr/>
        </p:nvSpPr>
        <p:spPr>
          <a:xfrm rot="5400000">
            <a:off x="3321844" y="2178844"/>
            <a:ext cx="704850" cy="2062162"/>
          </a:xfrm>
          <a:prstGeom prst="righ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fontAlgn="auto">
              <a:spcBef>
                <a:spcPts val="0"/>
              </a:spcBef>
              <a:spcAft>
                <a:spcPts val="0"/>
              </a:spcAft>
              <a:defRPr/>
            </a:pPr>
            <a:endParaRPr lang="ar-SA"/>
          </a:p>
        </p:txBody>
      </p:sp>
    </p:spTree>
  </p:cSld>
  <p:clrMapOvr>
    <a:masterClrMapping/>
  </p:clrMapOvr>
  <p:transition spd="slow">
    <p:split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لمحتوى 2"/>
          <p:cNvSpPr txBox="1">
            <a:spLocks/>
          </p:cNvSpPr>
          <p:nvPr/>
        </p:nvSpPr>
        <p:spPr bwMode="auto">
          <a:xfrm>
            <a:off x="500063" y="928688"/>
            <a:ext cx="8229600" cy="5143500"/>
          </a:xfrm>
          <a:prstGeom prst="rect">
            <a:avLst/>
          </a:prstGeom>
          <a:solidFill>
            <a:schemeClr val="bg1">
              <a:alpha val="56078"/>
            </a:schemeClr>
          </a:solidFill>
          <a:ln w="9525">
            <a:noFill/>
            <a:miter lim="800000"/>
            <a:headEnd/>
            <a:tailEnd/>
          </a:ln>
        </p:spPr>
        <p:txBody>
          <a:bodyPr/>
          <a:lstStyle/>
          <a:p>
            <a:pPr marL="342900" indent="-342900">
              <a:spcBef>
                <a:spcPct val="20000"/>
              </a:spcBef>
              <a:buFont typeface="Arial" pitchFamily="34" charset="0"/>
              <a:buChar char="•"/>
            </a:pPr>
            <a:endParaRPr lang="ar-SA" sz="3200">
              <a:latin typeface="Calibri" pitchFamily="34" charset="0"/>
            </a:endParaRPr>
          </a:p>
          <a:p>
            <a:pPr marL="342900" indent="-342900">
              <a:spcBef>
                <a:spcPct val="20000"/>
              </a:spcBef>
              <a:buFont typeface="Arial" pitchFamily="34" charset="0"/>
              <a:buChar char="•"/>
            </a:pPr>
            <a:endParaRPr lang="ar-SA" sz="3200">
              <a:latin typeface="Calibri" pitchFamily="34" charset="0"/>
            </a:endParaRPr>
          </a:p>
          <a:p>
            <a:pPr marL="342900" indent="-342900">
              <a:spcBef>
                <a:spcPct val="20000"/>
              </a:spcBef>
              <a:buFont typeface="Arial" pitchFamily="34" charset="0"/>
              <a:buChar char="•"/>
            </a:pPr>
            <a:endParaRPr lang="ar-SA" sz="3200">
              <a:latin typeface="Calibri" pitchFamily="34" charset="0"/>
            </a:endParaRPr>
          </a:p>
        </p:txBody>
      </p:sp>
      <p:sp>
        <p:nvSpPr>
          <p:cNvPr id="18435" name="عنوان 2"/>
          <p:cNvSpPr>
            <a:spLocks noGrp="1"/>
          </p:cNvSpPr>
          <p:nvPr>
            <p:ph type="title"/>
          </p:nvPr>
        </p:nvSpPr>
        <p:spPr>
          <a:xfrm>
            <a:off x="457200" y="785813"/>
            <a:ext cx="8229600" cy="1143000"/>
          </a:xfrm>
        </p:spPr>
        <p:txBody>
          <a:bodyPr/>
          <a:lstStyle/>
          <a:p>
            <a:pPr eaLnBrk="1" hangingPunct="1"/>
            <a:r>
              <a:rPr lang="ar-SA" sz="5400" smtClean="0"/>
              <a:t>الشبكات الصغرى</a:t>
            </a:r>
          </a:p>
        </p:txBody>
      </p:sp>
      <p:grpSp>
        <p:nvGrpSpPr>
          <p:cNvPr id="2" name="مجموعة 9"/>
          <p:cNvGrpSpPr>
            <a:grpSpLocks/>
          </p:cNvGrpSpPr>
          <p:nvPr/>
        </p:nvGrpSpPr>
        <p:grpSpPr bwMode="auto">
          <a:xfrm>
            <a:off x="2214563" y="2071688"/>
            <a:ext cx="5429250" cy="714375"/>
            <a:chOff x="5572132" y="642918"/>
            <a:chExt cx="5429288" cy="714380"/>
          </a:xfrm>
          <a:solidFill>
            <a:srgbClr val="FFFF66"/>
          </a:solidFill>
        </p:grpSpPr>
        <p:sp>
          <p:nvSpPr>
            <p:cNvPr id="6" name="مستطيل 5"/>
            <p:cNvSpPr/>
            <p:nvPr/>
          </p:nvSpPr>
          <p:spPr>
            <a:xfrm>
              <a:off x="9644097" y="642918"/>
              <a:ext cx="1357323" cy="71438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مستطيل 6"/>
            <p:cNvSpPr/>
            <p:nvPr/>
          </p:nvSpPr>
          <p:spPr>
            <a:xfrm>
              <a:off x="8286776" y="642918"/>
              <a:ext cx="1357321" cy="71438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8" name="مستطيل 7"/>
            <p:cNvSpPr/>
            <p:nvPr/>
          </p:nvSpPr>
          <p:spPr>
            <a:xfrm>
              <a:off x="6929453" y="642918"/>
              <a:ext cx="1357323" cy="71438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9" name="مستطيل 8"/>
            <p:cNvSpPr/>
            <p:nvPr/>
          </p:nvSpPr>
          <p:spPr>
            <a:xfrm>
              <a:off x="5572132" y="642918"/>
              <a:ext cx="1357321" cy="71438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grpSp>
      <p:sp>
        <p:nvSpPr>
          <p:cNvPr id="18437" name="مربع نص 11"/>
          <p:cNvSpPr txBox="1">
            <a:spLocks noChangeArrowheads="1"/>
          </p:cNvSpPr>
          <p:nvPr/>
        </p:nvSpPr>
        <p:spPr bwMode="auto">
          <a:xfrm>
            <a:off x="4889500" y="3714750"/>
            <a:ext cx="2754313" cy="584200"/>
          </a:xfrm>
          <a:prstGeom prst="rect">
            <a:avLst/>
          </a:prstGeom>
          <a:noFill/>
          <a:ln w="9525">
            <a:noFill/>
            <a:miter lim="800000"/>
            <a:headEnd/>
            <a:tailEnd/>
          </a:ln>
        </p:spPr>
        <p:txBody>
          <a:bodyPr wrap="none">
            <a:spAutoFit/>
          </a:bodyPr>
          <a:lstStyle/>
          <a:p>
            <a:r>
              <a:rPr lang="ar-SA" sz="3200">
                <a:latin typeface="Calibri" pitchFamily="34" charset="0"/>
              </a:rPr>
              <a:t>الرقم المحلي للجهاز</a:t>
            </a:r>
          </a:p>
        </p:txBody>
      </p:sp>
      <p:sp>
        <p:nvSpPr>
          <p:cNvPr id="18438" name="مربع نص 15"/>
          <p:cNvSpPr txBox="1">
            <a:spLocks noChangeArrowheads="1"/>
          </p:cNvSpPr>
          <p:nvPr/>
        </p:nvSpPr>
        <p:spPr bwMode="auto">
          <a:xfrm>
            <a:off x="3089275" y="3714750"/>
            <a:ext cx="1554163" cy="584200"/>
          </a:xfrm>
          <a:prstGeom prst="rect">
            <a:avLst/>
          </a:prstGeom>
          <a:noFill/>
          <a:ln w="9525">
            <a:noFill/>
            <a:miter lim="800000"/>
            <a:headEnd/>
            <a:tailEnd/>
          </a:ln>
        </p:spPr>
        <p:txBody>
          <a:bodyPr wrap="none">
            <a:spAutoFit/>
          </a:bodyPr>
          <a:lstStyle/>
          <a:p>
            <a:r>
              <a:rPr lang="ar-SA" sz="3200">
                <a:latin typeface="Calibri" pitchFamily="34" charset="0"/>
              </a:rPr>
              <a:t>رقم الشبكة</a:t>
            </a:r>
          </a:p>
        </p:txBody>
      </p:sp>
      <p:sp>
        <p:nvSpPr>
          <p:cNvPr id="13" name="قوس كبير أيمن 12"/>
          <p:cNvSpPr/>
          <p:nvPr/>
        </p:nvSpPr>
        <p:spPr>
          <a:xfrm rot="5400000">
            <a:off x="3679031" y="1821657"/>
            <a:ext cx="785813" cy="2857500"/>
          </a:xfrm>
          <a:prstGeom prst="righ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fontAlgn="auto">
              <a:spcBef>
                <a:spcPts val="0"/>
              </a:spcBef>
              <a:spcAft>
                <a:spcPts val="0"/>
              </a:spcAft>
              <a:defRPr/>
            </a:pPr>
            <a:endParaRPr lang="ar-SA"/>
          </a:p>
        </p:txBody>
      </p:sp>
      <p:cxnSp>
        <p:nvCxnSpPr>
          <p:cNvPr id="14" name="رابط كسهم مستقيم 13"/>
          <p:cNvCxnSpPr/>
          <p:nvPr/>
        </p:nvCxnSpPr>
        <p:spPr>
          <a:xfrm rot="5400000">
            <a:off x="6321425" y="3249613"/>
            <a:ext cx="785813"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split dir="in"/>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3568" y="476672"/>
            <a:ext cx="7971184" cy="3816424"/>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ar-QA" sz="2800" dirty="0" smtClean="0"/>
              <a:t>وسائل نقل رزم البيانات بين شبكة وأخرى في الإنترنت:</a:t>
            </a:r>
          </a:p>
          <a:p>
            <a:pPr algn="ctr"/>
            <a:endParaRPr lang="ar-QA" dirty="0"/>
          </a:p>
        </p:txBody>
      </p:sp>
      <p:sp>
        <p:nvSpPr>
          <p:cNvPr id="3" name="شكل بيضاوي 2"/>
          <p:cNvSpPr/>
          <p:nvPr/>
        </p:nvSpPr>
        <p:spPr>
          <a:xfrm>
            <a:off x="6588224" y="2852936"/>
            <a:ext cx="1296144" cy="1224136"/>
          </a:xfrm>
          <a:prstGeom prst="ellipse">
            <a:avLst/>
          </a:prstGeom>
          <a:solidFill>
            <a:srgbClr val="99D636"/>
          </a:solidFill>
          <a:ln>
            <a:noFill/>
          </a:ln>
          <a:effectLst>
            <a:reflection blurRad="6350" stA="50000" endA="300" endPos="90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QA" sz="2800" dirty="0" smtClean="0">
                <a:solidFill>
                  <a:schemeClr val="tx1"/>
                </a:solidFill>
              </a:rPr>
              <a:t>الجسر</a:t>
            </a:r>
            <a:endParaRPr lang="ar-QA" sz="2800" dirty="0">
              <a:solidFill>
                <a:schemeClr val="tx1"/>
              </a:solidFill>
            </a:endParaRPr>
          </a:p>
        </p:txBody>
      </p:sp>
      <p:sp>
        <p:nvSpPr>
          <p:cNvPr id="4" name="شكل بيضاوي 3"/>
          <p:cNvSpPr/>
          <p:nvPr/>
        </p:nvSpPr>
        <p:spPr>
          <a:xfrm>
            <a:off x="4067944" y="3284984"/>
            <a:ext cx="1296144" cy="1224136"/>
          </a:xfrm>
          <a:prstGeom prst="ellipse">
            <a:avLst/>
          </a:prstGeom>
          <a:solidFill>
            <a:srgbClr val="1D12FA"/>
          </a:solidFill>
          <a:ln>
            <a:noFill/>
          </a:ln>
          <a:effectLst>
            <a:reflection blurRad="6350" stA="50000" endA="300" endPos="90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QA" sz="2400" dirty="0" smtClean="0">
                <a:solidFill>
                  <a:schemeClr val="tx1"/>
                </a:solidFill>
              </a:rPr>
              <a:t>الموجة</a:t>
            </a:r>
            <a:endParaRPr lang="ar-QA" sz="2400" dirty="0">
              <a:solidFill>
                <a:schemeClr val="tx1"/>
              </a:solidFill>
            </a:endParaRPr>
          </a:p>
        </p:txBody>
      </p:sp>
      <p:sp>
        <p:nvSpPr>
          <p:cNvPr id="5" name="شكل بيضاوي 4"/>
          <p:cNvSpPr/>
          <p:nvPr/>
        </p:nvSpPr>
        <p:spPr>
          <a:xfrm>
            <a:off x="1691680" y="2708920"/>
            <a:ext cx="1296144" cy="1224136"/>
          </a:xfrm>
          <a:prstGeom prst="ellipse">
            <a:avLst/>
          </a:prstGeom>
          <a:solidFill>
            <a:srgbClr val="E9CB49"/>
          </a:solidFill>
          <a:ln>
            <a:noFill/>
          </a:ln>
          <a:effectLst>
            <a:reflection blurRad="6350" stA="50000" endA="300" endPos="90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QA" sz="2400" dirty="0" smtClean="0">
                <a:solidFill>
                  <a:schemeClr val="tx1"/>
                </a:solidFill>
              </a:rPr>
              <a:t>البوابة</a:t>
            </a:r>
            <a:endParaRPr lang="ar-QA" sz="2400" dirty="0">
              <a:solidFill>
                <a:schemeClr val="tx1"/>
              </a:solidFill>
            </a:endParaRPr>
          </a:p>
        </p:txBody>
      </p:sp>
      <p:sp>
        <p:nvSpPr>
          <p:cNvPr id="7" name="سهم للأسفل 6"/>
          <p:cNvSpPr/>
          <p:nvPr/>
        </p:nvSpPr>
        <p:spPr>
          <a:xfrm rot="20655192">
            <a:off x="7448302" y="4139478"/>
            <a:ext cx="296765" cy="669747"/>
          </a:xfrm>
          <a:prstGeom prst="downArrow">
            <a:avLst/>
          </a:prstGeom>
        </p:spPr>
        <p:style>
          <a:lnRef idx="0">
            <a:schemeClr val="accent2"/>
          </a:lnRef>
          <a:fillRef idx="3">
            <a:schemeClr val="accent2"/>
          </a:fillRef>
          <a:effectRef idx="3">
            <a:schemeClr val="accent2"/>
          </a:effectRef>
          <a:fontRef idx="minor">
            <a:schemeClr val="lt1"/>
          </a:fontRef>
        </p:style>
        <p:txBody>
          <a:bodyPr rtlCol="1" anchor="ctr"/>
          <a:lstStyle/>
          <a:p>
            <a:pPr algn="ctr"/>
            <a:endParaRPr lang="ar-QA"/>
          </a:p>
        </p:txBody>
      </p:sp>
      <p:sp>
        <p:nvSpPr>
          <p:cNvPr id="8" name="سهم للأسفل 7"/>
          <p:cNvSpPr/>
          <p:nvPr/>
        </p:nvSpPr>
        <p:spPr>
          <a:xfrm>
            <a:off x="4644008" y="4653136"/>
            <a:ext cx="216025" cy="741357"/>
          </a:xfrm>
          <a:prstGeom prst="downArrow">
            <a:avLst/>
          </a:prstGeom>
        </p:spPr>
        <p:style>
          <a:lnRef idx="0">
            <a:schemeClr val="accent2"/>
          </a:lnRef>
          <a:fillRef idx="3">
            <a:schemeClr val="accent2"/>
          </a:fillRef>
          <a:effectRef idx="3">
            <a:schemeClr val="accent2"/>
          </a:effectRef>
          <a:fontRef idx="minor">
            <a:schemeClr val="lt1"/>
          </a:fontRef>
        </p:style>
        <p:txBody>
          <a:bodyPr rtlCol="1" anchor="ctr"/>
          <a:lstStyle/>
          <a:p>
            <a:pPr algn="ctr"/>
            <a:endParaRPr lang="ar-QA"/>
          </a:p>
        </p:txBody>
      </p:sp>
      <p:sp>
        <p:nvSpPr>
          <p:cNvPr id="9" name="سهم للأسفل 8"/>
          <p:cNvSpPr/>
          <p:nvPr/>
        </p:nvSpPr>
        <p:spPr>
          <a:xfrm rot="871432">
            <a:off x="2084485" y="3974930"/>
            <a:ext cx="206595" cy="861899"/>
          </a:xfrm>
          <a:prstGeom prst="downArrow">
            <a:avLst/>
          </a:prstGeom>
        </p:spPr>
        <p:style>
          <a:lnRef idx="0">
            <a:schemeClr val="accent2"/>
          </a:lnRef>
          <a:fillRef idx="3">
            <a:schemeClr val="accent2"/>
          </a:fillRef>
          <a:effectRef idx="3">
            <a:schemeClr val="accent2"/>
          </a:effectRef>
          <a:fontRef idx="minor">
            <a:schemeClr val="lt1"/>
          </a:fontRef>
        </p:style>
        <p:txBody>
          <a:bodyPr rtlCol="1" anchor="ctr"/>
          <a:lstStyle/>
          <a:p>
            <a:pPr algn="ctr"/>
            <a:endParaRPr lang="ar-QA"/>
          </a:p>
        </p:txBody>
      </p:sp>
      <p:sp>
        <p:nvSpPr>
          <p:cNvPr id="10" name="مستطيل مستدير الزوايا 9"/>
          <p:cNvSpPr/>
          <p:nvPr/>
        </p:nvSpPr>
        <p:spPr>
          <a:xfrm>
            <a:off x="6588224" y="5013176"/>
            <a:ext cx="2088232" cy="9144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QA" b="1" dirty="0" smtClean="0"/>
              <a:t>يربط بين نوعين من الشبكات لتصبح واحدة أكثر  ضخامة.</a:t>
            </a:r>
            <a:endParaRPr lang="ar-QA" b="1" dirty="0"/>
          </a:p>
        </p:txBody>
      </p:sp>
      <p:sp>
        <p:nvSpPr>
          <p:cNvPr id="11" name="مستطيل مستدير الزوايا 10"/>
          <p:cNvSpPr/>
          <p:nvPr/>
        </p:nvSpPr>
        <p:spPr>
          <a:xfrm>
            <a:off x="3851920" y="5517232"/>
            <a:ext cx="2088232" cy="1196752"/>
          </a:xfrm>
          <a:prstGeom prst="roundRect">
            <a:avLst/>
          </a:prstGeom>
        </p:spPr>
        <p:style>
          <a:lnRef idx="1">
            <a:schemeClr val="accent3"/>
          </a:lnRef>
          <a:fillRef idx="3">
            <a:schemeClr val="accent3"/>
          </a:fillRef>
          <a:effectRef idx="2">
            <a:schemeClr val="accent3"/>
          </a:effectRef>
          <a:fontRef idx="minor">
            <a:schemeClr val="lt1"/>
          </a:fontRef>
        </p:style>
        <p:txBody>
          <a:bodyPr rtlCol="1" anchor="ctr"/>
          <a:lstStyle/>
          <a:p>
            <a:pPr algn="ctr"/>
            <a:r>
              <a:rPr lang="ar-QA" b="1" dirty="0" smtClean="0">
                <a:solidFill>
                  <a:schemeClr val="tx1"/>
                </a:solidFill>
              </a:rPr>
              <a:t>يربط بين شبكتين أو أكثر ويستخدم بروتوكول الإنترنت </a:t>
            </a:r>
            <a:r>
              <a:rPr lang="en-US" b="1" dirty="0" err="1" smtClean="0">
                <a:solidFill>
                  <a:schemeClr val="tx1"/>
                </a:solidFill>
              </a:rPr>
              <a:t>ip</a:t>
            </a:r>
            <a:endParaRPr lang="ar-QA" b="1" dirty="0">
              <a:solidFill>
                <a:schemeClr val="tx1"/>
              </a:solidFill>
            </a:endParaRPr>
          </a:p>
        </p:txBody>
      </p:sp>
      <p:sp>
        <p:nvSpPr>
          <p:cNvPr id="12" name="مستطيل مستدير الزوايا 11"/>
          <p:cNvSpPr/>
          <p:nvPr/>
        </p:nvSpPr>
        <p:spPr>
          <a:xfrm>
            <a:off x="899592" y="4941168"/>
            <a:ext cx="2520280" cy="1196752"/>
          </a:xfrm>
          <a:prstGeom prst="roundRect">
            <a:avLst/>
          </a:prstGeom>
        </p:spPr>
        <p:style>
          <a:lnRef idx="0">
            <a:schemeClr val="accent6"/>
          </a:lnRef>
          <a:fillRef idx="3">
            <a:schemeClr val="accent6"/>
          </a:fillRef>
          <a:effectRef idx="3">
            <a:schemeClr val="accent6"/>
          </a:effectRef>
          <a:fontRef idx="minor">
            <a:schemeClr val="lt1"/>
          </a:fontRef>
        </p:style>
        <p:txBody>
          <a:bodyPr rtlCol="1" anchor="ctr"/>
          <a:lstStyle/>
          <a:p>
            <a:pPr algn="ctr"/>
            <a:r>
              <a:rPr lang="ar-QA" sz="1600" b="1" dirty="0" smtClean="0">
                <a:solidFill>
                  <a:schemeClr val="tx1"/>
                </a:solidFill>
              </a:rPr>
              <a:t>يقوم بنقل رزمة من البيانات بين الشبكات المختلفة وتحويل برنامج التشغيل حتى يصبح متوافقا مع أنواع </a:t>
            </a:r>
            <a:r>
              <a:rPr lang="ar-QA" sz="1600" b="1" dirty="0" err="1" smtClean="0">
                <a:solidFill>
                  <a:schemeClr val="tx1"/>
                </a:solidFill>
              </a:rPr>
              <a:t>الشبكاتحتى</a:t>
            </a:r>
            <a:r>
              <a:rPr lang="ar-QA" sz="1600" b="1" dirty="0" smtClean="0">
                <a:solidFill>
                  <a:schemeClr val="tx1"/>
                </a:solidFill>
              </a:rPr>
              <a:t> تصبح لغته مفهومة</a:t>
            </a:r>
            <a:endParaRPr lang="ar-QA" sz="1600" b="1" dirty="0">
              <a:solidFill>
                <a:schemeClr val="tx1"/>
              </a:solidFill>
            </a:endParaRPr>
          </a:p>
        </p:txBody>
      </p:sp>
    </p:spTree>
  </p:cSld>
  <p:clrMapOvr>
    <a:masterClrMapping/>
  </p:clrMapOvr>
  <p:transition spd="slow">
    <p:split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صورة 5" descr="عمل الموجه.jpg"/>
          <p:cNvPicPr>
            <a:picLocks noChangeAspect="1"/>
          </p:cNvPicPr>
          <p:nvPr/>
        </p:nvPicPr>
        <p:blipFill>
          <a:blip r:embed="rId2" cstate="print"/>
          <a:srcRect/>
          <a:stretch>
            <a:fillRect/>
          </a:stretch>
        </p:blipFill>
        <p:spPr bwMode="auto">
          <a:xfrm>
            <a:off x="611560" y="404664"/>
            <a:ext cx="8001000" cy="6042025"/>
          </a:xfrm>
          <a:prstGeom prst="rect">
            <a:avLst/>
          </a:prstGeom>
          <a:ln>
            <a:noFill/>
          </a:ln>
          <a:effectLst>
            <a:softEdge rad="112500"/>
          </a:effectLst>
        </p:spPr>
        <p:style>
          <a:lnRef idx="1">
            <a:schemeClr val="accent3"/>
          </a:lnRef>
          <a:fillRef idx="2">
            <a:schemeClr val="accent3"/>
          </a:fillRef>
          <a:effectRef idx="1">
            <a:schemeClr val="accent3"/>
          </a:effectRef>
          <a:fontRef idx="minor">
            <a:schemeClr val="dk1"/>
          </a:fontRef>
        </p:style>
      </p:pic>
    </p:spTree>
  </p:cSld>
  <p:clrMapOvr>
    <a:masterClrMapping/>
  </p:clrMapOvr>
  <p:transition spd="slow">
    <p:split dir="in"/>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76672"/>
            <a:ext cx="8229600" cy="1080120"/>
          </a:xfrm>
          <a:effectLst>
            <a:outerShdw blurRad="40000" dist="23000" dir="5400000" rotWithShape="0">
              <a:srgbClr val="000000">
                <a:alpha val="35000"/>
              </a:srgbClr>
            </a:outerShdw>
            <a:reflection blurRad="6350" stA="50000" endA="300" endPos="90000" dir="5400000" sy="-100000" algn="bl" rotWithShape="0"/>
          </a:effectLst>
        </p:spPr>
        <p:style>
          <a:lnRef idx="1">
            <a:schemeClr val="accent6"/>
          </a:lnRef>
          <a:fillRef idx="3">
            <a:schemeClr val="accent6"/>
          </a:fillRef>
          <a:effectRef idx="2">
            <a:schemeClr val="accent6"/>
          </a:effectRef>
          <a:fontRef idx="minor">
            <a:schemeClr val="lt1"/>
          </a:fontRef>
        </p:style>
        <p:txBody>
          <a:bodyPr>
            <a:normAutofit/>
          </a:bodyPr>
          <a:lstStyle/>
          <a:p>
            <a:r>
              <a:rPr lang="ar-QA" sz="3200" dirty="0" smtClean="0">
                <a:solidFill>
                  <a:schemeClr val="tx1"/>
                </a:solidFill>
              </a:rPr>
              <a:t>متطلبات الربط مع شبكة الإنترنت</a:t>
            </a:r>
            <a:endParaRPr lang="ar-QA" sz="3200" dirty="0">
              <a:solidFill>
                <a:schemeClr val="tx1"/>
              </a:solidFill>
            </a:endParaRPr>
          </a:p>
        </p:txBody>
      </p:sp>
      <p:graphicFrame>
        <p:nvGraphicFramePr>
          <p:cNvPr id="4" name="رسم تخطيطي 3"/>
          <p:cNvGraphicFramePr/>
          <p:nvPr/>
        </p:nvGraphicFramePr>
        <p:xfrm>
          <a:off x="683568" y="1844824"/>
          <a:ext cx="7488832" cy="4352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split dir="in"/>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مستدير الزوايا 2"/>
          <p:cNvSpPr/>
          <p:nvPr/>
        </p:nvSpPr>
        <p:spPr>
          <a:xfrm>
            <a:off x="611560" y="836712"/>
            <a:ext cx="7920880" cy="53285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QA"/>
          </a:p>
        </p:txBody>
      </p:sp>
      <p:graphicFrame>
        <p:nvGraphicFramePr>
          <p:cNvPr id="4" name="رسم تخطيطي 3"/>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شكل بيضاوي 4"/>
          <p:cNvSpPr/>
          <p:nvPr/>
        </p:nvSpPr>
        <p:spPr>
          <a:xfrm rot="21339532">
            <a:off x="1475656" y="1196752"/>
            <a:ext cx="1656184" cy="1634480"/>
          </a:xfrm>
          <a:prstGeom prst="ellipse">
            <a:avLst/>
          </a:prstGeom>
          <a:effectLst>
            <a:outerShdw blurRad="40000" dist="23000" dir="5400000" rotWithShape="0">
              <a:srgbClr val="000000">
                <a:alpha val="35000"/>
              </a:srgbClr>
            </a:outerShdw>
            <a:reflection blurRad="6350" stA="50000" endA="300" endPos="90000" dist="50800" dir="5400000" sy="-100000" algn="bl" rotWithShape="0"/>
          </a:effectLst>
        </p:spPr>
        <p:style>
          <a:lnRef idx="0">
            <a:schemeClr val="accent6"/>
          </a:lnRef>
          <a:fillRef idx="3">
            <a:schemeClr val="accent6"/>
          </a:fillRef>
          <a:effectRef idx="3">
            <a:schemeClr val="accent6"/>
          </a:effectRef>
          <a:fontRef idx="minor">
            <a:schemeClr val="lt1"/>
          </a:fontRef>
        </p:style>
        <p:txBody>
          <a:bodyPr rtlCol="1" anchor="ctr"/>
          <a:lstStyle/>
          <a:p>
            <a:pPr algn="ctr"/>
            <a:r>
              <a:rPr lang="ar-QA" sz="2400" b="1" dirty="0" smtClean="0">
                <a:solidFill>
                  <a:sysClr val="windowText" lastClr="000000"/>
                </a:solidFill>
                <a:latin typeface="Century" pitchFamily="18" charset="0"/>
              </a:rPr>
              <a:t>أنواع التوصيل بالإنترنت</a:t>
            </a:r>
            <a:endParaRPr lang="ar-QA" sz="2400" b="1" dirty="0">
              <a:solidFill>
                <a:sysClr val="windowText" lastClr="000000"/>
              </a:solidFill>
              <a:latin typeface="Century" pitchFamily="18" charset="0"/>
            </a:endParaRPr>
          </a:p>
        </p:txBody>
      </p:sp>
    </p:spTree>
  </p:cSld>
  <p:clrMapOvr>
    <a:masterClrMapping/>
  </p:clrMapOvr>
  <p:transition spd="slow">
    <p:split dir="in"/>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cstate="print"/>
          <a:srcRect l="17599" t="16907" r="12003" b="57288"/>
          <a:stretch>
            <a:fillRect/>
          </a:stretch>
        </p:blipFill>
        <p:spPr bwMode="auto">
          <a:xfrm>
            <a:off x="1285875" y="1571625"/>
            <a:ext cx="6858000" cy="4357688"/>
          </a:xfrm>
          <a:prstGeom prst="rect">
            <a:avLst/>
          </a:prstGeom>
          <a:noFill/>
          <a:ln w="9525">
            <a:noFill/>
            <a:miter lim="800000"/>
            <a:headEnd/>
            <a:tailEnd/>
          </a:ln>
        </p:spPr>
      </p:pic>
      <p:sp>
        <p:nvSpPr>
          <p:cNvPr id="37891" name="عنوان 7"/>
          <p:cNvSpPr>
            <a:spLocks noGrp="1"/>
          </p:cNvSpPr>
          <p:nvPr>
            <p:ph type="title"/>
          </p:nvPr>
        </p:nvSpPr>
        <p:spPr/>
        <p:txBody>
          <a:bodyPr/>
          <a:lstStyle/>
          <a:p>
            <a:pPr eaLnBrk="1" hangingPunct="1"/>
            <a:r>
              <a:rPr lang="ar-SA" smtClean="0"/>
              <a:t>امثلة على المجالات المستخدمة في الانترنت </a:t>
            </a:r>
          </a:p>
        </p:txBody>
      </p:sp>
    </p:spTree>
  </p:cSld>
  <p:clrMapOvr>
    <a:masterClrMapping/>
  </p:clrMapOvr>
  <p:transition spd="slow">
    <p:split dir="in"/>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عنوان 1"/>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hangingPunct="1"/>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شبكة الانترانت </a:t>
            </a: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Times New Roman" pitchFamily="18" charset="0"/>
              </a:rPr>
              <a:t>intranet</a:t>
            </a:r>
            <a:endPar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0963" name="عنصر نائب للمحتوى 2"/>
          <p:cNvSpPr>
            <a:spLocks noGrp="1"/>
          </p:cNvSpPr>
          <p:nvPr>
            <p:ph idx="1"/>
          </p:nvPr>
        </p:nvSpPr>
        <p:spPr>
          <a:xfrm>
            <a:off x="457200" y="1903413"/>
            <a:ext cx="8229600" cy="4525962"/>
          </a:xfrm>
        </p:spPr>
        <p:txBody>
          <a:bodyPr/>
          <a:lstStyle/>
          <a:p>
            <a:pPr eaLnBrk="1" hangingPunct="1"/>
            <a:r>
              <a:rPr lang="ar-SA" dirty="0" smtClean="0"/>
              <a:t>شبكة داخلية تستخدم في الشركات</a:t>
            </a:r>
          </a:p>
          <a:p>
            <a:pPr eaLnBrk="1" hangingPunct="1"/>
            <a:r>
              <a:rPr lang="ar-SA" dirty="0" smtClean="0"/>
              <a:t>فالإنترانت الخاص بمؤسسة ما عبارة عن إنترنت داخلي تم تفصيله ليكون ملائما لهذه المؤسسة</a:t>
            </a:r>
            <a:r>
              <a:rPr lang="en-US" dirty="0" smtClean="0"/>
              <a:t>.</a:t>
            </a:r>
            <a:r>
              <a:rPr lang="ar-SA" dirty="0" smtClean="0"/>
              <a:t> </a:t>
            </a:r>
          </a:p>
          <a:p>
            <a:pPr eaLnBrk="1" hangingPunct="1"/>
            <a:r>
              <a:rPr lang="ar-SA" dirty="0" smtClean="0"/>
              <a:t>كما يمكن للإنت</a:t>
            </a:r>
            <a:r>
              <a:rPr lang="ar-QA" dirty="0" smtClean="0"/>
              <a:t>ر</a:t>
            </a:r>
            <a:r>
              <a:rPr lang="ar-SA" dirty="0" err="1" smtClean="0"/>
              <a:t>انت</a:t>
            </a:r>
            <a:r>
              <a:rPr lang="ar-SA" dirty="0" smtClean="0"/>
              <a:t> أن يصل للإنترنت بدون أن يكون العكس</a:t>
            </a:r>
            <a:r>
              <a:rPr lang="en-US" dirty="0" smtClean="0"/>
              <a:t>.</a:t>
            </a:r>
            <a:endParaRPr lang="ar-QA" dirty="0" smtClean="0"/>
          </a:p>
          <a:p>
            <a:pPr eaLnBrk="1" hangingPunct="1"/>
            <a:r>
              <a:rPr lang="ar-QA" dirty="0" smtClean="0"/>
              <a:t>الإنترنت شبكة خارجية.</a:t>
            </a:r>
          </a:p>
          <a:p>
            <a:pPr eaLnBrk="1" hangingPunct="1"/>
            <a:r>
              <a:rPr lang="ar-QA" dirty="0" smtClean="0"/>
              <a:t>الإنترانت شبكة داخلية لشركة ما.</a:t>
            </a:r>
            <a:endParaRPr lang="ar-SA" dirty="0" smtClean="0"/>
          </a:p>
        </p:txBody>
      </p:sp>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wipe(down)">
                                      <p:cBhvr>
                                        <p:cTn id="7" dur="500"/>
                                        <p:tgtEl>
                                          <p:spTgt spid="40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عنوان 1"/>
          <p:cNvSpPr>
            <a:spLocks noGrp="1"/>
          </p:cNvSpPr>
          <p:nvPr>
            <p:ph type="title"/>
          </p:nvPr>
        </p:nvSpPr>
        <p:spPr>
          <a:xfrm>
            <a:off x="457200" y="71438"/>
            <a:ext cx="8229600" cy="1143000"/>
          </a:xfrm>
        </p:spPr>
        <p:txBody>
          <a:bodyPr/>
          <a:lstStyle/>
          <a:p>
            <a:pPr eaLnBrk="1" hangingPunct="1"/>
            <a:r>
              <a:rPr lang="ar-SA" b="1" dirty="0" smtClean="0"/>
              <a:t>الفرق بين </a:t>
            </a:r>
            <a:r>
              <a:rPr lang="ar-SA" b="1" dirty="0" err="1" smtClean="0"/>
              <a:t>الإنترانت</a:t>
            </a:r>
            <a:r>
              <a:rPr lang="ar-SA" b="1" dirty="0" smtClean="0"/>
              <a:t> و الإنترنت</a:t>
            </a:r>
            <a:endParaRPr lang="ar-SA" dirty="0" smtClean="0"/>
          </a:p>
        </p:txBody>
      </p:sp>
      <p:graphicFrame>
        <p:nvGraphicFramePr>
          <p:cNvPr id="5" name="عنصر نائب للمحتوى 4"/>
          <p:cNvGraphicFramePr>
            <a:graphicFrameLocks noGrp="1"/>
          </p:cNvGraphicFramePr>
          <p:nvPr>
            <p:ph idx="1"/>
          </p:nvPr>
        </p:nvGraphicFramePr>
        <p:xfrm>
          <a:off x="357157" y="1289050"/>
          <a:ext cx="8472518" cy="4997131"/>
        </p:xfrm>
        <a:graphic>
          <a:graphicData uri="http://schemas.openxmlformats.org/drawingml/2006/table">
            <a:tbl>
              <a:tblPr rtl="1" firstRow="1" bandRow="1">
                <a:tableStyleId>{93296810-A885-4BE3-A3E7-6D5BEEA58F35}</a:tableStyleId>
              </a:tblPr>
              <a:tblGrid>
                <a:gridCol w="4236259"/>
                <a:gridCol w="4236259"/>
              </a:tblGrid>
              <a:tr h="550259">
                <a:tc>
                  <a:txBody>
                    <a:bodyPr/>
                    <a:lstStyle/>
                    <a:p>
                      <a:pPr algn="ctr" rtl="1"/>
                      <a:r>
                        <a:rPr lang="en-US" sz="3600" dirty="0">
                          <a:solidFill>
                            <a:sysClr val="windowText" lastClr="000000"/>
                          </a:solidFill>
                        </a:rPr>
                        <a:t>internet</a:t>
                      </a:r>
                      <a:endParaRPr lang="ar-SA" sz="3600" b="0" dirty="0">
                        <a:solidFill>
                          <a:sysClr val="windowText" lastClr="000000"/>
                        </a:solidFill>
                      </a:endParaRPr>
                    </a:p>
                  </a:txBody>
                  <a:tcPr/>
                </a:tc>
                <a:tc>
                  <a:txBody>
                    <a:bodyPr/>
                    <a:lstStyle/>
                    <a:p>
                      <a:pPr algn="ctr" rtl="1"/>
                      <a:r>
                        <a:rPr lang="en-US" sz="3600" dirty="0">
                          <a:solidFill>
                            <a:sysClr val="windowText" lastClr="000000"/>
                          </a:solidFill>
                        </a:rPr>
                        <a:t>intranet</a:t>
                      </a:r>
                      <a:endParaRPr lang="ar-SA" sz="3600" b="0" dirty="0">
                        <a:solidFill>
                          <a:sysClr val="windowText" lastClr="000000"/>
                        </a:solidFill>
                      </a:endParaRPr>
                    </a:p>
                  </a:txBody>
                  <a:tcPr/>
                </a:tc>
              </a:tr>
              <a:tr h="882667">
                <a:tc>
                  <a:txBody>
                    <a:bodyPr/>
                    <a:lstStyle/>
                    <a:p>
                      <a:pPr algn="r" rtl="1"/>
                      <a:r>
                        <a:rPr lang="ar-SA" sz="2800" kern="1200" dirty="0"/>
                        <a:t>غير مملوك لأحد.</a:t>
                      </a:r>
                      <a:endParaRPr lang="ar-SA" sz="2800" b="1" dirty="0"/>
                    </a:p>
                  </a:txBody>
                  <a:tcPr/>
                </a:tc>
                <a:tc>
                  <a:txBody>
                    <a:bodyPr/>
                    <a:lstStyle/>
                    <a:p>
                      <a:pPr algn="r" rtl="1"/>
                      <a:r>
                        <a:rPr lang="ar-SA" sz="2800" kern="1200" dirty="0"/>
                        <a:t>هو ملك المؤسسة التي تستضيفه.</a:t>
                      </a:r>
                      <a:endParaRPr lang="ar-SA" sz="2800" kern="1200" dirty="0">
                        <a:solidFill>
                          <a:schemeClr val="dk1"/>
                        </a:solidFill>
                        <a:latin typeface="+mn-lt"/>
                        <a:ea typeface="+mn-ea"/>
                        <a:cs typeface="+mn-cs"/>
                      </a:endParaRPr>
                    </a:p>
                  </a:txBody>
                  <a:tcPr/>
                </a:tc>
              </a:tr>
              <a:tr h="1000132">
                <a:tc>
                  <a:txBody>
                    <a:bodyPr/>
                    <a:lstStyle/>
                    <a:p>
                      <a:pPr algn="r" rtl="1"/>
                      <a:r>
                        <a:rPr lang="ar-SA" sz="2800" kern="1200" dirty="0"/>
                        <a:t>أي شخص يمكنه الوصول إليه.</a:t>
                      </a:r>
                      <a:endParaRPr lang="ar-SA" sz="2800" b="0" dirty="0"/>
                    </a:p>
                  </a:txBody>
                  <a:tcPr/>
                </a:tc>
                <a:tc>
                  <a:txBody>
                    <a:bodyPr/>
                    <a:lstStyle/>
                    <a:p>
                      <a:pPr algn="r" rtl="1"/>
                      <a:r>
                        <a:rPr lang="ar-SA" sz="2800" kern="1200" dirty="0"/>
                        <a:t>لا يمكن لأي شخص الوصول إليه إلا الذين سمح لهم بذلك.</a:t>
                      </a:r>
                      <a:endParaRPr lang="ar-SA" sz="2800" b="0" dirty="0"/>
                    </a:p>
                  </a:txBody>
                  <a:tcPr/>
                </a:tc>
              </a:tr>
              <a:tr h="1102652">
                <a:tc>
                  <a:txBody>
                    <a:bodyPr/>
                    <a:lstStyle/>
                    <a:p>
                      <a:pPr algn="r" rtl="1"/>
                      <a:r>
                        <a:rPr lang="ar-SA" sz="2800" kern="1200" dirty="0"/>
                        <a:t>يمكن الوصول إليه من أي مكان أو موقع.</a:t>
                      </a:r>
                      <a:endParaRPr lang="ar-SA" sz="2800" b="0" dirty="0"/>
                    </a:p>
                  </a:txBody>
                  <a:tcPr/>
                </a:tc>
                <a:tc>
                  <a:txBody>
                    <a:bodyPr/>
                    <a:lstStyle/>
                    <a:p>
                      <a:pPr algn="r" rtl="1"/>
                      <a:r>
                        <a:rPr lang="ar-SA" sz="2800" kern="1200" dirty="0"/>
                        <a:t>يعمل فقط في موقع واحد.</a:t>
                      </a:r>
                      <a:endParaRPr lang="ar-SA" sz="2800" b="0" dirty="0"/>
                    </a:p>
                  </a:txBody>
                  <a:tcPr/>
                </a:tc>
              </a:tr>
              <a:tr h="1102652">
                <a:tc>
                  <a:txBody>
                    <a:bodyPr/>
                    <a:lstStyle/>
                    <a:p>
                      <a:pPr algn="r" rtl="1"/>
                      <a:r>
                        <a:rPr lang="ar-SA" sz="2800" kern="1200" dirty="0"/>
                        <a:t>يحتوي على العديد من المواقع أو الصفحات المتضمنة معلومات غير لائقة أو سخيفة. </a:t>
                      </a:r>
                      <a:endParaRPr lang="ar-SA" sz="2800" b="0" dirty="0"/>
                    </a:p>
                  </a:txBody>
                  <a:tcPr/>
                </a:tc>
                <a:tc>
                  <a:txBody>
                    <a:bodyPr/>
                    <a:lstStyle/>
                    <a:p>
                      <a:pPr algn="r" rtl="1"/>
                      <a:r>
                        <a:rPr lang="ar-SA" sz="2800" kern="1200" dirty="0"/>
                        <a:t>يحتوي على المواضيع والمعلومات التي أنت </a:t>
                      </a:r>
                      <a:r>
                        <a:rPr lang="ar-QA" sz="2800" kern="1200" dirty="0" smtClean="0"/>
                        <a:t>توافق</a:t>
                      </a:r>
                      <a:r>
                        <a:rPr lang="ar-QA" sz="2800" kern="1200" baseline="0" dirty="0" smtClean="0"/>
                        <a:t> </a:t>
                      </a:r>
                      <a:r>
                        <a:rPr lang="ar-SA" sz="2800" kern="1200" dirty="0" smtClean="0"/>
                        <a:t>عليها</a:t>
                      </a:r>
                      <a:r>
                        <a:rPr lang="ar-SA" sz="2800" kern="1200" dirty="0"/>
                        <a:t>. </a:t>
                      </a:r>
                      <a:endParaRPr lang="ar-SA" sz="2800" b="0" dirty="0"/>
                    </a:p>
                  </a:txBody>
                  <a:tcPr/>
                </a:tc>
              </a:tr>
            </a:tbl>
          </a:graphicData>
        </a:graphic>
      </p:graphicFrame>
    </p:spTree>
  </p:cSld>
  <p:clrMapOvr>
    <a:masterClrMapping/>
  </p:clrMapOvr>
  <p:transition spd="slow">
    <p:split dir="in"/>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عنوان 1"/>
          <p:cNvSpPr>
            <a:spLocks noGrp="1"/>
          </p:cNvSpPr>
          <p:nvPr>
            <p:ph type="title"/>
          </p:nvPr>
        </p:nvSpPr>
        <p:spPr>
          <a:xfrm>
            <a:off x="457200" y="71438"/>
            <a:ext cx="8229600" cy="1143000"/>
          </a:xfrm>
        </p:spPr>
        <p:txBody>
          <a:bodyPr/>
          <a:lstStyle/>
          <a:p>
            <a:pPr eaLnBrk="1" hangingPunct="1"/>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أوجه الشبه بين </a:t>
            </a:r>
            <a:r>
              <a:rPr lang="ar-SA"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الإنترانت</a:t>
            </a: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والإنترنت</a:t>
            </a:r>
          </a:p>
        </p:txBody>
      </p:sp>
      <p:sp>
        <p:nvSpPr>
          <p:cNvPr id="43011" name="عنصر نائب للمحتوى 3"/>
          <p:cNvSpPr>
            <a:spLocks noGrp="1"/>
          </p:cNvSpPr>
          <p:nvPr>
            <p:ph idx="1"/>
          </p:nvPr>
        </p:nvSpPr>
        <p:spPr>
          <a:xfrm>
            <a:off x="557213" y="1484785"/>
            <a:ext cx="8229600" cy="3816423"/>
          </a:xfrm>
        </p:spPr>
        <p:txBody>
          <a:bodyPr/>
          <a:lstStyle/>
          <a:p>
            <a:pPr marL="514350" indent="-514350">
              <a:buFont typeface="Wingdings" pitchFamily="2" charset="2"/>
              <a:buChar char="ü"/>
            </a:pPr>
            <a:r>
              <a:rPr lang="ar-SA" dirty="0" smtClean="0"/>
              <a:t>كل من النظامين يستخدمان صفحات كتبت بلغة </a:t>
            </a:r>
            <a:r>
              <a:rPr lang="en-US" dirty="0" smtClean="0">
                <a:cs typeface="Arial" pitchFamily="34" charset="0"/>
              </a:rPr>
              <a:t>HTML </a:t>
            </a:r>
            <a:endParaRPr lang="ar-SA" dirty="0" smtClean="0"/>
          </a:p>
          <a:p>
            <a:pPr marL="514350" indent="-514350" eaLnBrk="1" hangingPunct="1">
              <a:buFont typeface="Wingdings" pitchFamily="2" charset="2"/>
              <a:buChar char="ü"/>
            </a:pPr>
            <a:r>
              <a:rPr lang="ar-SA" dirty="0" smtClean="0"/>
              <a:t>يستعمل كل منها برنامج التصفح لمشاهدة الصفحات.</a:t>
            </a:r>
          </a:p>
          <a:p>
            <a:pPr marL="514350" indent="-514350" eaLnBrk="1" hangingPunct="1">
              <a:buFont typeface="Wingdings" pitchFamily="2" charset="2"/>
              <a:buChar char="ü"/>
            </a:pPr>
            <a:r>
              <a:rPr lang="ar-SA" dirty="0" smtClean="0"/>
              <a:t>كل منها يستعمل نفس البروتوكولات في أسلوب استقبال وإرسال المعلومات (</a:t>
            </a:r>
            <a:r>
              <a:rPr lang="en-US" dirty="0" smtClean="0">
                <a:cs typeface="Arial" pitchFamily="34" charset="0"/>
              </a:rPr>
              <a:t>HTTP,TCP/IP</a:t>
            </a:r>
            <a:r>
              <a:rPr lang="ar-SA" dirty="0" smtClean="0"/>
              <a:t>)</a:t>
            </a:r>
            <a:r>
              <a:rPr lang="ar-QA" dirty="0" smtClean="0"/>
              <a:t>.</a:t>
            </a:r>
            <a:r>
              <a:rPr lang="ar-SA" dirty="0" smtClean="0"/>
              <a:t/>
            </a:r>
            <a:br>
              <a:rPr lang="ar-SA" dirty="0" smtClean="0"/>
            </a:br>
            <a:endParaRPr lang="ar-SA" dirty="0" smtClean="0"/>
          </a:p>
        </p:txBody>
      </p:sp>
    </p:spTree>
  </p:cSld>
  <p:clrMapOvr>
    <a:masterClrMapping/>
  </p:clrMapOvr>
  <p:transition spd="slow">
    <p:split dir="in"/>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عنوان 1"/>
          <p:cNvSpPr>
            <a:spLocks noGrp="1"/>
          </p:cNvSpPr>
          <p:nvPr>
            <p:ph type="title"/>
          </p:nvPr>
        </p:nvSpPr>
        <p:spPr/>
        <p:txBody>
          <a:bodyPr/>
          <a:lstStyle/>
          <a:p>
            <a:pPr eaLnBrk="1" hangingPunct="1"/>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أهم استخدامات شبكة الانترانت</a:t>
            </a:r>
          </a:p>
        </p:txBody>
      </p:sp>
      <p:sp>
        <p:nvSpPr>
          <p:cNvPr id="3" name="عنصر نائب للمحتوى 2"/>
          <p:cNvSpPr>
            <a:spLocks noGrp="1"/>
          </p:cNvSpPr>
          <p:nvPr>
            <p:ph idx="1"/>
          </p:nvPr>
        </p:nvSpPr>
        <p:spPr/>
        <p:txBody>
          <a:bodyPr rtlCol="1">
            <a:normAutofit/>
          </a:bodyPr>
          <a:lstStyle/>
          <a:p>
            <a:pPr eaLnBrk="1" fontAlgn="auto" hangingPunct="1">
              <a:spcAft>
                <a:spcPts val="0"/>
              </a:spcAft>
              <a:defRPr/>
            </a:pPr>
            <a:r>
              <a:rPr lang="ar-SA" dirty="0" smtClean="0"/>
              <a:t>نشر </a:t>
            </a:r>
            <a:r>
              <a:rPr lang="ar-SA" dirty="0"/>
              <a:t>صفحات ويب شخصية</a:t>
            </a:r>
          </a:p>
          <a:p>
            <a:pPr eaLnBrk="1" fontAlgn="auto" hangingPunct="1">
              <a:spcAft>
                <a:spcPts val="0"/>
              </a:spcAft>
              <a:defRPr/>
            </a:pPr>
            <a:r>
              <a:rPr lang="ar-SA" dirty="0"/>
              <a:t>نشر عروض عمل </a:t>
            </a:r>
          </a:p>
          <a:p>
            <a:pPr eaLnBrk="1" fontAlgn="auto" hangingPunct="1">
              <a:spcAft>
                <a:spcPts val="0"/>
              </a:spcAft>
              <a:defRPr/>
            </a:pPr>
            <a:r>
              <a:rPr lang="ar-SA" dirty="0"/>
              <a:t>تنقيح المستندات</a:t>
            </a:r>
          </a:p>
          <a:p>
            <a:pPr eaLnBrk="1" fontAlgn="auto" hangingPunct="1">
              <a:spcAft>
                <a:spcPts val="0"/>
              </a:spcAft>
              <a:defRPr/>
            </a:pPr>
            <a:r>
              <a:rPr lang="ar-SA" dirty="0"/>
              <a:t>توصيل معلومات معينة إلى الموظفين</a:t>
            </a:r>
          </a:p>
          <a:p>
            <a:pPr eaLnBrk="1" fontAlgn="auto" hangingPunct="1">
              <a:spcAft>
                <a:spcPts val="0"/>
              </a:spcAft>
              <a:defRPr/>
            </a:pPr>
            <a:r>
              <a:rPr lang="ar-SA" dirty="0" smtClean="0"/>
              <a:t>إعطاء </a:t>
            </a:r>
            <a:r>
              <a:rPr lang="ar-SA" dirty="0"/>
              <a:t>معلومات عن المواعيد و التوقيت</a:t>
            </a:r>
          </a:p>
          <a:p>
            <a:pPr eaLnBrk="1" fontAlgn="auto" hangingPunct="1">
              <a:spcAft>
                <a:spcPts val="0"/>
              </a:spcAft>
              <a:defRPr/>
            </a:pPr>
            <a:r>
              <a:rPr lang="ar-SA" dirty="0"/>
              <a:t>الوصول إلى قواعد البيانات </a:t>
            </a:r>
          </a:p>
          <a:p>
            <a:pPr eaLnBrk="1" fontAlgn="auto" hangingPunct="1">
              <a:spcAft>
                <a:spcPts val="0"/>
              </a:spcAft>
              <a:defRPr/>
            </a:pPr>
            <a:r>
              <a:rPr lang="ar-SA" dirty="0"/>
              <a:t>خدمات فيديو ووسائط متعددة</a:t>
            </a:r>
          </a:p>
          <a:p>
            <a:pPr eaLnBrk="1" fontAlgn="auto" hangingPunct="1">
              <a:spcAft>
                <a:spcPts val="0"/>
              </a:spcAft>
              <a:buFont typeface="Arial" pitchFamily="34" charset="0"/>
              <a:buNone/>
              <a:defRPr/>
            </a:pPr>
            <a:endParaRPr lang="ar-SA" dirty="0"/>
          </a:p>
        </p:txBody>
      </p:sp>
    </p:spTree>
  </p:cSld>
  <p:clrMapOvr>
    <a:masterClrMapping/>
  </p:clrMapOvr>
  <p:transition spd="slow">
    <p:split dir="in"/>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عنوان 1"/>
          <p:cNvSpPr>
            <a:spLocks noGrp="1"/>
          </p:cNvSpPr>
          <p:nvPr>
            <p:ph type="title"/>
          </p:nvPr>
        </p:nvSpPr>
        <p:spPr>
          <a:xfrm>
            <a:off x="467544" y="260648"/>
            <a:ext cx="8229600" cy="1143000"/>
          </a:xfrm>
        </p:spPr>
        <p:txBody>
          <a:bodyPr/>
          <a:lstStyle/>
          <a:p>
            <a:pPr eaLnBrk="1" hangingPunct="1"/>
            <a:r>
              <a:rPr lang="ar-SA"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متطلبات شبكة الانترانت</a:t>
            </a:r>
          </a:p>
        </p:txBody>
      </p:sp>
      <p:sp>
        <p:nvSpPr>
          <p:cNvPr id="45059" name="عنصر نائب للمحتوى 2"/>
          <p:cNvSpPr>
            <a:spLocks noGrp="1"/>
          </p:cNvSpPr>
          <p:nvPr>
            <p:ph idx="1"/>
          </p:nvPr>
        </p:nvSpPr>
        <p:spPr/>
        <p:txBody>
          <a:bodyPr/>
          <a:lstStyle/>
          <a:p>
            <a:pPr marL="514350" indent="-514350" eaLnBrk="1" hangingPunct="1">
              <a:buFont typeface="Calibri" pitchFamily="34" charset="0"/>
              <a:buAutoNum type="arabicPeriod"/>
            </a:pPr>
            <a:r>
              <a:rPr lang="ar-SA"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الاجهزة</a:t>
            </a:r>
            <a:endPar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914400" lvl="1" indent="-514350" eaLnBrk="1" hangingPunct="1"/>
            <a:r>
              <a:rPr lang="ar-SA" dirty="0" smtClean="0"/>
              <a:t>تكون مواصفاتها مناسبة من حيث الذاكرة </a:t>
            </a:r>
            <a:r>
              <a:rPr lang="ar-SA" dirty="0" err="1" smtClean="0"/>
              <a:t>و</a:t>
            </a:r>
            <a:r>
              <a:rPr lang="ar-SA" dirty="0" smtClean="0"/>
              <a:t> القدرة على معالجة البيانات بسرعة </a:t>
            </a:r>
            <a:r>
              <a:rPr lang="ar-SA" dirty="0" err="1" smtClean="0"/>
              <a:t>و</a:t>
            </a:r>
            <a:r>
              <a:rPr lang="ar-SA" dirty="0" smtClean="0"/>
              <a:t> احتوائها على </a:t>
            </a:r>
            <a:r>
              <a:rPr lang="ar-SA" dirty="0" err="1" smtClean="0"/>
              <a:t>اضافات</a:t>
            </a:r>
            <a:r>
              <a:rPr lang="ar-SA" dirty="0" smtClean="0"/>
              <a:t> مناسبة مثل : بطاقات الصوت و سماعات ...</a:t>
            </a:r>
            <a:r>
              <a:rPr lang="ar-QA" dirty="0" smtClean="0"/>
              <a:t>وشاشات عالية الجودة.</a:t>
            </a:r>
            <a:endParaRPr lang="ar-SA" dirty="0" smtClean="0"/>
          </a:p>
          <a:p>
            <a:pPr marL="514350" indent="-514350" eaLnBrk="1" hangingPunct="1">
              <a:buFont typeface="Calibri" pitchFamily="34" charset="0"/>
              <a:buAutoNum type="arabicPeriod"/>
            </a:pP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البرامج المناسبة:</a:t>
            </a:r>
          </a:p>
          <a:p>
            <a:pPr marL="914400" lvl="1" indent="-514350" eaLnBrk="1" hangingPunct="1"/>
            <a:r>
              <a:rPr lang="ar-SA" dirty="0" smtClean="0"/>
              <a:t>مثل المستعرض لمحتويات الشبكة وبرنامج تزويد الشبكة بالمعلومات وبرامج الانترنت</a:t>
            </a:r>
          </a:p>
        </p:txBody>
      </p:sp>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anim calcmode="lin" valueType="num">
                                      <p:cBhvr additive="base">
                                        <p:cTn id="7" dur="500" fill="hold"/>
                                        <p:tgtEl>
                                          <p:spTgt spid="45058"/>
                                        </p:tgtEl>
                                        <p:attrNameLst>
                                          <p:attrName>ppt_x</p:attrName>
                                        </p:attrNameLst>
                                      </p:cBhvr>
                                      <p:tavLst>
                                        <p:tav tm="0">
                                          <p:val>
                                            <p:strVal val="#ppt_x"/>
                                          </p:val>
                                        </p:tav>
                                        <p:tav tm="100000">
                                          <p:val>
                                            <p:strVal val="#ppt_x"/>
                                          </p:val>
                                        </p:tav>
                                      </p:tavLst>
                                    </p:anim>
                                    <p:anim calcmode="lin" valueType="num">
                                      <p:cBhvr additive="base">
                                        <p:cTn id="8" dur="500" fill="hold"/>
                                        <p:tgtEl>
                                          <p:spTgt spid="450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rot="19505400">
            <a:off x="881847" y="2343005"/>
            <a:ext cx="6306564" cy="914400"/>
          </a:xfrm>
          <a:prstGeom prst="rect">
            <a:avLst/>
          </a:prstGeom>
          <a:effectLst>
            <a:outerShdw blurRad="40000" dist="23000" dir="5400000" rotWithShape="0">
              <a:srgbClr val="000000">
                <a:alpha val="35000"/>
              </a:srgbClr>
            </a:outerShdw>
            <a:reflection blurRad="6350" stA="50000" endA="300" endPos="90000" dir="5400000" sy="-100000" algn="bl" rotWithShape="0"/>
          </a:effectLst>
        </p:spPr>
        <p:style>
          <a:lnRef idx="0">
            <a:schemeClr val="accent4"/>
          </a:lnRef>
          <a:fillRef idx="3">
            <a:schemeClr val="accent4"/>
          </a:fillRef>
          <a:effectRef idx="3">
            <a:schemeClr val="accent4"/>
          </a:effectRef>
          <a:fontRef idx="minor">
            <a:schemeClr val="lt1"/>
          </a:fontRef>
        </p:style>
        <p:txBody>
          <a:bodyPr rtlCol="1" anchor="ctr"/>
          <a:lstStyle/>
          <a:p>
            <a:pPr algn="ctr"/>
            <a:r>
              <a:rPr lang="ar-QA" sz="4400" dirty="0" smtClean="0">
                <a:solidFill>
                  <a:schemeClr val="tx1"/>
                </a:solidFill>
              </a:rPr>
              <a:t>مضار الإنترنت</a:t>
            </a:r>
            <a:endParaRPr lang="ar-QA" sz="4400" dirty="0">
              <a:solidFill>
                <a:schemeClr val="tx1"/>
              </a:solidFill>
            </a:endParaRPr>
          </a:p>
        </p:txBody>
      </p:sp>
      <p:pic>
        <p:nvPicPr>
          <p:cNvPr id="3" name="صورة 2" descr="http://4.bp.blogspot.com/_aAfLGmA60SQ/THV8-wohPpI/AAAAAAAAAGc/Kyt9VqEU-LA/s400/i181734317_98521_2.jpg"/>
          <p:cNvPicPr/>
          <p:nvPr/>
        </p:nvPicPr>
        <p:blipFill>
          <a:blip r:embed="rId2" cstate="print"/>
          <a:srcRect/>
          <a:stretch>
            <a:fillRect/>
          </a:stretch>
        </p:blipFill>
        <p:spPr bwMode="auto">
          <a:xfrm>
            <a:off x="5076056" y="2492896"/>
            <a:ext cx="3312368" cy="3768725"/>
          </a:xfrm>
          <a:prstGeom prst="rect">
            <a:avLst/>
          </a:prstGeom>
          <a:ln>
            <a:noFill/>
          </a:ln>
          <a:effectLst>
            <a:softEdge rad="127000"/>
          </a:effectLst>
        </p:spPr>
      </p:pic>
    </p:spTree>
  </p:cSld>
  <p:clrMapOvr>
    <a:masterClrMapping/>
  </p:clrMapOvr>
  <p:transition spd="slow">
    <p:split dir="in"/>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QA" dirty="0" smtClean="0"/>
              <a:t>الإدمان على الإنترنت</a:t>
            </a:r>
            <a:endParaRPr lang="ar-QA" dirty="0"/>
          </a:p>
        </p:txBody>
      </p:sp>
      <p:pic>
        <p:nvPicPr>
          <p:cNvPr id="3" name="صورة 2" descr="http://t0.gstatic.com/images?q=tbn:ANd9GcSAa8qPb4zyBuzyE8V5L_7x9ZT-zrz5J0XpnZ8811PNQQkXHo9d-g"/>
          <p:cNvPicPr/>
          <p:nvPr/>
        </p:nvPicPr>
        <p:blipFill>
          <a:blip r:embed="rId2" cstate="print"/>
          <a:srcRect/>
          <a:stretch>
            <a:fillRect/>
          </a:stretch>
        </p:blipFill>
        <p:spPr bwMode="auto">
          <a:xfrm>
            <a:off x="755576" y="1772816"/>
            <a:ext cx="7704856" cy="4392488"/>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p:spPr>
      </p:pic>
    </p:spTree>
  </p:cSld>
  <p:clrMapOvr>
    <a:masterClrMapping/>
  </p:clrMapOvr>
  <p:transition spd="slow">
    <p:split dir="in"/>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http://t0.gstatic.com/images?q=tbn:ANd9GcTfJgeHnIDa9wiWGetxq0m6Bhtv8S0LPfphGyJPb72cdX7ZfGaKPg"/>
          <p:cNvPicPr/>
          <p:nvPr/>
        </p:nvPicPr>
        <p:blipFill>
          <a:blip r:embed="rId2" cstate="print"/>
          <a:srcRect/>
          <a:stretch>
            <a:fillRect/>
          </a:stretch>
        </p:blipFill>
        <p:spPr bwMode="auto">
          <a:xfrm>
            <a:off x="755576" y="908720"/>
            <a:ext cx="2952328" cy="4752528"/>
          </a:xfrm>
          <a:prstGeom prst="rect">
            <a:avLst/>
          </a:prstGeom>
          <a:ln>
            <a:noFill/>
          </a:ln>
          <a:effectLst>
            <a:outerShdw blurRad="292100" dist="139700" dir="2700000" algn="tl" rotWithShape="0">
              <a:srgbClr val="333333">
                <a:alpha val="65000"/>
              </a:srgbClr>
            </a:outerShdw>
          </a:effectLst>
        </p:spPr>
      </p:pic>
      <p:sp>
        <p:nvSpPr>
          <p:cNvPr id="3" name="مستطيل 2"/>
          <p:cNvSpPr/>
          <p:nvPr/>
        </p:nvSpPr>
        <p:spPr>
          <a:xfrm>
            <a:off x="3995936" y="476672"/>
            <a:ext cx="4752528" cy="2016224"/>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SA" sz="2000" b="1" dirty="0" smtClean="0">
                <a:solidFill>
                  <a:schemeClr val="tx1"/>
                </a:solidFill>
              </a:rPr>
              <a:t>إدمان الانترنت مثل إدمان أي شئ آخر فالإدمان بمعناه العام هو الاعتياد على شئ ما </a:t>
            </a:r>
            <a:r>
              <a:rPr lang="ar-SA" sz="2000" b="1" dirty="0" err="1" smtClean="0">
                <a:solidFill>
                  <a:schemeClr val="tx1"/>
                </a:solidFill>
              </a:rPr>
              <a:t>و</a:t>
            </a:r>
            <a:r>
              <a:rPr lang="ar-SA" sz="2000" b="1" dirty="0" smtClean="0">
                <a:solidFill>
                  <a:schemeClr val="tx1"/>
                </a:solidFill>
              </a:rPr>
              <a:t> عدم القدرة على تركة كما أن هذا الإدمان له أعراض </a:t>
            </a:r>
            <a:r>
              <a:rPr lang="ar-SA" sz="2000" b="1" dirty="0" err="1" smtClean="0">
                <a:solidFill>
                  <a:schemeClr val="tx1"/>
                </a:solidFill>
              </a:rPr>
              <a:t>و</a:t>
            </a:r>
            <a:r>
              <a:rPr lang="ar-SA" sz="2000" b="1" dirty="0" smtClean="0">
                <a:solidFill>
                  <a:schemeClr val="tx1"/>
                </a:solidFill>
              </a:rPr>
              <a:t> أسباب </a:t>
            </a:r>
            <a:r>
              <a:rPr lang="ar-SA" sz="2000" b="1" dirty="0" err="1" smtClean="0">
                <a:solidFill>
                  <a:schemeClr val="tx1"/>
                </a:solidFill>
              </a:rPr>
              <a:t>و</a:t>
            </a:r>
            <a:r>
              <a:rPr lang="ar-SA" sz="2000" b="1" dirty="0" smtClean="0">
                <a:solidFill>
                  <a:schemeClr val="tx1"/>
                </a:solidFill>
              </a:rPr>
              <a:t> طرق علاج</a:t>
            </a:r>
            <a:r>
              <a:rPr lang="en-US" sz="2000" b="1" dirty="0" smtClean="0">
                <a:solidFill>
                  <a:schemeClr val="tx1"/>
                </a:solidFill>
              </a:rPr>
              <a:t>.</a:t>
            </a:r>
            <a:endParaRPr lang="ar-QA" sz="2000" dirty="0">
              <a:solidFill>
                <a:schemeClr val="tx1"/>
              </a:solidFill>
            </a:endParaRPr>
          </a:p>
        </p:txBody>
      </p:sp>
      <p:sp>
        <p:nvSpPr>
          <p:cNvPr id="4" name="مستطيل 3"/>
          <p:cNvSpPr/>
          <p:nvPr/>
        </p:nvSpPr>
        <p:spPr>
          <a:xfrm>
            <a:off x="6372200" y="2924944"/>
            <a:ext cx="2016224" cy="504056"/>
          </a:xfrm>
          <a:prstGeom prst="rect">
            <a:avLst/>
          </a:prstGeom>
          <a:effectLst>
            <a:outerShdw blurRad="40000" dist="20000" dir="5400000" rotWithShape="0">
              <a:srgbClr val="000000">
                <a:alpha val="38000"/>
              </a:srgbClr>
            </a:outerShdw>
            <a:reflection blurRad="6350" stA="50000" endA="300" endPos="90000" dir="5400000" sy="-100000" algn="bl" rotWithShape="0"/>
          </a:effectLst>
        </p:spPr>
        <p:style>
          <a:lnRef idx="1">
            <a:schemeClr val="accent2"/>
          </a:lnRef>
          <a:fillRef idx="2">
            <a:schemeClr val="accent2"/>
          </a:fillRef>
          <a:effectRef idx="1">
            <a:schemeClr val="accent2"/>
          </a:effectRef>
          <a:fontRef idx="minor">
            <a:schemeClr val="dk1"/>
          </a:fontRef>
        </p:style>
        <p:txBody>
          <a:bodyPr rtlCol="1" anchor="ctr"/>
          <a:lstStyle/>
          <a:p>
            <a:pPr algn="ctr"/>
            <a:r>
              <a:rPr lang="ar-QA" sz="3200" b="1" dirty="0" smtClean="0">
                <a:solidFill>
                  <a:schemeClr val="tx1"/>
                </a:solidFill>
              </a:rPr>
              <a:t>أسبابه</a:t>
            </a:r>
            <a:endParaRPr lang="ar-QA" sz="3200" b="1" dirty="0">
              <a:solidFill>
                <a:schemeClr val="tx1"/>
              </a:solidFill>
            </a:endParaRPr>
          </a:p>
        </p:txBody>
      </p:sp>
      <p:sp>
        <p:nvSpPr>
          <p:cNvPr id="5" name="مستطيل 4"/>
          <p:cNvSpPr/>
          <p:nvPr/>
        </p:nvSpPr>
        <p:spPr>
          <a:xfrm>
            <a:off x="4211960" y="2708920"/>
            <a:ext cx="1656184" cy="914400"/>
          </a:xfrm>
          <a:prstGeom prst="rect">
            <a:avLst/>
          </a:prstGeom>
          <a:effectLst>
            <a:outerShdw blurRad="40000" dist="20000" dir="5400000" rotWithShape="0">
              <a:srgbClr val="000000">
                <a:alpha val="38000"/>
              </a:srgbClr>
            </a:outerShdw>
            <a:reflection blurRad="6350" stA="50000" endA="300" endPos="90000" dir="5400000" sy="-100000" algn="bl" rotWithShape="0"/>
          </a:effectLst>
        </p:spPr>
        <p:style>
          <a:lnRef idx="1">
            <a:schemeClr val="accent5"/>
          </a:lnRef>
          <a:fillRef idx="2">
            <a:schemeClr val="accent5"/>
          </a:fillRef>
          <a:effectRef idx="1">
            <a:schemeClr val="accent5"/>
          </a:effectRef>
          <a:fontRef idx="minor">
            <a:schemeClr val="dk1"/>
          </a:fontRef>
        </p:style>
        <p:txBody>
          <a:bodyPr rtlCol="1" anchor="ctr"/>
          <a:lstStyle/>
          <a:p>
            <a:pPr algn="ctr"/>
            <a:r>
              <a:rPr lang="ar-QA" b="1" dirty="0" smtClean="0"/>
              <a:t>الفئة العمرية التي تقع في إدمانه.</a:t>
            </a:r>
            <a:endParaRPr lang="ar-QA" b="1" dirty="0"/>
          </a:p>
        </p:txBody>
      </p:sp>
      <p:sp>
        <p:nvSpPr>
          <p:cNvPr id="6" name="مستطيل 5"/>
          <p:cNvSpPr/>
          <p:nvPr/>
        </p:nvSpPr>
        <p:spPr>
          <a:xfrm>
            <a:off x="4572000" y="4149080"/>
            <a:ext cx="4082752" cy="936104"/>
          </a:xfrm>
          <a:prstGeom prst="rect">
            <a:avLst/>
          </a:prstGeom>
          <a:effectLst>
            <a:outerShdw blurRad="40000" dist="23000" dir="5400000" rotWithShape="0">
              <a:srgbClr val="000000">
                <a:alpha val="35000"/>
              </a:srgbClr>
            </a:outerShdw>
            <a:reflection blurRad="6350" stA="50000" endA="300" endPos="90000" dir="5400000" sy="-100000" algn="bl" rotWithShape="0"/>
          </a:effectLst>
        </p:spPr>
        <p:style>
          <a:lnRef idx="1">
            <a:schemeClr val="accent5"/>
          </a:lnRef>
          <a:fillRef idx="3">
            <a:schemeClr val="accent5"/>
          </a:fillRef>
          <a:effectRef idx="2">
            <a:schemeClr val="accent5"/>
          </a:effectRef>
          <a:fontRef idx="minor">
            <a:schemeClr val="lt1"/>
          </a:fontRef>
        </p:style>
        <p:txBody>
          <a:bodyPr rtlCol="1" anchor="ctr"/>
          <a:lstStyle/>
          <a:p>
            <a:pPr algn="ctr"/>
            <a:r>
              <a:rPr lang="ar-QA" sz="2400" b="1" dirty="0" smtClean="0">
                <a:solidFill>
                  <a:schemeClr val="tx1"/>
                </a:solidFill>
              </a:rPr>
              <a:t>المواقع التي يرغب </a:t>
            </a:r>
            <a:r>
              <a:rPr lang="ar-QA" sz="2400" b="1" dirty="0" err="1" smtClean="0">
                <a:solidFill>
                  <a:schemeClr val="tx1"/>
                </a:solidFill>
              </a:rPr>
              <a:t>بها</a:t>
            </a:r>
            <a:r>
              <a:rPr lang="ar-QA" sz="2400" b="1" dirty="0" smtClean="0">
                <a:solidFill>
                  <a:schemeClr val="tx1"/>
                </a:solidFill>
              </a:rPr>
              <a:t> المدمنون </a:t>
            </a:r>
            <a:endParaRPr lang="ar-QA" sz="2400" b="1" dirty="0">
              <a:solidFill>
                <a:schemeClr val="tx1"/>
              </a:solidFill>
            </a:endParaRPr>
          </a:p>
        </p:txBody>
      </p:sp>
      <p:sp>
        <p:nvSpPr>
          <p:cNvPr id="7" name="شكل بيضاوي 6"/>
          <p:cNvSpPr/>
          <p:nvPr/>
        </p:nvSpPr>
        <p:spPr>
          <a:xfrm>
            <a:off x="4355976" y="5445224"/>
            <a:ext cx="1584176" cy="914400"/>
          </a:xfrm>
          <a:prstGeom prst="ellipse">
            <a:avLst/>
          </a:prstGeom>
          <a:effectLst>
            <a:outerShdw blurRad="40000" dist="23000" dir="5400000" rotWithShape="0">
              <a:srgbClr val="000000">
                <a:alpha val="35000"/>
              </a:srgbClr>
            </a:outerShdw>
            <a:reflection blurRad="6350" stA="50000" endA="300" endPos="90000" dir="5400000" sy="-100000" algn="bl" rotWithShape="0"/>
          </a:effectLst>
        </p:spPr>
        <p:style>
          <a:lnRef idx="0">
            <a:schemeClr val="accent3"/>
          </a:lnRef>
          <a:fillRef idx="3">
            <a:schemeClr val="accent3"/>
          </a:fillRef>
          <a:effectRef idx="3">
            <a:schemeClr val="accent3"/>
          </a:effectRef>
          <a:fontRef idx="minor">
            <a:schemeClr val="lt1"/>
          </a:fontRef>
        </p:style>
        <p:txBody>
          <a:bodyPr rtlCol="1" anchor="ctr"/>
          <a:lstStyle/>
          <a:p>
            <a:pPr algn="ctr"/>
            <a:r>
              <a:rPr lang="ar-QA" sz="2400" b="1" dirty="0" smtClean="0">
                <a:solidFill>
                  <a:schemeClr val="tx1"/>
                </a:solidFill>
              </a:rPr>
              <a:t>العلاج</a:t>
            </a:r>
            <a:endParaRPr lang="ar-QA" sz="2400" b="1" dirty="0">
              <a:solidFill>
                <a:schemeClr val="tx1"/>
              </a:solidFill>
            </a:endParaRPr>
          </a:p>
        </p:txBody>
      </p:sp>
    </p:spTree>
  </p:cSld>
  <p:clrMapOvr>
    <a:masterClrMapping/>
  </p:clrMapOvr>
  <p:transition spd="slow">
    <p:split dir="in"/>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http://t1.gstatic.com/images?q=tbn:ANd9GcQy_FoSZ_YYuI5lYLdYsw53a5OD9bpGDfpasG0TWHXJcb9oXnCG4w"/>
          <p:cNvPicPr/>
          <p:nvPr/>
        </p:nvPicPr>
        <p:blipFill>
          <a:blip r:embed="rId2" cstate="print"/>
          <a:srcRect/>
          <a:stretch>
            <a:fillRect/>
          </a:stretch>
        </p:blipFill>
        <p:spPr bwMode="auto">
          <a:xfrm>
            <a:off x="611560" y="1196752"/>
            <a:ext cx="4176464" cy="4032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صورة 2" descr="http://3.bp.blogspot.com/_aAfLGmA60SQ/THa5nAR6mTI/AAAAAAAAAG8/fMR-amOa3dM/s320/12479788731.jpg">
            <a:hlinkClick r:id="rId3"/>
          </p:cNvPr>
          <p:cNvPicPr/>
          <p:nvPr/>
        </p:nvPicPr>
        <p:blipFill>
          <a:blip r:embed="rId4" cstate="print"/>
          <a:srcRect/>
          <a:stretch>
            <a:fillRect/>
          </a:stretch>
        </p:blipFill>
        <p:spPr bwMode="auto">
          <a:xfrm>
            <a:off x="5436096" y="620688"/>
            <a:ext cx="3096344" cy="53285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split dir="in"/>
  </p:transition>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680</TotalTime>
  <Words>820</Words>
  <Application>Microsoft Office PowerPoint</Application>
  <PresentationFormat>عرض على الشاشة (3:4)‏</PresentationFormat>
  <Paragraphs>112</Paragraphs>
  <Slides>29</Slides>
  <Notes>0</Notes>
  <HiddenSlides>0</HiddenSlides>
  <MMClips>0</MMClips>
  <ScaleCrop>false</ScaleCrop>
  <HeadingPairs>
    <vt:vector size="4" baseType="variant">
      <vt:variant>
        <vt:lpstr>سمة</vt:lpstr>
      </vt:variant>
      <vt:variant>
        <vt:i4>1</vt:i4>
      </vt:variant>
      <vt:variant>
        <vt:lpstr>عناوين الشرائح</vt:lpstr>
      </vt:variant>
      <vt:variant>
        <vt:i4>29</vt:i4>
      </vt:variant>
    </vt:vector>
  </HeadingPairs>
  <TitlesOfParts>
    <vt:vector size="30" baseType="lpstr">
      <vt:lpstr>سمة Office</vt:lpstr>
      <vt:lpstr>الفصل الثالث</vt:lpstr>
      <vt:lpstr>الشريحة 2</vt:lpstr>
      <vt:lpstr>تعد الإنترنت أحدث وسيلة إعلامية، وهي عالمية الانتشار، سريعة التطور، "وكلمة إنترنت (Internet) تعني لغوياً: ترابط بين الشبكات، وبعبارة أخرى: شبكة الشبكات، حيث تتكون الإنترنت من عدد كبير من شبكات الحاسب المترابطة والمتناثرة في أنحاء كثيرة من العالم. ويحكم ترابط تلك الأجهزة وتحادثها بروتوكول موحد يسمى بروتوكول الإنترنت (TCP/IP).  </vt:lpstr>
      <vt:lpstr> وقد دخلت الإنترنت جميع مجالات الحياة، فهناك مواقع خاصة للأخبار، وأخرى لشتى الأفكار، وهناك المواقع العلمية المتخصصة، والاقتصادية والاجتماعية والتجارية والمهنية والفكاهية والسياسية والدينية والإدارية.. مما جعل لها آثاراً واضحة في نظام الاتصال العالمي الجديد، حتى صارت الإنترنت أول منتدى عالمي، وأعظم مكتبة عالمية، ولأول مرة في التاريخ أصبح بمقدور أعداد لا حصر لها من البشر التواصل فيما بينهم بيسر وسهولة، مستخدمين الصوت والصورة بشكل حي ومباشر مهما بعد المكان، وبقليل من التكلفة المالية. وقد دخلت فيها القنوات الفضائية التلفزيونية، والصحف اليومية، والمجلات الدورية. </vt:lpstr>
      <vt:lpstr>الإنترنت:  الإنترنت- بكل بساطة- هي شبكة الشبكات، إذ إنها تتكوَّن من تشبيك الملايين من أجهزة الكمبيوتر والشبكات المحلية والشبكات الواسعة. وقد تم اشتقاق مصطلح الإنترنت من المصطلح الإنجليزي International Network الذي يعني الشبكة العالمية. والإنترنت هي أوسع الشبكات الواسعة حتى الآن، وهي آخذة في التوسّع والانتشار بسرعة كبيرة، كما إن عدد المشتركين في خدمة الإنترنت يزداد ازديادا هائلا يوما إثر يوم. ونستنتج من ذلك أن الإنترنت ليست مِلكا لإحدى الشركات أو البُلدان، وربّما تستطيع شركة أو جهة ما أن تعطل أو تحجب خدمة الإنترنت في مكان معيَّن، ولكن ليس هنالك أي شركة أو جهة تستطيع تعطيل الإنترنت على مستوى العالم بأكمله، إذ إن تعطيل إحدى الشبكات التي تضمّها الإنترنت لا يعني تعطيل الشبكات الأخرى.</vt:lpstr>
      <vt:lpstr>ماالفرق بين الإنترنت والشبكة العالمية؟</vt:lpstr>
      <vt:lpstr>الشريحة 7</vt:lpstr>
      <vt:lpstr>الشريحة 8</vt:lpstr>
      <vt:lpstr>يشبه عمل تبادل المعلومات على الشبكة عمل البريد العادي حيث يتم توزيع المعلومات من المراكز الأقرب إلى الأبعد  حتى وصولها إلى الجهاز المركزي لشركة توزيع خدمات الإنترنت.ويتم نقل المعلومات والبيانات من الحاسب الشخصي للمشترك من خلال المودم عبر خط الهاتف  وبالتالي يقوم المودم بتحويل البيانات من نظام رقمي إلى تناظري ،ثم تنتقل الى مقدم الخدمةISP” “ ومنها إلى شبكة الإنترنت بعد المرور بالخادمات المنتشرة عبر الشبكات الفرعية من خلال بروتوكول خاص بالإنترنت IP”“. وهناك بروتوكول يسمى بروتوكول ضبط التحويل ””TCp</vt:lpstr>
      <vt:lpstr>الشريحة 10</vt:lpstr>
      <vt:lpstr>وضحي عبارة: تعتبر شبكة الإنترنت أضخم تطبيق لتكنولوجيا لمعلومات؟.</vt:lpstr>
      <vt:lpstr>انواع الشبكات</vt:lpstr>
      <vt:lpstr>الشبكات الكبرى</vt:lpstr>
      <vt:lpstr>الشبكات المتوسطة</vt:lpstr>
      <vt:lpstr>الشبكات الصغرى</vt:lpstr>
      <vt:lpstr>الشريحة 16</vt:lpstr>
      <vt:lpstr>الشريحة 17</vt:lpstr>
      <vt:lpstr>متطلبات الربط مع شبكة الإنترنت</vt:lpstr>
      <vt:lpstr>الشريحة 19</vt:lpstr>
      <vt:lpstr>امثلة على المجالات المستخدمة في الانترنت </vt:lpstr>
      <vt:lpstr>شبكة الانترانت intranet</vt:lpstr>
      <vt:lpstr>الفرق بين الإنترانت و الإنترنت</vt:lpstr>
      <vt:lpstr>أوجه الشبه بين الإنترانت والإنترنت</vt:lpstr>
      <vt:lpstr>أهم استخدامات شبكة الانترانت</vt:lpstr>
      <vt:lpstr>متطلبات شبكة الانترانت</vt:lpstr>
      <vt:lpstr>الشريحة 26</vt:lpstr>
      <vt:lpstr>الإدمان على الإنترنت</vt:lpstr>
      <vt:lpstr>الشريحة 28</vt:lpstr>
      <vt:lpstr>الشريحة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Ommar</dc:creator>
  <cp:lastModifiedBy>Ommar</cp:lastModifiedBy>
  <cp:revision>48</cp:revision>
  <dcterms:created xsi:type="dcterms:W3CDTF">2011-03-26T10:54:11Z</dcterms:created>
  <dcterms:modified xsi:type="dcterms:W3CDTF">2011-03-27T04:53:04Z</dcterms:modified>
</cp:coreProperties>
</file>