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2"/>
  </p:notesMasterIdLst>
  <p:sldIdLst>
    <p:sldId id="256" r:id="rId2"/>
    <p:sldId id="257" r:id="rId3"/>
    <p:sldId id="258" r:id="rId4"/>
    <p:sldId id="259" r:id="rId5"/>
    <p:sldId id="261" r:id="rId6"/>
    <p:sldId id="262" r:id="rId7"/>
    <p:sldId id="263" r:id="rId8"/>
    <p:sldId id="264" r:id="rId9"/>
    <p:sldId id="265" r:id="rId10"/>
    <p:sldId id="266" r:id="rId11"/>
    <p:sldId id="267" r:id="rId12"/>
    <p:sldId id="272" r:id="rId13"/>
    <p:sldId id="268" r:id="rId14"/>
    <p:sldId id="269" r:id="rId15"/>
    <p:sldId id="270" r:id="rId16"/>
    <p:sldId id="271" r:id="rId17"/>
    <p:sldId id="273" r:id="rId18"/>
    <p:sldId id="274" r:id="rId19"/>
    <p:sldId id="275" r:id="rId20"/>
    <p:sldId id="276" r:id="rId21"/>
  </p:sldIdLst>
  <p:sldSz cx="9144000" cy="6858000" type="screen4x3"/>
  <p:notesSz cx="6858000" cy="9144000"/>
  <p:defaultTextStyle>
    <a:defPPr>
      <a:defRPr lang="ar-Q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DAF5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71" d="100"/>
          <a:sy n="71" d="100"/>
        </p:scale>
        <p:origin x="-486" y="4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4EDC71-A5A1-43CD-A266-0A6E4B29A697}" type="doc">
      <dgm:prSet loTypeId="urn:microsoft.com/office/officeart/2005/8/layout/process2" loCatId="process" qsTypeId="urn:microsoft.com/office/officeart/2005/8/quickstyle/simple3" qsCatId="simple" csTypeId="urn:microsoft.com/office/officeart/2005/8/colors/colorful5" csCatId="colorful" phldr="1"/>
      <dgm:spPr/>
    </dgm:pt>
    <dgm:pt modelId="{7ED0781F-4D9A-43B3-A338-8D5331ECC6DF}">
      <dgm:prSet phldrT="[نص]" custT="1"/>
      <dgm:spPr/>
      <dgm:t>
        <a:bodyPr/>
        <a:lstStyle/>
        <a:p>
          <a:pPr rtl="1"/>
          <a:r>
            <a:rPr lang="ar-QA" sz="2000" dirty="0" smtClean="0"/>
            <a:t>التغلب على الملل والرتابة في حال المواد النظرية أو غبر المحببة لديه.</a:t>
          </a:r>
          <a:endParaRPr lang="ar-QA" sz="2000" dirty="0"/>
        </a:p>
      </dgm:t>
    </dgm:pt>
    <dgm:pt modelId="{1255A9B2-5825-403E-BCC9-62D7F9C5639C}" type="parTrans" cxnId="{0DFFDFC0-C1FA-4B9E-9BC3-D2361D3D137E}">
      <dgm:prSet/>
      <dgm:spPr/>
      <dgm:t>
        <a:bodyPr/>
        <a:lstStyle/>
        <a:p>
          <a:pPr rtl="1"/>
          <a:endParaRPr lang="ar-QA"/>
        </a:p>
      </dgm:t>
    </dgm:pt>
    <dgm:pt modelId="{63185F1E-22E2-4C22-8D66-AC06967601D2}" type="sibTrans" cxnId="{0DFFDFC0-C1FA-4B9E-9BC3-D2361D3D137E}">
      <dgm:prSet/>
      <dgm:spPr/>
      <dgm:t>
        <a:bodyPr/>
        <a:lstStyle/>
        <a:p>
          <a:pPr rtl="1"/>
          <a:endParaRPr lang="ar-QA"/>
        </a:p>
      </dgm:t>
    </dgm:pt>
    <dgm:pt modelId="{8F6C42EC-174F-4D5C-8183-B342B4BCD628}">
      <dgm:prSet phldrT="[نص]" custT="1"/>
      <dgm:spPr/>
      <dgm:t>
        <a:bodyPr/>
        <a:lstStyle/>
        <a:p>
          <a:pPr rtl="1"/>
          <a:r>
            <a:rPr lang="ar-QA" sz="2000" dirty="0" smtClean="0"/>
            <a:t>إثارة دافعية المتعلم للمشاركة في الدرس</a:t>
          </a:r>
          <a:endParaRPr lang="ar-QA" sz="2000" dirty="0"/>
        </a:p>
      </dgm:t>
    </dgm:pt>
    <dgm:pt modelId="{81AAFD60-7315-41FC-AC17-B6D182115781}" type="parTrans" cxnId="{20C90B30-7806-4716-8454-40298960FD6F}">
      <dgm:prSet/>
      <dgm:spPr/>
      <dgm:t>
        <a:bodyPr/>
        <a:lstStyle/>
        <a:p>
          <a:pPr rtl="1"/>
          <a:endParaRPr lang="ar-QA"/>
        </a:p>
      </dgm:t>
    </dgm:pt>
    <dgm:pt modelId="{84EA175C-02B4-488D-B012-84147C0299D2}" type="sibTrans" cxnId="{20C90B30-7806-4716-8454-40298960FD6F}">
      <dgm:prSet/>
      <dgm:spPr/>
      <dgm:t>
        <a:bodyPr/>
        <a:lstStyle/>
        <a:p>
          <a:pPr rtl="1"/>
          <a:endParaRPr lang="ar-QA"/>
        </a:p>
      </dgm:t>
    </dgm:pt>
    <dgm:pt modelId="{899822A0-1090-49B4-B032-260462DB3E1A}">
      <dgm:prSet phldrT="[نص]" custT="1"/>
      <dgm:spPr/>
      <dgm:t>
        <a:bodyPr/>
        <a:lstStyle/>
        <a:p>
          <a:pPr rtl="1"/>
          <a:r>
            <a:rPr lang="ar-QA" sz="2000" dirty="0" smtClean="0"/>
            <a:t>تكوين اتجاهات إيجابية نحو الحاسوب</a:t>
          </a:r>
          <a:endParaRPr lang="ar-QA" sz="2000" dirty="0"/>
        </a:p>
      </dgm:t>
    </dgm:pt>
    <dgm:pt modelId="{FD3D77AA-F6F3-43C1-B377-1CB882F566D3}" type="parTrans" cxnId="{9434CA8A-AF63-446B-81B5-989EE7E8B55D}">
      <dgm:prSet/>
      <dgm:spPr/>
      <dgm:t>
        <a:bodyPr/>
        <a:lstStyle/>
        <a:p>
          <a:pPr rtl="1"/>
          <a:endParaRPr lang="ar-QA"/>
        </a:p>
      </dgm:t>
    </dgm:pt>
    <dgm:pt modelId="{DE55E3CF-49F0-4AEE-A04F-6A8D6916F8BD}" type="sibTrans" cxnId="{9434CA8A-AF63-446B-81B5-989EE7E8B55D}">
      <dgm:prSet/>
      <dgm:spPr/>
      <dgm:t>
        <a:bodyPr/>
        <a:lstStyle/>
        <a:p>
          <a:pPr rtl="1"/>
          <a:endParaRPr lang="ar-QA"/>
        </a:p>
      </dgm:t>
    </dgm:pt>
    <dgm:pt modelId="{94A8501B-9769-4852-BC8D-331C023EA35C}" type="pres">
      <dgm:prSet presAssocID="{374EDC71-A5A1-43CD-A266-0A6E4B29A697}" presName="linearFlow" presStyleCnt="0">
        <dgm:presLayoutVars>
          <dgm:resizeHandles val="exact"/>
        </dgm:presLayoutVars>
      </dgm:prSet>
      <dgm:spPr/>
    </dgm:pt>
    <dgm:pt modelId="{187806B6-B582-4BB0-9973-D09565C82CD1}" type="pres">
      <dgm:prSet presAssocID="{7ED0781F-4D9A-43B3-A338-8D5331ECC6DF}" presName="node" presStyleLbl="node1" presStyleIdx="0" presStyleCnt="3">
        <dgm:presLayoutVars>
          <dgm:bulletEnabled val="1"/>
        </dgm:presLayoutVars>
      </dgm:prSet>
      <dgm:spPr/>
      <dgm:t>
        <a:bodyPr/>
        <a:lstStyle/>
        <a:p>
          <a:pPr rtl="1"/>
          <a:endParaRPr lang="ar-QA"/>
        </a:p>
      </dgm:t>
    </dgm:pt>
    <dgm:pt modelId="{3869520F-170D-427E-8288-7D4AA6692688}" type="pres">
      <dgm:prSet presAssocID="{63185F1E-22E2-4C22-8D66-AC06967601D2}" presName="sibTrans" presStyleLbl="sibTrans2D1" presStyleIdx="0" presStyleCnt="2"/>
      <dgm:spPr/>
      <dgm:t>
        <a:bodyPr/>
        <a:lstStyle/>
        <a:p>
          <a:pPr rtl="1"/>
          <a:endParaRPr lang="ar-QA"/>
        </a:p>
      </dgm:t>
    </dgm:pt>
    <dgm:pt modelId="{067C8285-3119-4F06-A557-FEA1D99C73C8}" type="pres">
      <dgm:prSet presAssocID="{63185F1E-22E2-4C22-8D66-AC06967601D2}" presName="connectorText" presStyleLbl="sibTrans2D1" presStyleIdx="0" presStyleCnt="2"/>
      <dgm:spPr/>
      <dgm:t>
        <a:bodyPr/>
        <a:lstStyle/>
        <a:p>
          <a:pPr rtl="1"/>
          <a:endParaRPr lang="ar-QA"/>
        </a:p>
      </dgm:t>
    </dgm:pt>
    <dgm:pt modelId="{6380A68B-048E-468D-A4D3-9AD470141EF5}" type="pres">
      <dgm:prSet presAssocID="{8F6C42EC-174F-4D5C-8183-B342B4BCD628}" presName="node" presStyleLbl="node1" presStyleIdx="1" presStyleCnt="3">
        <dgm:presLayoutVars>
          <dgm:bulletEnabled val="1"/>
        </dgm:presLayoutVars>
      </dgm:prSet>
      <dgm:spPr/>
      <dgm:t>
        <a:bodyPr/>
        <a:lstStyle/>
        <a:p>
          <a:pPr rtl="1"/>
          <a:endParaRPr lang="ar-QA"/>
        </a:p>
      </dgm:t>
    </dgm:pt>
    <dgm:pt modelId="{32724BB8-5C32-48CA-B57A-6952E569227C}" type="pres">
      <dgm:prSet presAssocID="{84EA175C-02B4-488D-B012-84147C0299D2}" presName="sibTrans" presStyleLbl="sibTrans2D1" presStyleIdx="1" presStyleCnt="2"/>
      <dgm:spPr/>
      <dgm:t>
        <a:bodyPr/>
        <a:lstStyle/>
        <a:p>
          <a:pPr rtl="1"/>
          <a:endParaRPr lang="ar-QA"/>
        </a:p>
      </dgm:t>
    </dgm:pt>
    <dgm:pt modelId="{BF5FDCEA-9A52-40FE-B538-3A0510DACF88}" type="pres">
      <dgm:prSet presAssocID="{84EA175C-02B4-488D-B012-84147C0299D2}" presName="connectorText" presStyleLbl="sibTrans2D1" presStyleIdx="1" presStyleCnt="2"/>
      <dgm:spPr/>
      <dgm:t>
        <a:bodyPr/>
        <a:lstStyle/>
        <a:p>
          <a:pPr rtl="1"/>
          <a:endParaRPr lang="ar-QA"/>
        </a:p>
      </dgm:t>
    </dgm:pt>
    <dgm:pt modelId="{5B01C78D-4C0D-4515-9E3E-EBB4BDDB26D8}" type="pres">
      <dgm:prSet presAssocID="{899822A0-1090-49B4-B032-260462DB3E1A}" presName="node" presStyleLbl="node1" presStyleIdx="2" presStyleCnt="3">
        <dgm:presLayoutVars>
          <dgm:bulletEnabled val="1"/>
        </dgm:presLayoutVars>
      </dgm:prSet>
      <dgm:spPr/>
      <dgm:t>
        <a:bodyPr/>
        <a:lstStyle/>
        <a:p>
          <a:pPr rtl="1"/>
          <a:endParaRPr lang="ar-QA"/>
        </a:p>
      </dgm:t>
    </dgm:pt>
  </dgm:ptLst>
  <dgm:cxnLst>
    <dgm:cxn modelId="{F271287E-2415-4132-A287-B9F4CD866AB1}" type="presOf" srcId="{374EDC71-A5A1-43CD-A266-0A6E4B29A697}" destId="{94A8501B-9769-4852-BC8D-331C023EA35C}" srcOrd="0" destOrd="0" presId="urn:microsoft.com/office/officeart/2005/8/layout/process2"/>
    <dgm:cxn modelId="{2EC45495-FD66-437A-917B-FC41AB62C869}" type="presOf" srcId="{84EA175C-02B4-488D-B012-84147C0299D2}" destId="{32724BB8-5C32-48CA-B57A-6952E569227C}" srcOrd="0" destOrd="0" presId="urn:microsoft.com/office/officeart/2005/8/layout/process2"/>
    <dgm:cxn modelId="{F92D46EE-662E-4A96-AB0F-29AC0D6847AE}" type="presOf" srcId="{84EA175C-02B4-488D-B012-84147C0299D2}" destId="{BF5FDCEA-9A52-40FE-B538-3A0510DACF88}" srcOrd="1" destOrd="0" presId="urn:microsoft.com/office/officeart/2005/8/layout/process2"/>
    <dgm:cxn modelId="{9434CA8A-AF63-446B-81B5-989EE7E8B55D}" srcId="{374EDC71-A5A1-43CD-A266-0A6E4B29A697}" destId="{899822A0-1090-49B4-B032-260462DB3E1A}" srcOrd="2" destOrd="0" parTransId="{FD3D77AA-F6F3-43C1-B377-1CB882F566D3}" sibTransId="{DE55E3CF-49F0-4AEE-A04F-6A8D6916F8BD}"/>
    <dgm:cxn modelId="{0DFFDFC0-C1FA-4B9E-9BC3-D2361D3D137E}" srcId="{374EDC71-A5A1-43CD-A266-0A6E4B29A697}" destId="{7ED0781F-4D9A-43B3-A338-8D5331ECC6DF}" srcOrd="0" destOrd="0" parTransId="{1255A9B2-5825-403E-BCC9-62D7F9C5639C}" sibTransId="{63185F1E-22E2-4C22-8D66-AC06967601D2}"/>
    <dgm:cxn modelId="{8BB03CDE-08E9-46DE-8F6B-99AF94D40BD3}" type="presOf" srcId="{8F6C42EC-174F-4D5C-8183-B342B4BCD628}" destId="{6380A68B-048E-468D-A4D3-9AD470141EF5}" srcOrd="0" destOrd="0" presId="urn:microsoft.com/office/officeart/2005/8/layout/process2"/>
    <dgm:cxn modelId="{D182FB3B-6FC7-41FB-BC22-B48FF28118F2}" type="presOf" srcId="{63185F1E-22E2-4C22-8D66-AC06967601D2}" destId="{067C8285-3119-4F06-A557-FEA1D99C73C8}" srcOrd="1" destOrd="0" presId="urn:microsoft.com/office/officeart/2005/8/layout/process2"/>
    <dgm:cxn modelId="{E69FA541-CD06-4496-B20F-5A392E7DF321}" type="presOf" srcId="{899822A0-1090-49B4-B032-260462DB3E1A}" destId="{5B01C78D-4C0D-4515-9E3E-EBB4BDDB26D8}" srcOrd="0" destOrd="0" presId="urn:microsoft.com/office/officeart/2005/8/layout/process2"/>
    <dgm:cxn modelId="{6F3DF032-00DF-42E7-BC92-109266F20805}" type="presOf" srcId="{7ED0781F-4D9A-43B3-A338-8D5331ECC6DF}" destId="{187806B6-B582-4BB0-9973-D09565C82CD1}" srcOrd="0" destOrd="0" presId="urn:microsoft.com/office/officeart/2005/8/layout/process2"/>
    <dgm:cxn modelId="{20C90B30-7806-4716-8454-40298960FD6F}" srcId="{374EDC71-A5A1-43CD-A266-0A6E4B29A697}" destId="{8F6C42EC-174F-4D5C-8183-B342B4BCD628}" srcOrd="1" destOrd="0" parTransId="{81AAFD60-7315-41FC-AC17-B6D182115781}" sibTransId="{84EA175C-02B4-488D-B012-84147C0299D2}"/>
    <dgm:cxn modelId="{15A9613A-4215-4544-AE97-08F8F78B9B1D}" type="presOf" srcId="{63185F1E-22E2-4C22-8D66-AC06967601D2}" destId="{3869520F-170D-427E-8288-7D4AA6692688}" srcOrd="0" destOrd="0" presId="urn:microsoft.com/office/officeart/2005/8/layout/process2"/>
    <dgm:cxn modelId="{E430EBE7-982D-43A6-859C-EA05C9C776DF}" type="presParOf" srcId="{94A8501B-9769-4852-BC8D-331C023EA35C}" destId="{187806B6-B582-4BB0-9973-D09565C82CD1}" srcOrd="0" destOrd="0" presId="urn:microsoft.com/office/officeart/2005/8/layout/process2"/>
    <dgm:cxn modelId="{8B7B377C-F583-4694-B43E-176E724F1BC9}" type="presParOf" srcId="{94A8501B-9769-4852-BC8D-331C023EA35C}" destId="{3869520F-170D-427E-8288-7D4AA6692688}" srcOrd="1" destOrd="0" presId="urn:microsoft.com/office/officeart/2005/8/layout/process2"/>
    <dgm:cxn modelId="{64AAD03A-E5C9-496A-A3DB-5D6E36E64694}" type="presParOf" srcId="{3869520F-170D-427E-8288-7D4AA6692688}" destId="{067C8285-3119-4F06-A557-FEA1D99C73C8}" srcOrd="0" destOrd="0" presId="urn:microsoft.com/office/officeart/2005/8/layout/process2"/>
    <dgm:cxn modelId="{D3A066A3-6750-47C4-A33A-05EEED380E02}" type="presParOf" srcId="{94A8501B-9769-4852-BC8D-331C023EA35C}" destId="{6380A68B-048E-468D-A4D3-9AD470141EF5}" srcOrd="2" destOrd="0" presId="urn:microsoft.com/office/officeart/2005/8/layout/process2"/>
    <dgm:cxn modelId="{C2C7BEF0-7F87-4CC3-ACEE-C7B623D4C00E}" type="presParOf" srcId="{94A8501B-9769-4852-BC8D-331C023EA35C}" destId="{32724BB8-5C32-48CA-B57A-6952E569227C}" srcOrd="3" destOrd="0" presId="urn:microsoft.com/office/officeart/2005/8/layout/process2"/>
    <dgm:cxn modelId="{71AA13B0-B263-4CD8-8F3B-E948364CDDC7}" type="presParOf" srcId="{32724BB8-5C32-48CA-B57A-6952E569227C}" destId="{BF5FDCEA-9A52-40FE-B538-3A0510DACF88}" srcOrd="0" destOrd="0" presId="urn:microsoft.com/office/officeart/2005/8/layout/process2"/>
    <dgm:cxn modelId="{AB570C6C-11F0-4759-81E0-80501A57A383}" type="presParOf" srcId="{94A8501B-9769-4852-BC8D-331C023EA35C}" destId="{5B01C78D-4C0D-4515-9E3E-EBB4BDDB26D8}" srcOrd="4" destOrd="0" presId="urn:microsoft.com/office/officeart/2005/8/layout/process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87806B6-B582-4BB0-9973-D09565C82CD1}">
      <dsp:nvSpPr>
        <dsp:cNvPr id="0" name=""/>
        <dsp:cNvSpPr/>
      </dsp:nvSpPr>
      <dsp:spPr>
        <a:xfrm>
          <a:off x="2979773" y="0"/>
          <a:ext cx="2270053" cy="1131490"/>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QA" sz="2000" kern="1200" dirty="0" smtClean="0"/>
            <a:t>التغلب على الملل والرتابة في حال المواد النظرية أو غبر المحببة لديه.</a:t>
          </a:r>
          <a:endParaRPr lang="ar-QA" sz="2000" kern="1200" dirty="0"/>
        </a:p>
      </dsp:txBody>
      <dsp:txXfrm>
        <a:off x="2979773" y="0"/>
        <a:ext cx="2270053" cy="1131490"/>
      </dsp:txXfrm>
    </dsp:sp>
    <dsp:sp modelId="{3869520F-170D-427E-8288-7D4AA6692688}">
      <dsp:nvSpPr>
        <dsp:cNvPr id="0" name=""/>
        <dsp:cNvSpPr/>
      </dsp:nvSpPr>
      <dsp:spPr>
        <a:xfrm rot="5400000">
          <a:off x="3902645" y="1159778"/>
          <a:ext cx="424309" cy="509170"/>
        </a:xfrm>
        <a:prstGeom prst="rightArrow">
          <a:avLst>
            <a:gd name="adj1" fmla="val 60000"/>
            <a:gd name="adj2" fmla="val 5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977900" rtl="1">
            <a:lnSpc>
              <a:spcPct val="90000"/>
            </a:lnSpc>
            <a:spcBef>
              <a:spcPct val="0"/>
            </a:spcBef>
            <a:spcAft>
              <a:spcPct val="35000"/>
            </a:spcAft>
          </a:pPr>
          <a:endParaRPr lang="ar-QA" sz="2200" kern="1200"/>
        </a:p>
      </dsp:txBody>
      <dsp:txXfrm rot="5400000">
        <a:off x="3902645" y="1159778"/>
        <a:ext cx="424309" cy="509170"/>
      </dsp:txXfrm>
    </dsp:sp>
    <dsp:sp modelId="{6380A68B-048E-468D-A4D3-9AD470141EF5}">
      <dsp:nvSpPr>
        <dsp:cNvPr id="0" name=""/>
        <dsp:cNvSpPr/>
      </dsp:nvSpPr>
      <dsp:spPr>
        <a:xfrm>
          <a:off x="2979773" y="1697236"/>
          <a:ext cx="2270053" cy="1131490"/>
        </a:xfrm>
        <a:prstGeom prst="roundRect">
          <a:avLst>
            <a:gd name="adj" fmla="val 10000"/>
          </a:avLst>
        </a:prstGeom>
        <a:gradFill rotWithShape="0">
          <a:gsLst>
            <a:gs pos="0">
              <a:schemeClr val="accent5">
                <a:hueOff val="-4966938"/>
                <a:satOff val="19906"/>
                <a:lumOff val="4314"/>
                <a:alphaOff val="0"/>
                <a:tint val="50000"/>
                <a:satMod val="300000"/>
              </a:schemeClr>
            </a:gs>
            <a:gs pos="35000">
              <a:schemeClr val="accent5">
                <a:hueOff val="-4966938"/>
                <a:satOff val="19906"/>
                <a:lumOff val="4314"/>
                <a:alphaOff val="0"/>
                <a:tint val="37000"/>
                <a:satMod val="300000"/>
              </a:schemeClr>
            </a:gs>
            <a:gs pos="100000">
              <a:schemeClr val="accent5">
                <a:hueOff val="-4966938"/>
                <a:satOff val="19906"/>
                <a:lumOff val="4314"/>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QA" sz="2000" kern="1200" dirty="0" smtClean="0"/>
            <a:t>إثارة دافعية المتعلم للمشاركة في الدرس</a:t>
          </a:r>
          <a:endParaRPr lang="ar-QA" sz="2000" kern="1200" dirty="0"/>
        </a:p>
      </dsp:txBody>
      <dsp:txXfrm>
        <a:off x="2979773" y="1697236"/>
        <a:ext cx="2270053" cy="1131490"/>
      </dsp:txXfrm>
    </dsp:sp>
    <dsp:sp modelId="{32724BB8-5C32-48CA-B57A-6952E569227C}">
      <dsp:nvSpPr>
        <dsp:cNvPr id="0" name=""/>
        <dsp:cNvSpPr/>
      </dsp:nvSpPr>
      <dsp:spPr>
        <a:xfrm rot="5400000">
          <a:off x="3902645" y="2857014"/>
          <a:ext cx="424309" cy="509170"/>
        </a:xfrm>
        <a:prstGeom prst="rightArrow">
          <a:avLst>
            <a:gd name="adj1" fmla="val 60000"/>
            <a:gd name="adj2" fmla="val 50000"/>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977900" rtl="1">
            <a:lnSpc>
              <a:spcPct val="90000"/>
            </a:lnSpc>
            <a:spcBef>
              <a:spcPct val="0"/>
            </a:spcBef>
            <a:spcAft>
              <a:spcPct val="35000"/>
            </a:spcAft>
          </a:pPr>
          <a:endParaRPr lang="ar-QA" sz="2200" kern="1200"/>
        </a:p>
      </dsp:txBody>
      <dsp:txXfrm rot="5400000">
        <a:off x="3902645" y="2857014"/>
        <a:ext cx="424309" cy="509170"/>
      </dsp:txXfrm>
    </dsp:sp>
    <dsp:sp modelId="{5B01C78D-4C0D-4515-9E3E-EBB4BDDB26D8}">
      <dsp:nvSpPr>
        <dsp:cNvPr id="0" name=""/>
        <dsp:cNvSpPr/>
      </dsp:nvSpPr>
      <dsp:spPr>
        <a:xfrm>
          <a:off x="2979773" y="3394472"/>
          <a:ext cx="2270053" cy="1131490"/>
        </a:xfrm>
        <a:prstGeom prst="roundRect">
          <a:avLst>
            <a:gd name="adj" fmla="val 10000"/>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QA" sz="2000" kern="1200" dirty="0" smtClean="0"/>
            <a:t>تكوين اتجاهات إيجابية نحو الحاسوب</a:t>
          </a:r>
          <a:endParaRPr lang="ar-QA" sz="2000" kern="1200" dirty="0"/>
        </a:p>
      </dsp:txBody>
      <dsp:txXfrm>
        <a:off x="2979773" y="3394472"/>
        <a:ext cx="2270053" cy="1131490"/>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Q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9414ACBD-83A3-409A-BE70-2ED92E8E5919}" type="datetimeFigureOut">
              <a:rPr lang="ar-QA" smtClean="0"/>
              <a:pPr/>
              <a:t>15/04/1432</a:t>
            </a:fld>
            <a:endParaRPr lang="ar-Q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Q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Q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4992B545-9C70-4299-9153-63D532746249}" type="slidenum">
              <a:rPr lang="ar-QA" smtClean="0"/>
              <a:pPr/>
              <a:t>‹#›</a:t>
            </a:fld>
            <a:endParaRPr lang="ar-Q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QA" dirty="0"/>
          </a:p>
        </p:txBody>
      </p:sp>
      <p:sp>
        <p:nvSpPr>
          <p:cNvPr id="4" name="عنصر نائب لرقم الشريحة 3"/>
          <p:cNvSpPr>
            <a:spLocks noGrp="1"/>
          </p:cNvSpPr>
          <p:nvPr>
            <p:ph type="sldNum" sz="quarter" idx="10"/>
          </p:nvPr>
        </p:nvSpPr>
        <p:spPr/>
        <p:txBody>
          <a:bodyPr/>
          <a:lstStyle/>
          <a:p>
            <a:fld id="{4992B545-9C70-4299-9153-63D532746249}" type="slidenum">
              <a:rPr lang="ar-QA" smtClean="0"/>
              <a:pPr/>
              <a:t>2</a:t>
            </a:fld>
            <a:endParaRPr lang="ar-Q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Q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QA"/>
          </a:p>
        </p:txBody>
      </p:sp>
      <p:sp>
        <p:nvSpPr>
          <p:cNvPr id="4" name="عنصر نائب للتاريخ 3"/>
          <p:cNvSpPr>
            <a:spLocks noGrp="1"/>
          </p:cNvSpPr>
          <p:nvPr>
            <p:ph type="dt" sz="half" idx="10"/>
          </p:nvPr>
        </p:nvSpPr>
        <p:spPr/>
        <p:txBody>
          <a:bodyPr/>
          <a:lstStyle/>
          <a:p>
            <a:fld id="{F934F907-78D5-4263-BD15-A0AF932134C3}" type="datetimeFigureOut">
              <a:rPr lang="ar-QA" smtClean="0"/>
              <a:pPr/>
              <a:t>15/04/1432</a:t>
            </a:fld>
            <a:endParaRPr lang="ar-QA"/>
          </a:p>
        </p:txBody>
      </p:sp>
      <p:sp>
        <p:nvSpPr>
          <p:cNvPr id="5" name="عنصر نائب للتذييل 4"/>
          <p:cNvSpPr>
            <a:spLocks noGrp="1"/>
          </p:cNvSpPr>
          <p:nvPr>
            <p:ph type="ftr" sz="quarter" idx="11"/>
          </p:nvPr>
        </p:nvSpPr>
        <p:spPr/>
        <p:txBody>
          <a:bodyPr/>
          <a:lstStyle/>
          <a:p>
            <a:endParaRPr lang="ar-QA"/>
          </a:p>
        </p:txBody>
      </p:sp>
      <p:sp>
        <p:nvSpPr>
          <p:cNvPr id="6" name="عنصر نائب لرقم الشريحة 5"/>
          <p:cNvSpPr>
            <a:spLocks noGrp="1"/>
          </p:cNvSpPr>
          <p:nvPr>
            <p:ph type="sldNum" sz="quarter" idx="12"/>
          </p:nvPr>
        </p:nvSpPr>
        <p:spPr/>
        <p:txBody>
          <a:bodyPr/>
          <a:lstStyle/>
          <a:p>
            <a:fld id="{335D7682-E0E4-4A8A-8FA6-B5AC13CED1CA}" type="slidenum">
              <a:rPr lang="ar-QA" smtClean="0"/>
              <a:pPr/>
              <a:t>‹#›</a:t>
            </a:fld>
            <a:endParaRPr lang="ar-QA"/>
          </a:p>
        </p:txBody>
      </p:sp>
    </p:spTree>
  </p:cSld>
  <p:clrMapOvr>
    <a:masterClrMapping/>
  </p:clrMapOvr>
  <p:transition spd="slow">
    <p:newsfla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Q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4" name="عنصر نائب للتاريخ 3"/>
          <p:cNvSpPr>
            <a:spLocks noGrp="1"/>
          </p:cNvSpPr>
          <p:nvPr>
            <p:ph type="dt" sz="half" idx="10"/>
          </p:nvPr>
        </p:nvSpPr>
        <p:spPr/>
        <p:txBody>
          <a:bodyPr/>
          <a:lstStyle/>
          <a:p>
            <a:fld id="{F934F907-78D5-4263-BD15-A0AF932134C3}" type="datetimeFigureOut">
              <a:rPr lang="ar-QA" smtClean="0"/>
              <a:pPr/>
              <a:t>15/04/1432</a:t>
            </a:fld>
            <a:endParaRPr lang="ar-QA"/>
          </a:p>
        </p:txBody>
      </p:sp>
      <p:sp>
        <p:nvSpPr>
          <p:cNvPr id="5" name="عنصر نائب للتذييل 4"/>
          <p:cNvSpPr>
            <a:spLocks noGrp="1"/>
          </p:cNvSpPr>
          <p:nvPr>
            <p:ph type="ftr" sz="quarter" idx="11"/>
          </p:nvPr>
        </p:nvSpPr>
        <p:spPr/>
        <p:txBody>
          <a:bodyPr/>
          <a:lstStyle/>
          <a:p>
            <a:endParaRPr lang="ar-QA"/>
          </a:p>
        </p:txBody>
      </p:sp>
      <p:sp>
        <p:nvSpPr>
          <p:cNvPr id="6" name="عنصر نائب لرقم الشريحة 5"/>
          <p:cNvSpPr>
            <a:spLocks noGrp="1"/>
          </p:cNvSpPr>
          <p:nvPr>
            <p:ph type="sldNum" sz="quarter" idx="12"/>
          </p:nvPr>
        </p:nvSpPr>
        <p:spPr/>
        <p:txBody>
          <a:bodyPr/>
          <a:lstStyle/>
          <a:p>
            <a:fld id="{335D7682-E0E4-4A8A-8FA6-B5AC13CED1CA}" type="slidenum">
              <a:rPr lang="ar-QA" smtClean="0"/>
              <a:pPr/>
              <a:t>‹#›</a:t>
            </a:fld>
            <a:endParaRPr lang="ar-QA"/>
          </a:p>
        </p:txBody>
      </p:sp>
    </p:spTree>
  </p:cSld>
  <p:clrMapOvr>
    <a:masterClrMapping/>
  </p:clrMapOvr>
  <p:transition spd="slow">
    <p:newsfla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Q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F934F907-78D5-4263-BD15-A0AF932134C3}" type="datetimeFigureOut">
              <a:rPr lang="ar-QA" smtClean="0"/>
              <a:pPr/>
              <a:t>15/04/1432</a:t>
            </a:fld>
            <a:endParaRPr lang="ar-QA"/>
          </a:p>
        </p:txBody>
      </p:sp>
      <p:sp>
        <p:nvSpPr>
          <p:cNvPr id="5" name="عنصر نائب للتذييل 4"/>
          <p:cNvSpPr>
            <a:spLocks noGrp="1"/>
          </p:cNvSpPr>
          <p:nvPr>
            <p:ph type="ftr" sz="quarter" idx="11"/>
          </p:nvPr>
        </p:nvSpPr>
        <p:spPr/>
        <p:txBody>
          <a:bodyPr/>
          <a:lstStyle/>
          <a:p>
            <a:endParaRPr lang="ar-QA"/>
          </a:p>
        </p:txBody>
      </p:sp>
      <p:sp>
        <p:nvSpPr>
          <p:cNvPr id="6" name="عنصر نائب لرقم الشريحة 5"/>
          <p:cNvSpPr>
            <a:spLocks noGrp="1"/>
          </p:cNvSpPr>
          <p:nvPr>
            <p:ph type="sldNum" sz="quarter" idx="12"/>
          </p:nvPr>
        </p:nvSpPr>
        <p:spPr/>
        <p:txBody>
          <a:bodyPr/>
          <a:lstStyle/>
          <a:p>
            <a:fld id="{335D7682-E0E4-4A8A-8FA6-B5AC13CED1CA}" type="slidenum">
              <a:rPr lang="ar-QA" smtClean="0"/>
              <a:pPr/>
              <a:t>‹#›</a:t>
            </a:fld>
            <a:endParaRPr lang="ar-QA"/>
          </a:p>
        </p:txBody>
      </p:sp>
    </p:spTree>
  </p:cSld>
  <p:clrMapOvr>
    <a:masterClrMapping/>
  </p:clrMapOvr>
  <p:transition spd="slow">
    <p:newsfla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Q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5" name="عنصر نائب للتاريخ 4"/>
          <p:cNvSpPr>
            <a:spLocks noGrp="1"/>
          </p:cNvSpPr>
          <p:nvPr>
            <p:ph type="dt" sz="half" idx="10"/>
          </p:nvPr>
        </p:nvSpPr>
        <p:spPr/>
        <p:txBody>
          <a:bodyPr/>
          <a:lstStyle/>
          <a:p>
            <a:fld id="{F934F907-78D5-4263-BD15-A0AF932134C3}" type="datetimeFigureOut">
              <a:rPr lang="ar-QA" smtClean="0"/>
              <a:pPr/>
              <a:t>15/04/1432</a:t>
            </a:fld>
            <a:endParaRPr lang="ar-QA"/>
          </a:p>
        </p:txBody>
      </p:sp>
      <p:sp>
        <p:nvSpPr>
          <p:cNvPr id="6" name="عنصر نائب للتذييل 5"/>
          <p:cNvSpPr>
            <a:spLocks noGrp="1"/>
          </p:cNvSpPr>
          <p:nvPr>
            <p:ph type="ftr" sz="quarter" idx="11"/>
          </p:nvPr>
        </p:nvSpPr>
        <p:spPr/>
        <p:txBody>
          <a:bodyPr/>
          <a:lstStyle/>
          <a:p>
            <a:endParaRPr lang="ar-QA"/>
          </a:p>
        </p:txBody>
      </p:sp>
      <p:sp>
        <p:nvSpPr>
          <p:cNvPr id="7" name="عنصر نائب لرقم الشريحة 6"/>
          <p:cNvSpPr>
            <a:spLocks noGrp="1"/>
          </p:cNvSpPr>
          <p:nvPr>
            <p:ph type="sldNum" sz="quarter" idx="12"/>
          </p:nvPr>
        </p:nvSpPr>
        <p:spPr/>
        <p:txBody>
          <a:bodyPr/>
          <a:lstStyle/>
          <a:p>
            <a:fld id="{335D7682-E0E4-4A8A-8FA6-B5AC13CED1CA}" type="slidenum">
              <a:rPr lang="ar-QA" smtClean="0"/>
              <a:pPr/>
              <a:t>‹#›</a:t>
            </a:fld>
            <a:endParaRPr lang="ar-QA"/>
          </a:p>
        </p:txBody>
      </p:sp>
    </p:spTree>
  </p:cSld>
  <p:clrMapOvr>
    <a:masterClrMapping/>
  </p:clrMapOvr>
  <p:transition spd="slow">
    <p:newsfla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Q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7" name="عنصر نائب للتاريخ 6"/>
          <p:cNvSpPr>
            <a:spLocks noGrp="1"/>
          </p:cNvSpPr>
          <p:nvPr>
            <p:ph type="dt" sz="half" idx="10"/>
          </p:nvPr>
        </p:nvSpPr>
        <p:spPr/>
        <p:txBody>
          <a:bodyPr/>
          <a:lstStyle/>
          <a:p>
            <a:fld id="{F934F907-78D5-4263-BD15-A0AF932134C3}" type="datetimeFigureOut">
              <a:rPr lang="ar-QA" smtClean="0"/>
              <a:pPr/>
              <a:t>15/04/1432</a:t>
            </a:fld>
            <a:endParaRPr lang="ar-QA"/>
          </a:p>
        </p:txBody>
      </p:sp>
      <p:sp>
        <p:nvSpPr>
          <p:cNvPr id="8" name="عنصر نائب للتذييل 7"/>
          <p:cNvSpPr>
            <a:spLocks noGrp="1"/>
          </p:cNvSpPr>
          <p:nvPr>
            <p:ph type="ftr" sz="quarter" idx="11"/>
          </p:nvPr>
        </p:nvSpPr>
        <p:spPr/>
        <p:txBody>
          <a:bodyPr/>
          <a:lstStyle/>
          <a:p>
            <a:endParaRPr lang="ar-QA"/>
          </a:p>
        </p:txBody>
      </p:sp>
      <p:sp>
        <p:nvSpPr>
          <p:cNvPr id="9" name="عنصر نائب لرقم الشريحة 8"/>
          <p:cNvSpPr>
            <a:spLocks noGrp="1"/>
          </p:cNvSpPr>
          <p:nvPr>
            <p:ph type="sldNum" sz="quarter" idx="12"/>
          </p:nvPr>
        </p:nvSpPr>
        <p:spPr/>
        <p:txBody>
          <a:bodyPr/>
          <a:lstStyle/>
          <a:p>
            <a:fld id="{335D7682-E0E4-4A8A-8FA6-B5AC13CED1CA}" type="slidenum">
              <a:rPr lang="ar-QA" smtClean="0"/>
              <a:pPr/>
              <a:t>‹#›</a:t>
            </a:fld>
            <a:endParaRPr lang="ar-QA"/>
          </a:p>
        </p:txBody>
      </p:sp>
    </p:spTree>
  </p:cSld>
  <p:clrMapOvr>
    <a:masterClrMapping/>
  </p:clrMapOvr>
  <p:transition spd="slow">
    <p:newsfla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QA"/>
          </a:p>
        </p:txBody>
      </p:sp>
      <p:sp>
        <p:nvSpPr>
          <p:cNvPr id="3" name="عنصر نائب للتاريخ 2"/>
          <p:cNvSpPr>
            <a:spLocks noGrp="1"/>
          </p:cNvSpPr>
          <p:nvPr>
            <p:ph type="dt" sz="half" idx="10"/>
          </p:nvPr>
        </p:nvSpPr>
        <p:spPr/>
        <p:txBody>
          <a:bodyPr/>
          <a:lstStyle/>
          <a:p>
            <a:fld id="{F934F907-78D5-4263-BD15-A0AF932134C3}" type="datetimeFigureOut">
              <a:rPr lang="ar-QA" smtClean="0"/>
              <a:pPr/>
              <a:t>15/04/1432</a:t>
            </a:fld>
            <a:endParaRPr lang="ar-QA"/>
          </a:p>
        </p:txBody>
      </p:sp>
      <p:sp>
        <p:nvSpPr>
          <p:cNvPr id="4" name="عنصر نائب للتذييل 3"/>
          <p:cNvSpPr>
            <a:spLocks noGrp="1"/>
          </p:cNvSpPr>
          <p:nvPr>
            <p:ph type="ftr" sz="quarter" idx="11"/>
          </p:nvPr>
        </p:nvSpPr>
        <p:spPr/>
        <p:txBody>
          <a:bodyPr/>
          <a:lstStyle/>
          <a:p>
            <a:endParaRPr lang="ar-QA"/>
          </a:p>
        </p:txBody>
      </p:sp>
      <p:sp>
        <p:nvSpPr>
          <p:cNvPr id="5" name="عنصر نائب لرقم الشريحة 4"/>
          <p:cNvSpPr>
            <a:spLocks noGrp="1"/>
          </p:cNvSpPr>
          <p:nvPr>
            <p:ph type="sldNum" sz="quarter" idx="12"/>
          </p:nvPr>
        </p:nvSpPr>
        <p:spPr/>
        <p:txBody>
          <a:bodyPr/>
          <a:lstStyle/>
          <a:p>
            <a:fld id="{335D7682-E0E4-4A8A-8FA6-B5AC13CED1CA}" type="slidenum">
              <a:rPr lang="ar-QA" smtClean="0"/>
              <a:pPr/>
              <a:t>‹#›</a:t>
            </a:fld>
            <a:endParaRPr lang="ar-QA"/>
          </a:p>
        </p:txBody>
      </p:sp>
    </p:spTree>
  </p:cSld>
  <p:clrMapOvr>
    <a:masterClrMapping/>
  </p:clrMapOvr>
  <p:transition spd="slow">
    <p:newsfla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F934F907-78D5-4263-BD15-A0AF932134C3}" type="datetimeFigureOut">
              <a:rPr lang="ar-QA" smtClean="0"/>
              <a:pPr/>
              <a:t>15/04/1432</a:t>
            </a:fld>
            <a:endParaRPr lang="ar-QA"/>
          </a:p>
        </p:txBody>
      </p:sp>
      <p:sp>
        <p:nvSpPr>
          <p:cNvPr id="3" name="عنصر نائب للتذييل 2"/>
          <p:cNvSpPr>
            <a:spLocks noGrp="1"/>
          </p:cNvSpPr>
          <p:nvPr>
            <p:ph type="ftr" sz="quarter" idx="11"/>
          </p:nvPr>
        </p:nvSpPr>
        <p:spPr/>
        <p:txBody>
          <a:bodyPr/>
          <a:lstStyle/>
          <a:p>
            <a:endParaRPr lang="ar-QA"/>
          </a:p>
        </p:txBody>
      </p:sp>
      <p:sp>
        <p:nvSpPr>
          <p:cNvPr id="4" name="عنصر نائب لرقم الشريحة 3"/>
          <p:cNvSpPr>
            <a:spLocks noGrp="1"/>
          </p:cNvSpPr>
          <p:nvPr>
            <p:ph type="sldNum" sz="quarter" idx="12"/>
          </p:nvPr>
        </p:nvSpPr>
        <p:spPr/>
        <p:txBody>
          <a:bodyPr/>
          <a:lstStyle/>
          <a:p>
            <a:fld id="{335D7682-E0E4-4A8A-8FA6-B5AC13CED1CA}" type="slidenum">
              <a:rPr lang="ar-QA" smtClean="0"/>
              <a:pPr/>
              <a:t>‹#›</a:t>
            </a:fld>
            <a:endParaRPr lang="ar-QA"/>
          </a:p>
        </p:txBody>
      </p:sp>
    </p:spTree>
  </p:cSld>
  <p:clrMapOvr>
    <a:masterClrMapping/>
  </p:clrMapOvr>
  <p:transition spd="slow">
    <p:newsfla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Q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F934F907-78D5-4263-BD15-A0AF932134C3}" type="datetimeFigureOut">
              <a:rPr lang="ar-QA" smtClean="0"/>
              <a:pPr/>
              <a:t>15/04/1432</a:t>
            </a:fld>
            <a:endParaRPr lang="ar-QA"/>
          </a:p>
        </p:txBody>
      </p:sp>
      <p:sp>
        <p:nvSpPr>
          <p:cNvPr id="6" name="عنصر نائب للتذييل 5"/>
          <p:cNvSpPr>
            <a:spLocks noGrp="1"/>
          </p:cNvSpPr>
          <p:nvPr>
            <p:ph type="ftr" sz="quarter" idx="11"/>
          </p:nvPr>
        </p:nvSpPr>
        <p:spPr/>
        <p:txBody>
          <a:bodyPr/>
          <a:lstStyle/>
          <a:p>
            <a:endParaRPr lang="ar-QA"/>
          </a:p>
        </p:txBody>
      </p:sp>
      <p:sp>
        <p:nvSpPr>
          <p:cNvPr id="7" name="عنصر نائب لرقم الشريحة 6"/>
          <p:cNvSpPr>
            <a:spLocks noGrp="1"/>
          </p:cNvSpPr>
          <p:nvPr>
            <p:ph type="sldNum" sz="quarter" idx="12"/>
          </p:nvPr>
        </p:nvSpPr>
        <p:spPr/>
        <p:txBody>
          <a:bodyPr/>
          <a:lstStyle/>
          <a:p>
            <a:fld id="{335D7682-E0E4-4A8A-8FA6-B5AC13CED1CA}" type="slidenum">
              <a:rPr lang="ar-QA" smtClean="0"/>
              <a:pPr/>
              <a:t>‹#›</a:t>
            </a:fld>
            <a:endParaRPr lang="ar-QA"/>
          </a:p>
        </p:txBody>
      </p:sp>
    </p:spTree>
  </p:cSld>
  <p:clrMapOvr>
    <a:masterClrMapping/>
  </p:clrMapOvr>
  <p:transition spd="slow">
    <p:newsfla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Q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Q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F934F907-78D5-4263-BD15-A0AF932134C3}" type="datetimeFigureOut">
              <a:rPr lang="ar-QA" smtClean="0"/>
              <a:pPr/>
              <a:t>15/04/1432</a:t>
            </a:fld>
            <a:endParaRPr lang="ar-QA"/>
          </a:p>
        </p:txBody>
      </p:sp>
      <p:sp>
        <p:nvSpPr>
          <p:cNvPr id="6" name="عنصر نائب للتذييل 5"/>
          <p:cNvSpPr>
            <a:spLocks noGrp="1"/>
          </p:cNvSpPr>
          <p:nvPr>
            <p:ph type="ftr" sz="quarter" idx="11"/>
          </p:nvPr>
        </p:nvSpPr>
        <p:spPr/>
        <p:txBody>
          <a:bodyPr/>
          <a:lstStyle/>
          <a:p>
            <a:endParaRPr lang="ar-QA"/>
          </a:p>
        </p:txBody>
      </p:sp>
      <p:sp>
        <p:nvSpPr>
          <p:cNvPr id="7" name="عنصر نائب لرقم الشريحة 6"/>
          <p:cNvSpPr>
            <a:spLocks noGrp="1"/>
          </p:cNvSpPr>
          <p:nvPr>
            <p:ph type="sldNum" sz="quarter" idx="12"/>
          </p:nvPr>
        </p:nvSpPr>
        <p:spPr/>
        <p:txBody>
          <a:bodyPr/>
          <a:lstStyle/>
          <a:p>
            <a:fld id="{335D7682-E0E4-4A8A-8FA6-B5AC13CED1CA}" type="slidenum">
              <a:rPr lang="ar-QA" smtClean="0"/>
              <a:pPr/>
              <a:t>‹#›</a:t>
            </a:fld>
            <a:endParaRPr lang="ar-QA"/>
          </a:p>
        </p:txBody>
      </p:sp>
    </p:spTree>
  </p:cSld>
  <p:clrMapOvr>
    <a:masterClrMapping/>
  </p:clrMapOvr>
  <p:transition spd="slow">
    <p:newsfla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Q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4" name="عنصر نائب للتاريخ 3"/>
          <p:cNvSpPr>
            <a:spLocks noGrp="1"/>
          </p:cNvSpPr>
          <p:nvPr>
            <p:ph type="dt" sz="half" idx="10"/>
          </p:nvPr>
        </p:nvSpPr>
        <p:spPr/>
        <p:txBody>
          <a:bodyPr/>
          <a:lstStyle/>
          <a:p>
            <a:fld id="{F934F907-78D5-4263-BD15-A0AF932134C3}" type="datetimeFigureOut">
              <a:rPr lang="ar-QA" smtClean="0"/>
              <a:pPr/>
              <a:t>15/04/1432</a:t>
            </a:fld>
            <a:endParaRPr lang="ar-QA"/>
          </a:p>
        </p:txBody>
      </p:sp>
      <p:sp>
        <p:nvSpPr>
          <p:cNvPr id="5" name="عنصر نائب للتذييل 4"/>
          <p:cNvSpPr>
            <a:spLocks noGrp="1"/>
          </p:cNvSpPr>
          <p:nvPr>
            <p:ph type="ftr" sz="quarter" idx="11"/>
          </p:nvPr>
        </p:nvSpPr>
        <p:spPr/>
        <p:txBody>
          <a:bodyPr/>
          <a:lstStyle/>
          <a:p>
            <a:endParaRPr lang="ar-QA"/>
          </a:p>
        </p:txBody>
      </p:sp>
      <p:sp>
        <p:nvSpPr>
          <p:cNvPr id="6" name="عنصر نائب لرقم الشريحة 5"/>
          <p:cNvSpPr>
            <a:spLocks noGrp="1"/>
          </p:cNvSpPr>
          <p:nvPr>
            <p:ph type="sldNum" sz="quarter" idx="12"/>
          </p:nvPr>
        </p:nvSpPr>
        <p:spPr/>
        <p:txBody>
          <a:bodyPr/>
          <a:lstStyle/>
          <a:p>
            <a:fld id="{335D7682-E0E4-4A8A-8FA6-B5AC13CED1CA}" type="slidenum">
              <a:rPr lang="ar-QA" smtClean="0"/>
              <a:pPr/>
              <a:t>‹#›</a:t>
            </a:fld>
            <a:endParaRPr lang="ar-QA"/>
          </a:p>
        </p:txBody>
      </p:sp>
    </p:spTree>
  </p:cSld>
  <p:clrMapOvr>
    <a:masterClrMapping/>
  </p:clrMapOvr>
  <p:transition spd="slow">
    <p:newsfla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Q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4" name="عنصر نائب للتاريخ 3"/>
          <p:cNvSpPr>
            <a:spLocks noGrp="1"/>
          </p:cNvSpPr>
          <p:nvPr>
            <p:ph type="dt" sz="half" idx="10"/>
          </p:nvPr>
        </p:nvSpPr>
        <p:spPr/>
        <p:txBody>
          <a:bodyPr/>
          <a:lstStyle/>
          <a:p>
            <a:fld id="{F934F907-78D5-4263-BD15-A0AF932134C3}" type="datetimeFigureOut">
              <a:rPr lang="ar-QA" smtClean="0"/>
              <a:pPr/>
              <a:t>15/04/1432</a:t>
            </a:fld>
            <a:endParaRPr lang="ar-QA"/>
          </a:p>
        </p:txBody>
      </p:sp>
      <p:sp>
        <p:nvSpPr>
          <p:cNvPr id="5" name="عنصر نائب للتذييل 4"/>
          <p:cNvSpPr>
            <a:spLocks noGrp="1"/>
          </p:cNvSpPr>
          <p:nvPr>
            <p:ph type="ftr" sz="quarter" idx="11"/>
          </p:nvPr>
        </p:nvSpPr>
        <p:spPr/>
        <p:txBody>
          <a:bodyPr/>
          <a:lstStyle/>
          <a:p>
            <a:endParaRPr lang="ar-QA"/>
          </a:p>
        </p:txBody>
      </p:sp>
      <p:sp>
        <p:nvSpPr>
          <p:cNvPr id="6" name="عنصر نائب لرقم الشريحة 5"/>
          <p:cNvSpPr>
            <a:spLocks noGrp="1"/>
          </p:cNvSpPr>
          <p:nvPr>
            <p:ph type="sldNum" sz="quarter" idx="12"/>
          </p:nvPr>
        </p:nvSpPr>
        <p:spPr/>
        <p:txBody>
          <a:bodyPr/>
          <a:lstStyle/>
          <a:p>
            <a:fld id="{335D7682-E0E4-4A8A-8FA6-B5AC13CED1CA}" type="slidenum">
              <a:rPr lang="ar-QA" smtClean="0"/>
              <a:pPr/>
              <a:t>‹#›</a:t>
            </a:fld>
            <a:endParaRPr lang="ar-QA"/>
          </a:p>
        </p:txBody>
      </p:sp>
    </p:spTree>
  </p:cSld>
  <p:clrMapOvr>
    <a:masterClrMapping/>
  </p:clrMapOvr>
  <p:transition spd="slow">
    <p:newsfla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Q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934F907-78D5-4263-BD15-A0AF932134C3}" type="datetimeFigureOut">
              <a:rPr lang="ar-QA" smtClean="0"/>
              <a:pPr/>
              <a:t>15/04/1432</a:t>
            </a:fld>
            <a:endParaRPr lang="ar-Q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Q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35D7682-E0E4-4A8A-8FA6-B5AC13CED1CA}" type="slidenum">
              <a:rPr lang="ar-QA" smtClean="0"/>
              <a:pPr/>
              <a:t>‹#›</a:t>
            </a:fld>
            <a:endParaRPr lang="ar-Q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newsflash/>
  </p:transition>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Q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hyperlink" Target="http://www.clipartguide.com/"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vb.ta7a.com/" TargetMode="Externa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hyperlink" Target="http://vb.ta7a.com/" TargetMode="External"/><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395536" y="1052736"/>
            <a:ext cx="8566720" cy="3240361"/>
          </a:xfrm>
          <a:effectLst>
            <a:outerShdw blurRad="40000" dist="23000" dir="5400000" rotWithShape="0">
              <a:srgbClr val="000000">
                <a:alpha val="35000"/>
              </a:srgbClr>
            </a:outerShdw>
            <a:reflection blurRad="6350" stA="50000" endA="300" endPos="55000" dir="5400000" sy="-100000" algn="bl" rotWithShape="0"/>
          </a:effectLst>
        </p:spPr>
        <p:style>
          <a:lnRef idx="1">
            <a:schemeClr val="accent1"/>
          </a:lnRef>
          <a:fillRef idx="3">
            <a:schemeClr val="accent1"/>
          </a:fillRef>
          <a:effectRef idx="2">
            <a:schemeClr val="accent1"/>
          </a:effectRef>
          <a:fontRef idx="minor">
            <a:schemeClr val="lt1"/>
          </a:fontRef>
        </p:style>
        <p:txBody>
          <a:bodyPr>
            <a:normAutofit/>
          </a:bodyPr>
          <a:lstStyle/>
          <a:p>
            <a:r>
              <a:rPr lang="ar-QA" sz="6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reflection blurRad="6350" stA="55000" endA="50" endPos="85000" dir="5400000" sy="-100000" algn="bl" rotWithShape="0"/>
                </a:effectLst>
              </a:rPr>
              <a:t>الألعاب التعليمية</a:t>
            </a:r>
            <a:endParaRPr lang="ar-QA" sz="6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reflection blurRad="6350" stA="55000" endA="50" endPos="85000" dir="5400000" sy="-100000" algn="bl" rotWithShape="0"/>
              </a:effectLst>
            </a:endParaRPr>
          </a:p>
        </p:txBody>
      </p:sp>
      <p:sp>
        <p:nvSpPr>
          <p:cNvPr id="3" name="عنوان فرعي 2"/>
          <p:cNvSpPr>
            <a:spLocks noGrp="1"/>
          </p:cNvSpPr>
          <p:nvPr>
            <p:ph type="subTitle" idx="1"/>
          </p:nvPr>
        </p:nvSpPr>
        <p:spPr>
          <a:xfrm flipV="1">
            <a:off x="1371600" y="5638800"/>
            <a:ext cx="6400800" cy="382488"/>
          </a:xfrm>
        </p:spPr>
        <p:txBody>
          <a:bodyPr>
            <a:normAutofit fontScale="70000" lnSpcReduction="20000"/>
          </a:bodyPr>
          <a:lstStyle/>
          <a:p>
            <a:endParaRPr lang="ar-QA" dirty="0"/>
          </a:p>
        </p:txBody>
      </p:sp>
      <p:pic>
        <p:nvPicPr>
          <p:cNvPr id="1026" name="Picture 2" descr="http://www.fisher-price.com/img/product_shots/B9376_b_1.jpg"/>
          <p:cNvPicPr>
            <a:picLocks noChangeAspect="1" noChangeArrowheads="1"/>
          </p:cNvPicPr>
          <p:nvPr/>
        </p:nvPicPr>
        <p:blipFill>
          <a:blip r:embed="rId2" cstate="print"/>
          <a:srcRect/>
          <a:stretch>
            <a:fillRect/>
          </a:stretch>
        </p:blipFill>
        <p:spPr bwMode="auto">
          <a:xfrm rot="21056124">
            <a:off x="539552" y="1268760"/>
            <a:ext cx="1944216" cy="231457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style>
          <a:lnRef idx="0">
            <a:schemeClr val="accent5"/>
          </a:lnRef>
          <a:fillRef idx="3">
            <a:schemeClr val="accent5"/>
          </a:fillRef>
          <a:effectRef idx="3">
            <a:schemeClr val="accent5"/>
          </a:effectRef>
          <a:fontRef idx="minor">
            <a:schemeClr val="lt1"/>
          </a:fontRef>
        </p:style>
      </p:pic>
      <p:pic>
        <p:nvPicPr>
          <p:cNvPr id="1030" name="Picture 6" descr="http://www.fisher-price.com/us/img/product_shots/H6430_b_1.jpg"/>
          <p:cNvPicPr>
            <a:picLocks noChangeAspect="1" noChangeArrowheads="1"/>
          </p:cNvPicPr>
          <p:nvPr/>
        </p:nvPicPr>
        <p:blipFill>
          <a:blip r:embed="rId3" cstate="print"/>
          <a:srcRect/>
          <a:stretch>
            <a:fillRect/>
          </a:stretch>
        </p:blipFill>
        <p:spPr bwMode="auto">
          <a:xfrm rot="1034254">
            <a:off x="7073291" y="2496474"/>
            <a:ext cx="1800201" cy="2098551"/>
          </a:xfrm>
          <a:prstGeom prst="rect">
            <a:avLst/>
          </a:prstGeom>
          <a:ln>
            <a:noFill/>
          </a:ln>
          <a:effectLst>
            <a:outerShdw blurRad="292100" dist="139700" dir="2700000" algn="tl" rotWithShape="0">
              <a:srgbClr val="333333">
                <a:alpha val="65000"/>
              </a:srgbClr>
            </a:outerShdw>
          </a:effectLst>
        </p:spPr>
      </p:pic>
      <p:pic>
        <p:nvPicPr>
          <p:cNvPr id="6" name="صورة 5" descr="http://www.clipartguide.com/pics/CARTOON_HEADER_1150wide.jpg">
            <a:hlinkClick r:id="rId4"/>
          </p:cNvPr>
          <p:cNvPicPr/>
          <p:nvPr/>
        </p:nvPicPr>
        <p:blipFill>
          <a:blip r:embed="rId5" cstate="print"/>
          <a:srcRect/>
          <a:stretch>
            <a:fillRect/>
          </a:stretch>
        </p:blipFill>
        <p:spPr bwMode="auto">
          <a:xfrm>
            <a:off x="467544" y="5517232"/>
            <a:ext cx="7920880" cy="497205"/>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2000" fill="hold"/>
                                        <p:tgtEl>
                                          <p:spTgt spid="2"/>
                                        </p:tgtEl>
                                        <p:attrNameLst>
                                          <p:attrName>style.color</p:attrName>
                                        </p:attrNameLst>
                                      </p:cBhvr>
                                      <p:to>
                                        <p:clrVal>
                                          <a:schemeClr val="accent2"/>
                                        </p:clrVal>
                                      </p:to>
                                    </p:set>
                                    <p:set>
                                      <p:cBhvr>
                                        <p:cTn id="7" dur="2000" fill="hold"/>
                                        <p:tgtEl>
                                          <p:spTgt spid="2"/>
                                        </p:tgtEl>
                                        <p:attrNameLst>
                                          <p:attrName>fillcolor</p:attrName>
                                        </p:attrNameLst>
                                      </p:cBhvr>
                                      <p:to>
                                        <p:clrVal>
                                          <a:schemeClr val="accent2"/>
                                        </p:clrVal>
                                      </p:to>
                                    </p:set>
                                    <p:set>
                                      <p:cBhvr>
                                        <p:cTn id="8" dur="2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115616" y="980728"/>
            <a:ext cx="7056784" cy="5040560"/>
          </a:xfrm>
          <a:prstGeom prst="rect">
            <a:avLst/>
          </a:prstGeom>
          <a:scene3d>
            <a:camera prst="orthographicFront">
              <a:rot lat="0" lon="0" rev="0"/>
            </a:camera>
            <a:lightRig rig="threePt" dir="t">
              <a:rot lat="0" lon="0" rev="1200000"/>
            </a:lightRig>
          </a:scene3d>
          <a:sp3d>
            <a:bevelT w="63500" h="25400"/>
          </a:sp3d>
        </p:spPr>
        <p:style>
          <a:lnRef idx="0">
            <a:schemeClr val="accent3"/>
          </a:lnRef>
          <a:fillRef idx="3">
            <a:schemeClr val="accent3"/>
          </a:fillRef>
          <a:effectRef idx="3">
            <a:schemeClr val="accent3"/>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buFont typeface="Arial" pitchFamily="34" charset="0"/>
              <a:buNone/>
            </a:pPr>
            <a:r>
              <a:rPr lang="ar-SA"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الألعاب التعليمية</a:t>
            </a:r>
            <a:br>
              <a:rPr lang="ar-SA"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ar-SA" sz="1600" b="1" dirty="0" smtClean="0">
                <a:ln w="11430"/>
                <a:solidFill>
                  <a:sysClr val="windowText" lastClr="000000"/>
                </a:solidFill>
                <a:effectLst>
                  <a:outerShdw blurRad="50800" dist="39000" dir="5460000" algn="tl">
                    <a:srgbClr val="000000">
                      <a:alpha val="38000"/>
                    </a:srgbClr>
                  </a:outerShdw>
                </a:effectLst>
                <a:latin typeface="Bell MT" pitchFamily="18" charset="0"/>
              </a:rPr>
              <a:t>يعد التدريس باستخدام الألعاب التعليمية من أبرز الطرق والإستراتيجيات التدريسية التي تراعي </a:t>
            </a:r>
            <a:r>
              <a:rPr lang="ar-QA" sz="1600" b="1" dirty="0" smtClean="0">
                <a:ln w="11430"/>
                <a:solidFill>
                  <a:sysClr val="windowText" lastClr="000000"/>
                </a:solidFill>
                <a:effectLst>
                  <a:outerShdw blurRad="50800" dist="39000" dir="5460000" algn="tl">
                    <a:srgbClr val="000000">
                      <a:alpha val="38000"/>
                    </a:srgbClr>
                  </a:outerShdw>
                </a:effectLst>
                <a:latin typeface="Bell MT" pitchFamily="18" charset="0"/>
              </a:rPr>
              <a:t>نفسيات </a:t>
            </a:r>
            <a:r>
              <a:rPr lang="ar-SA" sz="1600" b="1" dirty="0" smtClean="0">
                <a:ln w="11430"/>
                <a:solidFill>
                  <a:sysClr val="windowText" lastClr="000000"/>
                </a:solidFill>
                <a:effectLst>
                  <a:outerShdw blurRad="50800" dist="39000" dir="5460000" algn="tl">
                    <a:srgbClr val="000000">
                      <a:alpha val="38000"/>
                    </a:srgbClr>
                  </a:outerShdw>
                </a:effectLst>
                <a:latin typeface="Bell MT" pitchFamily="18" charset="0"/>
              </a:rPr>
              <a:t>المتعلمين ، فالتلميذ له دور إيجابي من خلال هذه الطريقة فهو يتميز بكونه عنصر نشط وفعال داخل الصف خلال العملية التعليمية وذلك من خلال أنشطة وألعاب تعليمية تم إعدادها وتنفيذها بطريقة علمية منظمة .</a:t>
            </a:r>
            <a:br>
              <a:rPr lang="ar-SA" sz="1600" b="1" dirty="0" smtClean="0">
                <a:ln w="11430"/>
                <a:solidFill>
                  <a:sysClr val="windowText" lastClr="000000"/>
                </a:solidFill>
                <a:effectLst>
                  <a:outerShdw blurRad="50800" dist="39000" dir="5460000" algn="tl">
                    <a:srgbClr val="000000">
                      <a:alpha val="38000"/>
                    </a:srgbClr>
                  </a:outerShdw>
                </a:effectLst>
                <a:latin typeface="Bell MT" pitchFamily="18" charset="0"/>
              </a:rPr>
            </a:br>
            <a:r>
              <a:rPr lang="ar-SA" sz="1600" b="1" dirty="0" smtClean="0">
                <a:ln w="11430"/>
                <a:solidFill>
                  <a:sysClr val="windowText" lastClr="000000"/>
                </a:solidFill>
                <a:effectLst>
                  <a:outerShdw blurRad="50800" dist="39000" dir="5460000" algn="tl">
                    <a:srgbClr val="000000">
                      <a:alpha val="38000"/>
                    </a:srgbClr>
                  </a:outerShdw>
                </a:effectLst>
                <a:latin typeface="Bell MT" pitchFamily="18" charset="0"/>
              </a:rPr>
              <a:t/>
            </a:r>
            <a:br>
              <a:rPr lang="ar-SA" sz="1600" b="1" dirty="0" smtClean="0">
                <a:ln w="11430"/>
                <a:solidFill>
                  <a:sysClr val="windowText" lastClr="000000"/>
                </a:solidFill>
                <a:effectLst>
                  <a:outerShdw blurRad="50800" dist="39000" dir="5460000" algn="tl">
                    <a:srgbClr val="000000">
                      <a:alpha val="38000"/>
                    </a:srgbClr>
                  </a:outerShdw>
                </a:effectLst>
                <a:latin typeface="Bell MT" pitchFamily="18" charset="0"/>
              </a:rPr>
            </a:br>
            <a:r>
              <a:rPr lang="ar-SA" sz="1600" b="1" dirty="0" smtClean="0">
                <a:ln w="11430"/>
                <a:solidFill>
                  <a:sysClr val="windowText" lastClr="000000"/>
                </a:solidFill>
                <a:effectLst>
                  <a:outerShdw blurRad="50800" dist="39000" dir="5460000" algn="tl">
                    <a:srgbClr val="000000">
                      <a:alpha val="38000"/>
                    </a:srgbClr>
                  </a:outerShdw>
                </a:effectLst>
                <a:latin typeface="Bell MT" pitchFamily="18" charset="0"/>
              </a:rPr>
              <a:t>تعريف إستراتيجية الألعاب التعليمية:</a:t>
            </a:r>
            <a:br>
              <a:rPr lang="ar-SA" sz="1600" b="1" dirty="0" smtClean="0">
                <a:ln w="11430"/>
                <a:solidFill>
                  <a:sysClr val="windowText" lastClr="000000"/>
                </a:solidFill>
                <a:effectLst>
                  <a:outerShdw blurRad="50800" dist="39000" dir="5460000" algn="tl">
                    <a:srgbClr val="000000">
                      <a:alpha val="38000"/>
                    </a:srgbClr>
                  </a:outerShdw>
                </a:effectLst>
                <a:latin typeface="Bell MT" pitchFamily="18" charset="0"/>
              </a:rPr>
            </a:br>
            <a:r>
              <a:rPr lang="ar-SA" sz="1600" b="1" dirty="0" smtClean="0">
                <a:ln w="11430"/>
                <a:solidFill>
                  <a:sysClr val="windowText" lastClr="000000"/>
                </a:solidFill>
                <a:effectLst>
                  <a:outerShdw blurRad="50800" dist="39000" dir="5460000" algn="tl">
                    <a:srgbClr val="000000">
                      <a:alpha val="38000"/>
                    </a:srgbClr>
                  </a:outerShdw>
                </a:effectLst>
                <a:latin typeface="Bell MT" pitchFamily="18" charset="0"/>
              </a:rPr>
              <a:t/>
            </a:r>
            <a:br>
              <a:rPr lang="ar-SA" sz="1600" b="1" dirty="0" smtClean="0">
                <a:ln w="11430"/>
                <a:solidFill>
                  <a:sysClr val="windowText" lastClr="000000"/>
                </a:solidFill>
                <a:effectLst>
                  <a:outerShdw blurRad="50800" dist="39000" dir="5460000" algn="tl">
                    <a:srgbClr val="000000">
                      <a:alpha val="38000"/>
                    </a:srgbClr>
                  </a:outerShdw>
                </a:effectLst>
                <a:latin typeface="Bell MT" pitchFamily="18" charset="0"/>
              </a:rPr>
            </a:br>
            <a:r>
              <a:rPr lang="ar-SA" sz="1600" b="1" dirty="0" smtClean="0">
                <a:ln w="11430"/>
                <a:solidFill>
                  <a:sysClr val="windowText" lastClr="000000"/>
                </a:solidFill>
                <a:effectLst>
                  <a:outerShdw blurRad="50800" dist="39000" dir="5460000" algn="tl">
                    <a:srgbClr val="000000">
                      <a:alpha val="38000"/>
                    </a:srgbClr>
                  </a:outerShdw>
                </a:effectLst>
                <a:latin typeface="Bell MT" pitchFamily="18" charset="0"/>
              </a:rPr>
              <a:t>هي نشاط منظم منطقيا في ضوء مجموعة قوانين اللعب ، حين يتفاعل طالبان أو أكثر لتحقيق أهداف محددة وواضحة .</a:t>
            </a:r>
            <a:br>
              <a:rPr lang="ar-SA" sz="1600" b="1" dirty="0" smtClean="0">
                <a:ln w="11430"/>
                <a:solidFill>
                  <a:sysClr val="windowText" lastClr="000000"/>
                </a:solidFill>
                <a:effectLst>
                  <a:outerShdw blurRad="50800" dist="39000" dir="5460000" algn="tl">
                    <a:srgbClr val="000000">
                      <a:alpha val="38000"/>
                    </a:srgbClr>
                  </a:outerShdw>
                </a:effectLst>
                <a:latin typeface="Bell MT" pitchFamily="18" charset="0"/>
              </a:rPr>
            </a:br>
            <a:r>
              <a:rPr lang="ar-SA" sz="1600" b="1" dirty="0" smtClean="0">
                <a:ln w="11430"/>
                <a:solidFill>
                  <a:sysClr val="windowText" lastClr="000000"/>
                </a:solidFill>
                <a:effectLst>
                  <a:outerShdw blurRad="50800" dist="39000" dir="5460000" algn="tl">
                    <a:srgbClr val="000000">
                      <a:alpha val="38000"/>
                    </a:srgbClr>
                  </a:outerShdw>
                </a:effectLst>
                <a:latin typeface="Bell MT" pitchFamily="18" charset="0"/>
              </a:rPr>
              <a:t/>
            </a:r>
            <a:br>
              <a:rPr lang="ar-SA" sz="1600" b="1" dirty="0" smtClean="0">
                <a:ln w="11430"/>
                <a:solidFill>
                  <a:sysClr val="windowText" lastClr="000000"/>
                </a:solidFill>
                <a:effectLst>
                  <a:outerShdw blurRad="50800" dist="39000" dir="5460000" algn="tl">
                    <a:srgbClr val="000000">
                      <a:alpha val="38000"/>
                    </a:srgbClr>
                  </a:outerShdw>
                </a:effectLst>
                <a:latin typeface="Bell MT" pitchFamily="18" charset="0"/>
              </a:rPr>
            </a:br>
            <a:r>
              <a:rPr lang="ar-SA" sz="1600" b="1" dirty="0" err="1" smtClean="0">
                <a:ln w="11430"/>
                <a:solidFill>
                  <a:sysClr val="windowText" lastClr="000000"/>
                </a:solidFill>
                <a:effectLst>
                  <a:outerShdw blurRad="50800" dist="39000" dir="5460000" algn="tl">
                    <a:srgbClr val="000000">
                      <a:alpha val="38000"/>
                    </a:srgbClr>
                  </a:outerShdw>
                </a:effectLst>
                <a:latin typeface="Bell MT" pitchFamily="18" charset="0"/>
              </a:rPr>
              <a:t>او</a:t>
            </a:r>
            <a:r>
              <a:rPr lang="ar-SA" sz="1600" b="1" dirty="0" smtClean="0">
                <a:ln w="11430"/>
                <a:solidFill>
                  <a:sysClr val="windowText" lastClr="000000"/>
                </a:solidFill>
                <a:effectLst>
                  <a:outerShdw blurRad="50800" dist="39000" dir="5460000" algn="tl">
                    <a:srgbClr val="000000">
                      <a:alpha val="38000"/>
                    </a:srgbClr>
                  </a:outerShdw>
                </a:effectLst>
                <a:latin typeface="Bell MT" pitchFamily="18" charset="0"/>
              </a:rPr>
              <a:t> هي نوع من النشاط الهادف الذي يتضمن أفعالا معينة يقوم </a:t>
            </a:r>
            <a:r>
              <a:rPr lang="ar-SA" sz="1600" b="1" dirty="0" err="1" smtClean="0">
                <a:ln w="11430"/>
                <a:solidFill>
                  <a:sysClr val="windowText" lastClr="000000"/>
                </a:solidFill>
                <a:effectLst>
                  <a:outerShdw blurRad="50800" dist="39000" dir="5460000" algn="tl">
                    <a:srgbClr val="000000">
                      <a:alpha val="38000"/>
                    </a:srgbClr>
                  </a:outerShdw>
                </a:effectLst>
                <a:latin typeface="Bell MT" pitchFamily="18" charset="0"/>
              </a:rPr>
              <a:t>بها</a:t>
            </a:r>
            <a:r>
              <a:rPr lang="ar-SA" sz="1600" b="1" dirty="0" smtClean="0">
                <a:ln w="11430"/>
                <a:solidFill>
                  <a:sysClr val="windowText" lastClr="000000"/>
                </a:solidFill>
                <a:effectLst>
                  <a:outerShdw blurRad="50800" dist="39000" dir="5460000" algn="tl">
                    <a:srgbClr val="000000">
                      <a:alpha val="38000"/>
                    </a:srgbClr>
                  </a:outerShdw>
                </a:effectLst>
                <a:latin typeface="Bell MT" pitchFamily="18" charset="0"/>
              </a:rPr>
              <a:t> التلميذ أو فريق من التلاميذ في حصة الرياضيات</a:t>
            </a:r>
            <a:r>
              <a:rPr lang="ar-QA" sz="1600" b="1" dirty="0" smtClean="0">
                <a:ln w="11430"/>
                <a:solidFill>
                  <a:sysClr val="windowText" lastClr="000000"/>
                </a:solidFill>
                <a:effectLst>
                  <a:outerShdw blurRad="50800" dist="39000" dir="5460000" algn="tl">
                    <a:srgbClr val="000000">
                      <a:alpha val="38000"/>
                    </a:srgbClr>
                  </a:outerShdw>
                </a:effectLst>
                <a:latin typeface="Bell MT" pitchFamily="18" charset="0"/>
              </a:rPr>
              <a:t> على سبيل المثال</a:t>
            </a:r>
            <a:r>
              <a:rPr lang="ar-SA" sz="1600" b="1" dirty="0" smtClean="0">
                <a:ln w="11430"/>
                <a:solidFill>
                  <a:sysClr val="windowText" lastClr="000000"/>
                </a:solidFill>
                <a:effectLst>
                  <a:outerShdw blurRad="50800" dist="39000" dir="5460000" algn="tl">
                    <a:srgbClr val="000000">
                      <a:alpha val="38000"/>
                    </a:srgbClr>
                  </a:outerShdw>
                </a:effectLst>
                <a:latin typeface="Bell MT" pitchFamily="18" charset="0"/>
              </a:rPr>
              <a:t> وفي ضوء قواعد محددة تتبع بفرض إنجاز هدف معين .</a:t>
            </a:r>
            <a:br>
              <a:rPr lang="ar-SA" sz="1600" b="1" dirty="0" smtClean="0">
                <a:ln w="11430"/>
                <a:solidFill>
                  <a:sysClr val="windowText" lastClr="000000"/>
                </a:solidFill>
                <a:effectLst>
                  <a:outerShdw blurRad="50800" dist="39000" dir="5460000" algn="tl">
                    <a:srgbClr val="000000">
                      <a:alpha val="38000"/>
                    </a:srgbClr>
                  </a:outerShdw>
                </a:effectLst>
                <a:latin typeface="Bell MT" pitchFamily="18" charset="0"/>
              </a:rPr>
            </a:br>
            <a:r>
              <a:rPr lang="ar-SA" sz="1600" b="1" dirty="0" smtClean="0">
                <a:ln w="11430"/>
                <a:solidFill>
                  <a:sysClr val="windowText" lastClr="000000"/>
                </a:solidFill>
                <a:effectLst>
                  <a:outerShdw blurRad="50800" dist="39000" dir="5460000" algn="tl">
                    <a:srgbClr val="000000">
                      <a:alpha val="38000"/>
                    </a:srgbClr>
                  </a:outerShdw>
                </a:effectLst>
                <a:latin typeface="Bell MT" pitchFamily="18" charset="0"/>
              </a:rPr>
              <a:t/>
            </a:r>
            <a:br>
              <a:rPr lang="ar-SA" sz="1600" b="1" dirty="0" smtClean="0">
                <a:ln w="11430"/>
                <a:solidFill>
                  <a:sysClr val="windowText" lastClr="000000"/>
                </a:solidFill>
                <a:effectLst>
                  <a:outerShdw blurRad="50800" dist="39000" dir="5460000" algn="tl">
                    <a:srgbClr val="000000">
                      <a:alpha val="38000"/>
                    </a:srgbClr>
                  </a:outerShdw>
                </a:effectLst>
                <a:latin typeface="Bell MT" pitchFamily="18" charset="0"/>
              </a:rPr>
            </a:br>
            <a:r>
              <a:rPr lang="ar-SA" sz="1600" b="1" dirty="0" smtClean="0">
                <a:ln w="11430"/>
                <a:solidFill>
                  <a:sysClr val="windowText" lastClr="000000"/>
                </a:solidFill>
                <a:effectLst>
                  <a:outerShdw blurRad="50800" dist="39000" dir="5460000" algn="tl">
                    <a:srgbClr val="000000">
                      <a:alpha val="38000"/>
                    </a:srgbClr>
                  </a:outerShdw>
                </a:effectLst>
                <a:latin typeface="Bell MT" pitchFamily="18" charset="0"/>
              </a:rPr>
              <a:t>وتعتبر الألعاب التعليمية إحدى مداخل التدريس الرئيسية التي تهتم بنشاط التلميذ وإيجابيته وبتنمية شخصيته تنمية شاملة في مختلف الجوانب لأنها تعني بتجسيد المفاهيم المجردة </a:t>
            </a:r>
            <a:r>
              <a:rPr lang="ar-QA" sz="1600" b="1" dirty="0" smtClean="0">
                <a:ln w="11430"/>
                <a:solidFill>
                  <a:sysClr val="windowText" lastClr="000000"/>
                </a:solidFill>
                <a:effectLst>
                  <a:outerShdw blurRad="50800" dist="39000" dir="5460000" algn="tl">
                    <a:srgbClr val="000000">
                      <a:alpha val="38000"/>
                    </a:srgbClr>
                  </a:outerShdw>
                </a:effectLst>
                <a:latin typeface="Bell MT" pitchFamily="18" charset="0"/>
              </a:rPr>
              <a:t>وتشجيع </a:t>
            </a:r>
            <a:r>
              <a:rPr lang="ar-SA" sz="1600" b="1" dirty="0" smtClean="0">
                <a:ln w="11430"/>
                <a:solidFill>
                  <a:sysClr val="windowText" lastClr="000000"/>
                </a:solidFill>
                <a:effectLst>
                  <a:outerShdw blurRad="50800" dist="39000" dir="5460000" algn="tl">
                    <a:srgbClr val="000000">
                      <a:alpha val="38000"/>
                    </a:srgbClr>
                  </a:outerShdw>
                </a:effectLst>
                <a:latin typeface="Bell MT" pitchFamily="18" charset="0"/>
              </a:rPr>
              <a:t>المتعلم على التفاعل مع المواقف التعليمية بم تتضمنه من مواد جيدة وأنشطة تربوية هادفة مما يجعله نشطا وفاعلا أثناء تعلمه في هذه المواقف التعليمية التي تقدم له بصورة شبه واقعية لتحقيق الأهداف المرجوة من عملية التدريس .</a:t>
            </a:r>
            <a:br>
              <a:rPr lang="ar-SA" sz="1600" b="1" dirty="0" smtClean="0">
                <a:ln w="11430"/>
                <a:solidFill>
                  <a:sysClr val="windowText" lastClr="000000"/>
                </a:solidFill>
                <a:effectLst>
                  <a:outerShdw blurRad="50800" dist="39000" dir="5460000" algn="tl">
                    <a:srgbClr val="000000">
                      <a:alpha val="38000"/>
                    </a:srgbClr>
                  </a:outerShdw>
                </a:effectLst>
                <a:latin typeface="Bell MT" pitchFamily="18" charset="0"/>
              </a:rPr>
            </a:br>
            <a:endParaRPr lang="ar-SA" sz="1600" b="1" dirty="0" smtClean="0">
              <a:ln w="11430"/>
              <a:solidFill>
                <a:sysClr val="windowText" lastClr="000000"/>
              </a:solidFill>
              <a:effectLst>
                <a:outerShdw blurRad="50800" dist="39000" dir="5460000" algn="tl">
                  <a:srgbClr val="000000">
                    <a:alpha val="38000"/>
                  </a:srgbClr>
                </a:outerShdw>
              </a:effectLst>
              <a:latin typeface="Bell MT" pitchFamily="18" charset="0"/>
            </a:endParaRPr>
          </a:p>
        </p:txBody>
      </p:sp>
    </p:spTree>
  </p:cSld>
  <p:clrMapOvr>
    <a:masterClrMapping/>
  </p:clrMapOvr>
  <p:transition spd="slow">
    <p:newsfla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أهمية ألعاب الأطفال &quot;">
            <a:hlinkClick r:id="rId2" tgtFrame="&quot;_blank&quot;"/>
          </p:cNvPr>
          <p:cNvPicPr/>
          <p:nvPr/>
        </p:nvPicPr>
        <p:blipFill>
          <a:blip r:embed="rId3" cstate="print">
            <a:lum bright="40000" contrast="-40000"/>
          </a:blip>
          <a:srcRect/>
          <a:stretch>
            <a:fillRect/>
          </a:stretch>
        </p:blipFill>
        <p:spPr bwMode="auto">
          <a:xfrm>
            <a:off x="611560" y="548680"/>
            <a:ext cx="7920879" cy="2808312"/>
          </a:xfrm>
          <a:prstGeom prst="rect">
            <a:avLst/>
          </a:prstGeom>
          <a:noFill/>
          <a:ln w="9525">
            <a:noFill/>
            <a:miter lim="800000"/>
            <a:headEnd/>
            <a:tailEnd/>
          </a:ln>
        </p:spPr>
      </p:pic>
      <p:sp>
        <p:nvSpPr>
          <p:cNvPr id="2" name="عنوان 1"/>
          <p:cNvSpPr>
            <a:spLocks noGrp="1"/>
          </p:cNvSpPr>
          <p:nvPr>
            <p:ph type="ctrTitle"/>
          </p:nvPr>
        </p:nvSpPr>
        <p:spPr>
          <a:xfrm>
            <a:off x="685800" y="908721"/>
            <a:ext cx="7772400" cy="2304255"/>
          </a:xfrm>
        </p:spPr>
        <p:txBody>
          <a:bodyPr>
            <a:normAutofit/>
          </a:bodyPr>
          <a:lstStyle/>
          <a:p>
            <a:r>
              <a:rPr lang="ar-SA" sz="2700" dirty="0" smtClean="0"/>
              <a:t>يرى </a:t>
            </a:r>
            <a:r>
              <a:rPr lang="ar-QA" sz="2700" dirty="0" err="1" smtClean="0"/>
              <a:t>ال</a:t>
            </a:r>
            <a:r>
              <a:rPr lang="ar-SA" sz="2700" dirty="0" smtClean="0"/>
              <a:t>متخصص</a:t>
            </a:r>
            <a:r>
              <a:rPr lang="ar-QA" sz="2700" dirty="0" smtClean="0"/>
              <a:t>ين في</a:t>
            </a:r>
            <a:r>
              <a:rPr lang="ar-SA" sz="2700" dirty="0" smtClean="0"/>
              <a:t> علم النفس </a:t>
            </a:r>
            <a:r>
              <a:rPr lang="ar-SA" sz="2700" dirty="0" err="1" smtClean="0"/>
              <a:t>ان</a:t>
            </a:r>
            <a:r>
              <a:rPr lang="ar-QA" sz="2700" dirty="0" smtClean="0"/>
              <a:t>:</a:t>
            </a:r>
            <a:br>
              <a:rPr lang="ar-QA" sz="2700" dirty="0" smtClean="0"/>
            </a:br>
            <a:r>
              <a:rPr lang="ar-SA" sz="2700" dirty="0" smtClean="0">
                <a:solidFill>
                  <a:srgbClr val="FF0000"/>
                </a:solidFill>
              </a:rPr>
              <a:t> اللعب</a:t>
            </a:r>
            <a:r>
              <a:rPr lang="ar-SA" sz="2700" dirty="0" smtClean="0"/>
              <a:t/>
            </a:r>
            <a:br>
              <a:rPr lang="ar-SA" sz="2700" dirty="0" smtClean="0"/>
            </a:br>
            <a:r>
              <a:rPr lang="ar-SA" sz="2700" dirty="0" err="1" smtClean="0"/>
              <a:t>اداه</a:t>
            </a:r>
            <a:r>
              <a:rPr lang="ar-SA" sz="2700" dirty="0" smtClean="0"/>
              <a:t> طبيعية مهمة يستخدمها الطفل لفهم العالم ومواجهته</a:t>
            </a:r>
            <a:r>
              <a:rPr lang="ar-QA" sz="2700" dirty="0" smtClean="0"/>
              <a:t>.</a:t>
            </a:r>
            <a:r>
              <a:rPr lang="ar-SA" sz="2700" dirty="0" smtClean="0"/>
              <a:t> </a:t>
            </a:r>
            <a:r>
              <a:rPr lang="ar-SA" dirty="0" smtClean="0"/>
              <a:t/>
            </a:r>
            <a:br>
              <a:rPr lang="ar-SA" dirty="0" smtClean="0"/>
            </a:br>
            <a:endParaRPr lang="ar-QA" dirty="0"/>
          </a:p>
        </p:txBody>
      </p:sp>
      <p:sp>
        <p:nvSpPr>
          <p:cNvPr id="3" name="عنوان فرعي 2"/>
          <p:cNvSpPr>
            <a:spLocks noGrp="1"/>
          </p:cNvSpPr>
          <p:nvPr>
            <p:ph type="subTitle" idx="1"/>
          </p:nvPr>
        </p:nvSpPr>
        <p:spPr>
          <a:xfrm>
            <a:off x="4860032" y="2924944"/>
            <a:ext cx="3744416" cy="3384376"/>
          </a:xfrm>
          <a:solidFill>
            <a:schemeClr val="bg2">
              <a:lumMod val="50000"/>
            </a:schemeClr>
          </a:solidFill>
          <a:ln>
            <a:noFill/>
          </a:ln>
          <a:effectLst>
            <a:outerShdw blurRad="152400" dist="317500" dir="5400000" sx="90000" sy="-19000" rotWithShape="0">
              <a:prstClr val="black">
                <a:alpha val="15000"/>
              </a:prstClr>
            </a:outerShdw>
            <a:reflection blurRad="6350" stA="50000" endA="300" endPos="90000" dir="5400000" sy="-100000" algn="bl" rotWithShape="0"/>
          </a:effectLst>
          <a:scene3d>
            <a:camera prst="orthographicFront">
              <a:rot lat="0" lon="0" rev="0"/>
            </a:camera>
            <a:lightRig rig="contrasting" dir="t">
              <a:rot lat="0" lon="0" rev="1500000"/>
            </a:lightRig>
          </a:scene3d>
          <a:sp3d prstMaterial="metal">
            <a:bevelT w="88900" h="88900"/>
          </a:sp3d>
        </p:spPr>
        <p:txBody>
          <a:bodyPr>
            <a:normAutofit fontScale="70000" lnSpcReduction="20000"/>
          </a:bodyPr>
          <a:lstStyle/>
          <a:p>
            <a:r>
              <a:rPr lang="ar-SA" dirty="0" smtClean="0">
                <a:solidFill>
                  <a:schemeClr val="tx1"/>
                </a:solidFill>
              </a:rPr>
              <a:t>أشارت الدراسات الحديثة إلى أن استخدام الحواس المختلفة هو طريق التعلم والتطور , كما أشارت إلى أن اللعب الذي يتيح فرصة استخدام الحواس والعقل يسمح للطفل باكتشاف العالم من حوله وفهم بيئته ومعرفة ذاته , ذلك لأنه يتعلم ثقافة مجتمعه وقيمه وتطور قدراته ومهارات تفكيره من خلال ممارسته لألوان مختلفة من اللعب فيتفاعل مع مواده , وأدواته , ويتعلم ثقافة مجتمعه ولغته لتكون عونا له على التفاعل والتواصل مع العالم الخارجي من حوله</a:t>
            </a:r>
            <a:r>
              <a:rPr lang="ar-QA" dirty="0" smtClean="0">
                <a:solidFill>
                  <a:schemeClr val="tx1"/>
                </a:solidFill>
              </a:rPr>
              <a:t>.</a:t>
            </a:r>
            <a:endParaRPr lang="ar-QA" dirty="0">
              <a:solidFill>
                <a:schemeClr val="tx1"/>
              </a:solidFill>
            </a:endParaRPr>
          </a:p>
        </p:txBody>
      </p:sp>
      <p:pic>
        <p:nvPicPr>
          <p:cNvPr id="6" name="صورة 5" descr="أهمية ألعاب الأطفال &quot;">
            <a:hlinkClick r:id="rId2" tgtFrame="&quot;_blank&quot;"/>
          </p:cNvPr>
          <p:cNvPicPr/>
          <p:nvPr/>
        </p:nvPicPr>
        <p:blipFill>
          <a:blip r:embed="rId4" cstate="print"/>
          <a:srcRect/>
          <a:stretch>
            <a:fillRect/>
          </a:stretch>
        </p:blipFill>
        <p:spPr bwMode="auto">
          <a:xfrm>
            <a:off x="611560" y="3068960"/>
            <a:ext cx="3785820" cy="3026782"/>
          </a:xfrm>
          <a:prstGeom prst="rect">
            <a:avLst/>
          </a:prstGeom>
          <a:noFill/>
          <a:ln w="9525">
            <a:noFill/>
            <a:miter lim="800000"/>
            <a:headEnd/>
            <a:tailEnd/>
          </a:ln>
        </p:spPr>
      </p:pic>
    </p:spTree>
  </p:cSld>
  <p:clrMapOvr>
    <a:masterClrMapping/>
  </p:clrMapOvr>
  <p:transition spd="slow">
    <p:newsfla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3995936" y="620689"/>
            <a:ext cx="4536504" cy="1440159"/>
          </a:xfrm>
        </p:spPr>
        <p:txBody>
          <a:bodyPr>
            <a:normAutofit fontScale="90000"/>
          </a:bodyPr>
          <a:lstStyle/>
          <a:p>
            <a:r>
              <a:rPr lang="ar-QA" sz="2000" b="1" dirty="0" smtClean="0">
                <a:cs typeface="+mn-cs"/>
              </a:rPr>
              <a:t/>
            </a:r>
            <a:br>
              <a:rPr lang="ar-QA" sz="2000" b="1" dirty="0" smtClean="0">
                <a:cs typeface="+mn-cs"/>
              </a:rPr>
            </a:br>
            <a:r>
              <a:rPr lang="ar-QA" sz="2000" b="1" dirty="0" smtClean="0">
                <a:cs typeface="+mn-cs"/>
              </a:rPr>
              <a:t/>
            </a:r>
            <a:br>
              <a:rPr lang="ar-QA" sz="2000" b="1" dirty="0" smtClean="0">
                <a:cs typeface="+mn-cs"/>
              </a:rPr>
            </a:br>
            <a:r>
              <a:rPr lang="ar-SA" sz="2000" b="1" dirty="0" smtClean="0">
                <a:cs typeface="+mn-cs"/>
              </a:rPr>
              <a:t/>
            </a:r>
            <a:br>
              <a:rPr lang="ar-SA" sz="2000" b="1" dirty="0" smtClean="0">
                <a:cs typeface="+mn-cs"/>
              </a:rPr>
            </a:br>
            <a:r>
              <a:rPr lang="ar-SA" sz="2000" b="1" dirty="0" smtClean="0">
                <a:cs typeface="+mn-cs"/>
              </a:rPr>
              <a:t/>
            </a:r>
            <a:br>
              <a:rPr lang="ar-SA" sz="2000" b="1" dirty="0" smtClean="0">
                <a:cs typeface="+mn-cs"/>
              </a:rPr>
            </a:br>
            <a:r>
              <a:rPr lang="ar-SA" sz="2000" b="1" dirty="0" smtClean="0">
                <a:cs typeface="+mn-cs"/>
              </a:rPr>
              <a:t>تضيف </a:t>
            </a:r>
            <a:r>
              <a:rPr lang="ar-SA" sz="2000" b="1" dirty="0" err="1" smtClean="0">
                <a:cs typeface="+mn-cs"/>
              </a:rPr>
              <a:t>الالعاب</a:t>
            </a:r>
            <a:r>
              <a:rPr lang="ar-SA" sz="2000" b="1" dirty="0" smtClean="0">
                <a:cs typeface="+mn-cs"/>
              </a:rPr>
              <a:t> التعليمية الجيدة </a:t>
            </a:r>
            <a:r>
              <a:rPr lang="ar-SA" sz="2000" b="1" dirty="0" err="1" smtClean="0">
                <a:cs typeface="+mn-cs"/>
              </a:rPr>
              <a:t>الاثارة</a:t>
            </a:r>
            <a:r>
              <a:rPr lang="ar-SA" sz="2000" b="1" dirty="0" smtClean="0">
                <a:cs typeface="+mn-cs"/>
              </a:rPr>
              <a:t> والتحفيز إلى العمل </a:t>
            </a:r>
            <a:br>
              <a:rPr lang="ar-SA" sz="2000" b="1" dirty="0" smtClean="0">
                <a:cs typeface="+mn-cs"/>
              </a:rPr>
            </a:br>
            <a:r>
              <a:rPr lang="ar-QA" sz="2000" b="1" dirty="0" smtClean="0">
                <a:cs typeface="+mn-cs"/>
              </a:rPr>
              <a:t>تأخذ الألعاب التعليمية المصممة جيدا جذب الطالب بحيث </a:t>
            </a:r>
            <a:r>
              <a:rPr lang="ar-QA" sz="2000" b="1" dirty="0" err="1" smtClean="0">
                <a:cs typeface="+mn-cs"/>
              </a:rPr>
              <a:t>لايفارقها</a:t>
            </a:r>
            <a:r>
              <a:rPr lang="ar-QA" sz="2000" b="1" dirty="0" smtClean="0">
                <a:cs typeface="+mn-cs"/>
              </a:rPr>
              <a:t> دون تحقيق الهدف منها.</a:t>
            </a:r>
            <a:br>
              <a:rPr lang="ar-QA" sz="2000" b="1" dirty="0" smtClean="0">
                <a:cs typeface="+mn-cs"/>
              </a:rPr>
            </a:br>
            <a:r>
              <a:rPr lang="ar-SA" sz="2000" dirty="0" smtClean="0"/>
              <a:t/>
            </a:r>
            <a:br>
              <a:rPr lang="ar-SA" sz="2000" dirty="0" smtClean="0"/>
            </a:br>
            <a:endParaRPr lang="ar-QA" sz="2000" dirty="0"/>
          </a:p>
        </p:txBody>
      </p:sp>
      <p:sp>
        <p:nvSpPr>
          <p:cNvPr id="3" name="عنوان فرعي 2"/>
          <p:cNvSpPr>
            <a:spLocks noGrp="1"/>
          </p:cNvSpPr>
          <p:nvPr>
            <p:ph type="subTitle" idx="1"/>
          </p:nvPr>
        </p:nvSpPr>
        <p:spPr>
          <a:xfrm>
            <a:off x="827584" y="3933056"/>
            <a:ext cx="7776864" cy="2448272"/>
          </a:xfrm>
          <a:solidFill>
            <a:schemeClr val="accent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62500" lnSpcReduction="20000"/>
          </a:bodyPr>
          <a:lstStyle/>
          <a:p>
            <a:endParaRPr lang="ar-QA" sz="2000" b="1" dirty="0" smtClean="0">
              <a:solidFill>
                <a:schemeClr val="tx1"/>
              </a:solidFill>
            </a:endParaRPr>
          </a:p>
          <a:p>
            <a:r>
              <a:rPr lang="ar-SA" sz="2600" b="1" dirty="0" smtClean="0">
                <a:solidFill>
                  <a:schemeClr val="tx1"/>
                </a:solidFill>
              </a:rPr>
              <a:t>تعتمد على مبدأ المنافسة </a:t>
            </a:r>
            <a:r>
              <a:rPr lang="ar-QA" sz="2600" b="1" dirty="0" smtClean="0">
                <a:solidFill>
                  <a:schemeClr val="tx1"/>
                </a:solidFill>
              </a:rPr>
              <a:t>بين الطلبة </a:t>
            </a:r>
            <a:r>
              <a:rPr lang="ar-SA" sz="2600" b="1" dirty="0" smtClean="0">
                <a:solidFill>
                  <a:schemeClr val="tx1"/>
                </a:solidFill>
              </a:rPr>
              <a:t>لإثارة دافعية المتعلم</a:t>
            </a:r>
            <a:r>
              <a:rPr lang="ar-QA" sz="2600" b="1" dirty="0" smtClean="0">
                <a:solidFill>
                  <a:schemeClr val="tx1"/>
                </a:solidFill>
              </a:rPr>
              <a:t>.</a:t>
            </a:r>
          </a:p>
          <a:p>
            <a:r>
              <a:rPr lang="ar-QA" sz="2600" b="1" dirty="0" smtClean="0">
                <a:solidFill>
                  <a:schemeClr val="tx1"/>
                </a:solidFill>
              </a:rPr>
              <a:t>وتعتمد على إمكانيات جهاز الحاسب من حيث:</a:t>
            </a:r>
          </a:p>
          <a:p>
            <a:r>
              <a:rPr lang="ar-QA" sz="2600" b="1" dirty="0" smtClean="0">
                <a:solidFill>
                  <a:schemeClr val="tx1"/>
                </a:solidFill>
              </a:rPr>
              <a:t>1.تقويم أداء المتعلم عن طريق بعض التدريبات مما يزيد </a:t>
            </a:r>
            <a:r>
              <a:rPr lang="ar-QA" sz="2600" b="1" dirty="0" err="1" smtClean="0">
                <a:solidFill>
                  <a:schemeClr val="tx1"/>
                </a:solidFill>
              </a:rPr>
              <a:t>إحتمالية</a:t>
            </a:r>
            <a:r>
              <a:rPr lang="ar-QA" sz="2600" b="1" dirty="0" smtClean="0">
                <a:solidFill>
                  <a:schemeClr val="tx1"/>
                </a:solidFill>
              </a:rPr>
              <a:t> تحقيق الأهداف من الدرس.</a:t>
            </a:r>
          </a:p>
          <a:p>
            <a:pPr algn="r"/>
            <a:r>
              <a:rPr lang="ar-QA" sz="2600" b="1" dirty="0" smtClean="0">
                <a:solidFill>
                  <a:schemeClr val="tx1"/>
                </a:solidFill>
              </a:rPr>
              <a:t>2.لذا فاستخدام الحاسوب للعب يساعد في..</a:t>
            </a:r>
          </a:p>
          <a:p>
            <a:pPr algn="r"/>
            <a:r>
              <a:rPr lang="ar-QA" sz="2600" b="1" dirty="0" smtClean="0">
                <a:solidFill>
                  <a:schemeClr val="tx1"/>
                </a:solidFill>
              </a:rPr>
              <a:t>@اكتساب مهارات حل المشكلات </a:t>
            </a:r>
          </a:p>
          <a:p>
            <a:pPr algn="r"/>
            <a:r>
              <a:rPr lang="ar-QA" sz="2600" b="1" dirty="0" smtClean="0">
                <a:solidFill>
                  <a:schemeClr val="tx1"/>
                </a:solidFill>
              </a:rPr>
              <a:t>@@ جذب انتباه الطالب والتوسع في خياله </a:t>
            </a:r>
          </a:p>
          <a:p>
            <a:pPr algn="r"/>
            <a:r>
              <a:rPr lang="ar-QA" sz="2600" b="1" dirty="0" smtClean="0">
                <a:solidFill>
                  <a:schemeClr val="tx1"/>
                </a:solidFill>
              </a:rPr>
              <a:t>@@@ التنافس بين الطلبة لكسب العلامات. كما </a:t>
            </a:r>
            <a:r>
              <a:rPr lang="ar-QA" sz="2600" b="1" dirty="0" err="1" smtClean="0">
                <a:solidFill>
                  <a:schemeClr val="tx1"/>
                </a:solidFill>
              </a:rPr>
              <a:t>انها</a:t>
            </a:r>
            <a:r>
              <a:rPr lang="ar-QA" sz="2600" b="1" dirty="0" smtClean="0">
                <a:solidFill>
                  <a:schemeClr val="tx1"/>
                </a:solidFill>
              </a:rPr>
              <a:t> </a:t>
            </a:r>
            <a:r>
              <a:rPr lang="ar-QA" sz="2600" b="1" dirty="0" err="1" smtClean="0">
                <a:solidFill>
                  <a:schemeClr val="tx1"/>
                </a:solidFill>
              </a:rPr>
              <a:t>انها</a:t>
            </a:r>
            <a:r>
              <a:rPr lang="ar-QA" sz="2600" b="1" dirty="0" smtClean="0">
                <a:solidFill>
                  <a:schemeClr val="tx1"/>
                </a:solidFill>
              </a:rPr>
              <a:t> تأخذ بيد الطلبة الذين لديهم صعوبات في التعلم</a:t>
            </a:r>
          </a:p>
          <a:p>
            <a:pPr algn="r"/>
            <a:r>
              <a:rPr lang="ar-QA" sz="2600" b="1" dirty="0" smtClean="0">
                <a:solidFill>
                  <a:schemeClr val="tx1"/>
                </a:solidFill>
              </a:rPr>
              <a:t>بالإضافة لكونها تضفي جوا من المرح والسرور على أجواء الدرس وتجعل بيئة التعلم أكثر متعة بالنسبة للطالب .</a:t>
            </a:r>
          </a:p>
          <a:p>
            <a:pPr algn="r"/>
            <a:r>
              <a:rPr lang="ar-QA" sz="2600" b="1" dirty="0" smtClean="0">
                <a:solidFill>
                  <a:schemeClr val="tx1"/>
                </a:solidFill>
              </a:rPr>
              <a:t> تزيد من ثقة الطالب ينفسه نظرا لما يقوم </a:t>
            </a:r>
            <a:r>
              <a:rPr lang="ar-QA" sz="2600" b="1" dirty="0" err="1" smtClean="0">
                <a:solidFill>
                  <a:schemeClr val="tx1"/>
                </a:solidFill>
              </a:rPr>
              <a:t>به</a:t>
            </a:r>
            <a:r>
              <a:rPr lang="ar-QA" sz="2600" b="1" dirty="0" smtClean="0">
                <a:solidFill>
                  <a:schemeClr val="tx1"/>
                </a:solidFill>
              </a:rPr>
              <a:t> بنفسه من أنشطة أثناء اللعبة.</a:t>
            </a:r>
            <a:endParaRPr lang="ar-QA" sz="2600" dirty="0">
              <a:solidFill>
                <a:schemeClr val="tx1"/>
              </a:solidFill>
            </a:endParaRPr>
          </a:p>
        </p:txBody>
      </p:sp>
      <p:pic>
        <p:nvPicPr>
          <p:cNvPr id="4" name="صورة 3" descr="http://www.xps0ft.com/un/images/ui/1.png"/>
          <p:cNvPicPr/>
          <p:nvPr/>
        </p:nvPicPr>
        <p:blipFill>
          <a:blip r:embed="rId2" cstate="print"/>
          <a:srcRect/>
          <a:stretch>
            <a:fillRect/>
          </a:stretch>
        </p:blipFill>
        <p:spPr bwMode="auto">
          <a:xfrm>
            <a:off x="827584" y="692696"/>
            <a:ext cx="3240360" cy="2903400"/>
          </a:xfrm>
          <a:prstGeom prst="rect">
            <a:avLst/>
          </a:prstGeom>
          <a:ln>
            <a:noFill/>
          </a:ln>
          <a:effectLst>
            <a:outerShdw blurRad="292100" dist="139700" dir="2700000" algn="tl" rotWithShape="0">
              <a:srgbClr val="333333">
                <a:alpha val="65000"/>
              </a:srgbClr>
            </a:outerShdw>
            <a:reflection blurRad="6350" stA="50000" endA="300" endPos="90000" dist="50800" dir="5400000" sy="-100000" algn="bl" rotWithShape="0"/>
          </a:effectLst>
        </p:spPr>
      </p:pic>
      <p:pic>
        <p:nvPicPr>
          <p:cNvPr id="5" name="صورة 4" descr="أهمية ألعاب الأطفال &quot;">
            <a:hlinkClick r:id="rId3" tgtFrame="&quot;_blank&quot;"/>
          </p:cNvPr>
          <p:cNvPicPr/>
          <p:nvPr/>
        </p:nvPicPr>
        <p:blipFill>
          <a:blip r:embed="rId4" cstate="print"/>
          <a:srcRect l="6556" t="16437"/>
          <a:stretch>
            <a:fillRect/>
          </a:stretch>
        </p:blipFill>
        <p:spPr bwMode="auto">
          <a:xfrm rot="1368069">
            <a:off x="7419561" y="3767001"/>
            <a:ext cx="1173461" cy="857015"/>
          </a:xfrm>
          <a:prstGeom prst="rect">
            <a:avLst/>
          </a:prstGeom>
          <a:noFill/>
          <a:ln w="9525">
            <a:noFill/>
            <a:miter lim="800000"/>
            <a:headEnd/>
            <a:tailEnd/>
          </a:ln>
          <a:effectLst>
            <a:reflection blurRad="6350" stA="50000" endA="300" endPos="90000" dir="5400000" sy="-100000" algn="bl" rotWithShape="0"/>
          </a:effectLst>
        </p:spPr>
      </p:pic>
    </p:spTree>
  </p:cSld>
  <p:clrMapOvr>
    <a:masterClrMapping/>
  </p:clrMapOvr>
  <p:transition spd="slow">
    <p:newsfla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عنوان 1"/>
          <p:cNvSpPr>
            <a:spLocks noGrp="1"/>
          </p:cNvSpPr>
          <p:nvPr>
            <p:ph type="title"/>
          </p:nvPr>
        </p:nvSpPr>
        <p:spPr/>
        <p:txBody>
          <a:bodyPr>
            <a:normAutofit fontScale="90000"/>
          </a:bodyPr>
          <a:lstStyle/>
          <a:p>
            <a:r>
              <a:rPr lang="ar-QA" dirty="0" smtClean="0"/>
              <a:t/>
            </a:r>
            <a:br>
              <a:rPr lang="ar-QA" dirty="0" smtClean="0"/>
            </a:br>
            <a:r>
              <a:rPr lang="ar-QA" dirty="0" smtClean="0"/>
              <a:t/>
            </a:r>
            <a:br>
              <a:rPr lang="ar-QA" dirty="0" smtClean="0"/>
            </a:br>
            <a:r>
              <a:rPr lang="ar-SA" sz="31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الشروط الواجب توافرها في اللعبة التعليمية الناجحة:</a:t>
            </a:r>
            <a:r>
              <a:rPr lang="ar-SA" dirty="0" smtClean="0"/>
              <a:t/>
            </a:r>
            <a:br>
              <a:rPr lang="ar-SA" dirty="0" smtClean="0"/>
            </a:br>
            <a:endParaRPr lang="ar-SA" dirty="0" smtClean="0"/>
          </a:p>
        </p:txBody>
      </p:sp>
      <p:sp>
        <p:nvSpPr>
          <p:cNvPr id="40963" name="عنصر نائب للمحتوى 2"/>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lstStyle/>
          <a:p>
            <a:pPr marL="971550" lvl="1" indent="-514350">
              <a:buFont typeface="Calibri" pitchFamily="34" charset="0"/>
              <a:buAutoNum type="arabicPeriod"/>
            </a:pPr>
            <a:r>
              <a:rPr lang="ar-SA" dirty="0" smtClean="0"/>
              <a:t>يجب </a:t>
            </a:r>
            <a:r>
              <a:rPr lang="ar-SA" dirty="0" err="1" smtClean="0"/>
              <a:t>ان</a:t>
            </a:r>
            <a:r>
              <a:rPr lang="ar-SA" dirty="0" smtClean="0"/>
              <a:t> تبنى على أسس تمثل وتعكس بدقة المفهوم </a:t>
            </a:r>
            <a:r>
              <a:rPr lang="ar-SA" dirty="0" err="1" smtClean="0"/>
              <a:t>او</a:t>
            </a:r>
            <a:r>
              <a:rPr lang="ar-SA" dirty="0" smtClean="0"/>
              <a:t> المهارة المطلوب تدريسها</a:t>
            </a:r>
            <a:r>
              <a:rPr lang="ar-QA" dirty="0" smtClean="0"/>
              <a:t>.</a:t>
            </a:r>
            <a:endParaRPr lang="ar-SA" dirty="0" smtClean="0"/>
          </a:p>
          <a:p>
            <a:pPr marL="971550" lvl="1" indent="-514350">
              <a:buFont typeface="Calibri" pitchFamily="34" charset="0"/>
              <a:buAutoNum type="arabicPeriod"/>
            </a:pPr>
            <a:r>
              <a:rPr lang="ar-SA" dirty="0" smtClean="0"/>
              <a:t>يكون النجاح نتيجة يحصل عليها المتعلم عند </a:t>
            </a:r>
            <a:r>
              <a:rPr lang="ar-SA" dirty="0" err="1" smtClean="0"/>
              <a:t>اظهار</a:t>
            </a:r>
            <a:r>
              <a:rPr lang="ar-SA" dirty="0" smtClean="0"/>
              <a:t> قدرته على </a:t>
            </a:r>
            <a:r>
              <a:rPr lang="ar-SA" dirty="0" err="1" smtClean="0"/>
              <a:t>الاسس</a:t>
            </a:r>
            <a:r>
              <a:rPr lang="ar-SA" dirty="0" smtClean="0"/>
              <a:t> التي بنيت عليها اللعبة</a:t>
            </a:r>
            <a:r>
              <a:rPr lang="ar-QA" dirty="0" smtClean="0"/>
              <a:t>.</a:t>
            </a:r>
            <a:endParaRPr lang="ar-SA" dirty="0" smtClean="0"/>
          </a:p>
          <a:p>
            <a:pPr marL="971550" lvl="1" indent="-514350">
              <a:buFont typeface="Calibri" pitchFamily="34" charset="0"/>
              <a:buAutoNum type="arabicPeriod"/>
            </a:pPr>
            <a:r>
              <a:rPr lang="ar-SA" dirty="0" smtClean="0"/>
              <a:t>يجب </a:t>
            </a:r>
            <a:r>
              <a:rPr lang="ar-SA" dirty="0" err="1" smtClean="0"/>
              <a:t>ان</a:t>
            </a:r>
            <a:r>
              <a:rPr lang="ar-SA" dirty="0" smtClean="0"/>
              <a:t> يكون المتعلم على علم بالمفاهيم </a:t>
            </a:r>
            <a:r>
              <a:rPr lang="ar-SA" dirty="0" err="1" smtClean="0"/>
              <a:t>و</a:t>
            </a:r>
            <a:r>
              <a:rPr lang="ar-SA" dirty="0" smtClean="0"/>
              <a:t> المهارات التي يجب عليه </a:t>
            </a:r>
            <a:r>
              <a:rPr lang="ar-SA" dirty="0" err="1" smtClean="0"/>
              <a:t>ان</a:t>
            </a:r>
            <a:r>
              <a:rPr lang="ar-SA" dirty="0" smtClean="0"/>
              <a:t> يتقنها وليس فقط </a:t>
            </a:r>
            <a:r>
              <a:rPr lang="ar-SA" dirty="0" err="1" smtClean="0"/>
              <a:t>ان</a:t>
            </a:r>
            <a:r>
              <a:rPr lang="ar-SA" dirty="0" smtClean="0"/>
              <a:t> يتعلم كيف يلعب اللعبة</a:t>
            </a:r>
            <a:r>
              <a:rPr lang="ar-QA" dirty="0" smtClean="0"/>
              <a:t>.</a:t>
            </a:r>
          </a:p>
          <a:p>
            <a:pPr marL="971550" lvl="1" indent="-514350">
              <a:buFont typeface="Calibri" pitchFamily="34" charset="0"/>
              <a:buAutoNum type="arabicPeriod"/>
            </a:pPr>
            <a:r>
              <a:rPr lang="ar-QA" dirty="0" smtClean="0"/>
              <a:t>إثارة الحماسة لدى المتعلم للعمل لفترة أطول باستخدام الرسوم المتحركة والألوان كأساس للعبة.</a:t>
            </a:r>
            <a:endParaRPr lang="ar-SA" dirty="0" smtClean="0"/>
          </a:p>
          <a:p>
            <a:pPr marL="971550" lvl="1" indent="-514350">
              <a:buFont typeface="Arial" pitchFamily="34" charset="0"/>
              <a:buNone/>
            </a:pPr>
            <a:endParaRPr lang="ar-SA" dirty="0" smtClean="0"/>
          </a:p>
        </p:txBody>
      </p: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962"/>
                                        </p:tgtEl>
                                        <p:attrNameLst>
                                          <p:attrName>style.visibility</p:attrName>
                                        </p:attrNameLst>
                                      </p:cBhvr>
                                      <p:to>
                                        <p:strVal val="visible"/>
                                      </p:to>
                                    </p:set>
                                    <p:anim calcmode="lin" valueType="num">
                                      <p:cBhvr additive="base">
                                        <p:cTn id="7" dur="500" fill="hold"/>
                                        <p:tgtEl>
                                          <p:spTgt spid="40962"/>
                                        </p:tgtEl>
                                        <p:attrNameLst>
                                          <p:attrName>ppt_x</p:attrName>
                                        </p:attrNameLst>
                                      </p:cBhvr>
                                      <p:tavLst>
                                        <p:tav tm="0">
                                          <p:val>
                                            <p:strVal val="#ppt_x"/>
                                          </p:val>
                                        </p:tav>
                                        <p:tav tm="100000">
                                          <p:val>
                                            <p:strVal val="#ppt_x"/>
                                          </p:val>
                                        </p:tav>
                                      </p:tavLst>
                                    </p:anim>
                                    <p:anim calcmode="lin" valueType="num">
                                      <p:cBhvr additive="base">
                                        <p:cTn id="8" dur="500" fill="hold"/>
                                        <p:tgtEl>
                                          <p:spTgt spid="409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عنوان 1"/>
          <p:cNvSpPr>
            <a:spLocks noGrp="1"/>
          </p:cNvSpPr>
          <p:nvPr>
            <p:ph type="title"/>
          </p:nvPr>
        </p:nvSpPr>
        <p:spPr/>
        <p:txBody>
          <a:bodyPr>
            <a:normAutofit fontScale="90000"/>
          </a:bodyPr>
          <a:lstStyle/>
          <a:p>
            <a:r>
              <a:rPr lang="ar-SA" dirty="0" smtClean="0"/>
              <a:t>مميزات </a:t>
            </a:r>
            <a:r>
              <a:rPr lang="ar-QA" dirty="0" smtClean="0"/>
              <a:t>برامج الألعاب </a:t>
            </a:r>
            <a:r>
              <a:rPr lang="ar-SA" dirty="0" smtClean="0"/>
              <a:t>التعليمية:</a:t>
            </a:r>
            <a:br>
              <a:rPr lang="ar-SA" dirty="0" smtClean="0"/>
            </a:br>
            <a:endParaRPr lang="ar-SA" dirty="0" smtClean="0"/>
          </a:p>
        </p:txBody>
      </p:sp>
      <p:graphicFrame>
        <p:nvGraphicFramePr>
          <p:cNvPr id="4" name="عنصر نائب للمحتوى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newsfla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عنوان 1"/>
          <p:cNvSpPr>
            <a:spLocks noGrp="1"/>
          </p:cNvSpPr>
          <p:nvPr>
            <p:ph type="title"/>
          </p:nvPr>
        </p:nvSpPr>
        <p:spPr>
          <a:xfrm>
            <a:off x="457200" y="274638"/>
            <a:ext cx="8229600" cy="850106"/>
          </a:xfrm>
        </p:spPr>
        <p:txBody>
          <a:bodyPr>
            <a:normAutofit fontScale="90000"/>
          </a:bodyPr>
          <a:lstStyle/>
          <a:p>
            <a:r>
              <a:rPr lang="ar-QA" dirty="0" smtClean="0"/>
              <a:t/>
            </a:r>
            <a:br>
              <a:rPr lang="ar-QA" dirty="0" smtClean="0"/>
            </a:br>
            <a:r>
              <a:rPr lang="ar-SA" dirty="0" smtClean="0"/>
              <a:t>عيوب </a:t>
            </a:r>
            <a:r>
              <a:rPr lang="ar-QA" dirty="0" smtClean="0"/>
              <a:t>برامج الألعاب </a:t>
            </a:r>
            <a:r>
              <a:rPr lang="ar-SA" dirty="0" smtClean="0"/>
              <a:t>التعليمية:</a:t>
            </a:r>
            <a:br>
              <a:rPr lang="ar-SA" dirty="0" smtClean="0"/>
            </a:br>
            <a:endParaRPr lang="ar-SA" dirty="0" smtClean="0"/>
          </a:p>
        </p:txBody>
      </p:sp>
      <p:sp>
        <p:nvSpPr>
          <p:cNvPr id="44035" name="عنصر نائب للمحتوى 2"/>
          <p:cNvSpPr>
            <a:spLocks noGrp="1"/>
          </p:cNvSpPr>
          <p:nvPr>
            <p:ph idx="1"/>
          </p:nvPr>
        </p:nvSpPr>
        <p:spPr/>
        <p:txBody>
          <a:bodyPr/>
          <a:lstStyle/>
          <a:p>
            <a:pPr lvl="1">
              <a:buFont typeface="Wingdings" pitchFamily="2" charset="2"/>
              <a:buChar char="Ø"/>
            </a:pPr>
            <a:r>
              <a:rPr lang="ar-SA" dirty="0" smtClean="0"/>
              <a:t>قد تظهر بعض البرامج صور ومؤثرات عند حدوث استجابة خاطئة مما يعد تعزيزا ايجابيا غير مباشر لاستجابة المتعلم</a:t>
            </a:r>
            <a:r>
              <a:rPr lang="ar-QA" dirty="0" smtClean="0"/>
              <a:t>.</a:t>
            </a:r>
            <a:endParaRPr lang="ar-SA" dirty="0" smtClean="0"/>
          </a:p>
          <a:p>
            <a:pPr lvl="1">
              <a:buFont typeface="Wingdings" pitchFamily="2" charset="2"/>
              <a:buChar char="Ø"/>
            </a:pPr>
            <a:r>
              <a:rPr lang="ar-SA" dirty="0" smtClean="0"/>
              <a:t>تنمي ”قدراً قليلاً ” من المهارات في ”وقت كبير“ نسبيا ومن خلال العديد من الاجراءات</a:t>
            </a:r>
            <a:r>
              <a:rPr lang="ar-QA" dirty="0" smtClean="0"/>
              <a:t>.</a:t>
            </a:r>
            <a:endParaRPr lang="ar-SA" dirty="0" smtClean="0"/>
          </a:p>
          <a:p>
            <a:pPr lvl="1">
              <a:buFont typeface="Wingdings" pitchFamily="2" charset="2"/>
              <a:buChar char="Ø"/>
            </a:pPr>
            <a:r>
              <a:rPr lang="ar-SA" dirty="0" smtClean="0"/>
              <a:t>تحتاج إلى وقت كبير في الإعداد والبرمجة</a:t>
            </a:r>
            <a:r>
              <a:rPr lang="ar-QA" dirty="0" smtClean="0"/>
              <a:t> </a:t>
            </a:r>
            <a:r>
              <a:rPr lang="ar-SA" dirty="0" smtClean="0"/>
              <a:t>”</a:t>
            </a:r>
            <a:r>
              <a:rPr lang="ar-SA" sz="1400" dirty="0" smtClean="0"/>
              <a:t>مناسبة للمراحل الأولى من التعليم العام“</a:t>
            </a:r>
            <a:r>
              <a:rPr lang="ar-QA" sz="1400" dirty="0" smtClean="0"/>
              <a:t>.</a:t>
            </a:r>
            <a:endParaRPr lang="ar-SA" sz="1400" dirty="0" smtClean="0"/>
          </a:p>
        </p:txBody>
      </p:sp>
      <p:pic>
        <p:nvPicPr>
          <p:cNvPr id="4" name="صورة 3" descr="http://www.xps0ft.com/un/images/ui/7.png"/>
          <p:cNvPicPr/>
          <p:nvPr/>
        </p:nvPicPr>
        <p:blipFill>
          <a:blip r:embed="rId2" cstate="print"/>
          <a:srcRect/>
          <a:stretch>
            <a:fillRect/>
          </a:stretch>
        </p:blipFill>
        <p:spPr bwMode="auto">
          <a:xfrm>
            <a:off x="467544" y="4149080"/>
            <a:ext cx="4101271" cy="2160240"/>
          </a:xfrm>
          <a:prstGeom prst="rect">
            <a:avLst/>
          </a:prstGeom>
          <a:ln>
            <a:noFill/>
          </a:ln>
          <a:effectLst>
            <a:softEdge rad="112500"/>
          </a:effectLst>
        </p:spPr>
      </p:pic>
    </p:spTree>
  </p:cSld>
  <p:clrMapOvr>
    <a:masterClrMapping/>
  </p:clrMapOvr>
  <p:transition spd="slow">
    <p:newsfla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ذكاء الفرق"/>
          <p:cNvPicPr/>
          <p:nvPr/>
        </p:nvPicPr>
        <p:blipFill>
          <a:blip r:embed="rId2" cstate="print"/>
          <a:srcRect/>
          <a:stretch>
            <a:fillRect/>
          </a:stretch>
        </p:blipFill>
        <p:spPr bwMode="auto">
          <a:xfrm>
            <a:off x="1259632" y="764704"/>
            <a:ext cx="6552728" cy="4824536"/>
          </a:xfrm>
          <a:prstGeom prst="rect">
            <a:avLst/>
          </a:prstGeom>
          <a:noFill/>
          <a:ln w="9525">
            <a:noFill/>
            <a:miter lim="800000"/>
            <a:headEnd/>
            <a:tailEnd/>
          </a:ln>
        </p:spPr>
      </p:pic>
      <p:sp>
        <p:nvSpPr>
          <p:cNvPr id="3" name="مستطيل 2"/>
          <p:cNvSpPr/>
          <p:nvPr/>
        </p:nvSpPr>
        <p:spPr>
          <a:xfrm>
            <a:off x="1763688" y="5733256"/>
            <a:ext cx="5472608" cy="914400"/>
          </a:xfrm>
          <a:prstGeom prst="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QA" dirty="0" smtClean="0"/>
              <a:t>ألعاب لتنمية الذكاء </a:t>
            </a:r>
            <a:r>
              <a:rPr lang="ar-QA" dirty="0" err="1" smtClean="0"/>
              <a:t>و</a:t>
            </a:r>
            <a:r>
              <a:rPr lang="ar-QA" dirty="0" smtClean="0"/>
              <a:t> قوة الملاحظة : باستخراج الفروق بين الصورتين</a:t>
            </a:r>
            <a:endParaRPr lang="ar-QA" dirty="0"/>
          </a:p>
        </p:txBody>
      </p:sp>
    </p:spTree>
  </p:cSld>
  <p:clrMapOvr>
    <a:masterClrMapping/>
  </p:clrMapOvr>
  <p:transition spd="slow">
    <p:newsfla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http://www.bordain.com/tmp/moe/Math_Prim_4_T2_3.jpg"/>
          <p:cNvPicPr/>
          <p:nvPr/>
        </p:nvPicPr>
        <p:blipFill>
          <a:blip r:embed="rId2" cstate="print"/>
          <a:srcRect/>
          <a:stretch>
            <a:fillRect/>
          </a:stretch>
        </p:blipFill>
        <p:spPr bwMode="auto">
          <a:xfrm>
            <a:off x="1259632" y="908720"/>
            <a:ext cx="6912768" cy="4464496"/>
          </a:xfrm>
          <a:prstGeom prst="rect">
            <a:avLst/>
          </a:prstGeom>
          <a:noFill/>
          <a:ln w="9525">
            <a:noFill/>
            <a:miter lim="800000"/>
            <a:headEnd/>
            <a:tailEnd/>
          </a:ln>
        </p:spPr>
      </p:pic>
      <p:sp>
        <p:nvSpPr>
          <p:cNvPr id="3" name="مستطيل 2"/>
          <p:cNvSpPr/>
          <p:nvPr/>
        </p:nvSpPr>
        <p:spPr>
          <a:xfrm>
            <a:off x="1835696" y="5445224"/>
            <a:ext cx="547260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QA" dirty="0" smtClean="0"/>
              <a:t>ألعاب لتعليم الطالب الرياضيات والعمليات الحسابية</a:t>
            </a:r>
            <a:endParaRPr lang="ar-QA" dirty="0"/>
          </a:p>
        </p:txBody>
      </p:sp>
    </p:spTree>
  </p:cSld>
  <p:clrMapOvr>
    <a:masterClrMapping/>
  </p:clrMapOvr>
  <p:transition spd="slow">
    <p:newsflash/>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076056" y="2564904"/>
            <a:ext cx="3528392" cy="2088232"/>
          </a:xfrm>
          <a:prstGeom prst="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ar-QA" dirty="0" smtClean="0">
                <a:solidFill>
                  <a:schemeClr val="tx1"/>
                </a:solidFill>
              </a:rPr>
              <a:t>كيف تؤثر ألعاب العنف الإلكترونية على نفسية الطفل؟</a:t>
            </a:r>
            <a:endParaRPr lang="ar-QA" dirty="0">
              <a:solidFill>
                <a:schemeClr val="tx1"/>
              </a:solidFill>
            </a:endParaRPr>
          </a:p>
        </p:txBody>
      </p:sp>
      <p:pic>
        <p:nvPicPr>
          <p:cNvPr id="3" name="صورة 2" descr="http://www.games.lt/w/gbox/1627.jpg"/>
          <p:cNvPicPr/>
          <p:nvPr/>
        </p:nvPicPr>
        <p:blipFill>
          <a:blip r:embed="rId2" cstate="print"/>
          <a:srcRect b="34722"/>
          <a:stretch>
            <a:fillRect/>
          </a:stretch>
        </p:blipFill>
        <p:spPr bwMode="auto">
          <a:xfrm>
            <a:off x="827584" y="476672"/>
            <a:ext cx="3888432" cy="33843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صورة 3" descr="http://t1.gstatic.com/images?q=tbn:ANd9GcQaEZFloczl45B3oj8FVisHzEW00a3qWPHl72ya99Nrt_u-GBjP"/>
          <p:cNvPicPr/>
          <p:nvPr/>
        </p:nvPicPr>
        <p:blipFill>
          <a:blip r:embed="rId3" cstate="print"/>
          <a:srcRect/>
          <a:stretch>
            <a:fillRect/>
          </a:stretch>
        </p:blipFill>
        <p:spPr bwMode="auto">
          <a:xfrm>
            <a:off x="5292080" y="260648"/>
            <a:ext cx="2823004" cy="2187146"/>
          </a:xfrm>
          <a:prstGeom prst="rect">
            <a:avLst/>
          </a:prstGeom>
          <a:ln>
            <a:noFill/>
          </a:ln>
          <a:effectLst>
            <a:outerShdw blurRad="292100" dist="139700" dir="2700000" algn="tl" rotWithShape="0">
              <a:srgbClr val="333333">
                <a:alpha val="65000"/>
              </a:srgbClr>
            </a:outerShdw>
            <a:reflection blurRad="6350" stA="50000" endA="300" endPos="90000" dist="50800" dir="5400000" sy="-100000" algn="bl" rotWithShape="0"/>
          </a:effectLst>
        </p:spPr>
      </p:pic>
      <p:sp>
        <p:nvSpPr>
          <p:cNvPr id="5" name="شكل بيضاوي 4"/>
          <p:cNvSpPr/>
          <p:nvPr/>
        </p:nvSpPr>
        <p:spPr>
          <a:xfrm rot="2298520">
            <a:off x="7802261" y="2176790"/>
            <a:ext cx="1388646" cy="914400"/>
          </a:xfrm>
          <a:prstGeom prst="ellipse">
            <a:avLst/>
          </a:prstGeom>
          <a:effectLst>
            <a:reflection blurRad="6350" stA="50000" endA="300" endPos="90000" dir="5400000" sy="-100000" algn="bl" rotWithShape="0"/>
          </a:effectLst>
        </p:spPr>
        <p:style>
          <a:lnRef idx="2">
            <a:schemeClr val="accent1">
              <a:shade val="50000"/>
            </a:schemeClr>
          </a:lnRef>
          <a:fillRef idx="1002">
            <a:schemeClr val="dk2"/>
          </a:fillRef>
          <a:effectRef idx="0">
            <a:schemeClr val="accent1"/>
          </a:effectRef>
          <a:fontRef idx="minor">
            <a:schemeClr val="lt1"/>
          </a:fontRef>
        </p:style>
        <p:txBody>
          <a:bodyPr rtlCol="1"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Q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المناقشة</a:t>
            </a:r>
            <a:endParaRPr lang="ar-Q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1026" name="Picture 2" descr="http://t3.gstatic.com/images?q=tbn:ANd9GcTo8CEvIQjfjLifCBcysEdiGfIuiKtQqwP8qpoMxf0JqJo8SqXZ0A"/>
          <p:cNvPicPr>
            <a:picLocks noChangeAspect="1" noChangeArrowheads="1"/>
          </p:cNvPicPr>
          <p:nvPr/>
        </p:nvPicPr>
        <p:blipFill>
          <a:blip r:embed="rId4" cstate="print"/>
          <a:srcRect l="-34935" r="-31976"/>
          <a:stretch>
            <a:fillRect/>
          </a:stretch>
        </p:blipFill>
        <p:spPr bwMode="auto">
          <a:xfrm>
            <a:off x="1043608" y="4149080"/>
            <a:ext cx="3096344" cy="2143125"/>
          </a:xfrm>
          <a:prstGeom prst="rect">
            <a:avLst/>
          </a:prstGeom>
          <a:noFill/>
        </p:spPr>
      </p:pic>
      <p:pic>
        <p:nvPicPr>
          <p:cNvPr id="1028" name="Picture 4" descr="http://t1.gstatic.com/images?q=tbn:ANd9GcSREVtSwls72pZxoxE14fay8j1rFy1uGkDOKJd74pIG9bJnXu2ujQ"/>
          <p:cNvPicPr>
            <a:picLocks noChangeAspect="1" noChangeArrowheads="1"/>
          </p:cNvPicPr>
          <p:nvPr/>
        </p:nvPicPr>
        <p:blipFill>
          <a:blip r:embed="rId5" cstate="print"/>
          <a:srcRect/>
          <a:stretch>
            <a:fillRect/>
          </a:stretch>
        </p:blipFill>
        <p:spPr bwMode="auto">
          <a:xfrm>
            <a:off x="4499992" y="4797152"/>
            <a:ext cx="3744416" cy="1608584"/>
          </a:xfrm>
          <a:prstGeom prst="rect">
            <a:avLst/>
          </a:prstGeom>
          <a:noFill/>
        </p:spPr>
      </p:pic>
    </p:spTree>
  </p:cSld>
  <p:clrMapOvr>
    <a:masterClrMapping/>
  </p:clrMapOvr>
  <p:transition spd="slow">
    <p:newsfla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عنوان 1"/>
          <p:cNvSpPr>
            <a:spLocks noGrp="1"/>
          </p:cNvSpPr>
          <p:nvPr>
            <p:ph type="title"/>
          </p:nvPr>
        </p:nvSpPr>
        <p:spPr/>
        <p:txBody>
          <a:bodyPr/>
          <a:lstStyle/>
          <a:p>
            <a:r>
              <a:rPr lang="ar-SA" dirty="0" smtClean="0"/>
              <a:t>طريقة حل المشكلات</a:t>
            </a:r>
          </a:p>
        </p:txBody>
      </p:sp>
      <p:sp>
        <p:nvSpPr>
          <p:cNvPr id="47107" name="عنصر نائب للمحتوى 2"/>
          <p:cNvSpPr>
            <a:spLocks noGrp="1"/>
          </p:cNvSpPr>
          <p:nvPr>
            <p:ph idx="1"/>
          </p:nvPr>
        </p:nvSpPr>
        <p:spPr/>
        <p:txBody>
          <a:bodyPr/>
          <a:lstStyle/>
          <a:p>
            <a:r>
              <a:rPr lang="ar-QA" dirty="0" smtClean="0"/>
              <a:t>إحدى الطرق التي يساهم الحاسوب الآلي في تقديم مساعدة للطالب من خلالها.</a:t>
            </a:r>
          </a:p>
          <a:p>
            <a:r>
              <a:rPr lang="ar-SA" dirty="0" smtClean="0"/>
              <a:t>التعريف الدقيق لطرق حل المشكلات هو </a:t>
            </a:r>
            <a:r>
              <a:rPr lang="ar-SA" dirty="0" smtClean="0">
                <a:solidFill>
                  <a:srgbClr val="FF0000"/>
                </a:solidFill>
              </a:rPr>
              <a:t>السؤال الذي يحتاج إلى </a:t>
            </a:r>
            <a:r>
              <a:rPr lang="ar-SA" dirty="0" err="1" smtClean="0">
                <a:solidFill>
                  <a:srgbClr val="FF0000"/>
                </a:solidFill>
              </a:rPr>
              <a:t>اجابة</a:t>
            </a:r>
            <a:r>
              <a:rPr lang="ar-SA" dirty="0" smtClean="0">
                <a:solidFill>
                  <a:srgbClr val="FF0000"/>
                </a:solidFill>
              </a:rPr>
              <a:t> ليست جاهزة بل لا بد من المرور بعمليات تبدأ بتحديد المشكلة وفحصها وتحليلها ومن ثم الوصول إلى نتائج معينة</a:t>
            </a:r>
            <a:r>
              <a:rPr lang="ar-QA" dirty="0" smtClean="0">
                <a:solidFill>
                  <a:srgbClr val="FF0000"/>
                </a:solidFill>
              </a:rPr>
              <a:t>.</a:t>
            </a:r>
            <a:endParaRPr lang="ar-SA" dirty="0" smtClean="0">
              <a:solidFill>
                <a:srgbClr val="FF0000"/>
              </a:solidFill>
            </a:endParaRPr>
          </a:p>
        </p:txBody>
      </p:sp>
    </p:spTree>
  </p:cSld>
  <p:clrMapOvr>
    <a:masterClrMapping/>
  </p:clrMapOvr>
  <p:transition spd="slow">
    <p:newsfla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228600"/>
            <a:ext cx="8229600" cy="130175"/>
          </a:xfrm>
        </p:spPr>
        <p:txBody>
          <a:bodyPr>
            <a:normAutofit fontScale="90000"/>
          </a:bodyPr>
          <a:lstStyle/>
          <a:p>
            <a:endParaRPr lang="en-US" sz="4000"/>
          </a:p>
        </p:txBody>
      </p:sp>
      <p:sp>
        <p:nvSpPr>
          <p:cNvPr id="15363" name="Rectangle 3"/>
          <p:cNvSpPr>
            <a:spLocks noGrp="1" noChangeArrowheads="1"/>
          </p:cNvSpPr>
          <p:nvPr>
            <p:ph type="body" idx="1"/>
          </p:nvPr>
        </p:nvSpPr>
        <p:spPr>
          <a:xfrm>
            <a:off x="457200" y="549275"/>
            <a:ext cx="8229600" cy="5576888"/>
          </a:xfrm>
        </p:spPr>
        <p:txBody>
          <a:bodyPr/>
          <a:lstStyle/>
          <a:p>
            <a:pPr>
              <a:buFontTx/>
              <a:buNone/>
            </a:pPr>
            <a:r>
              <a:rPr lang="ar-EG" sz="2800" dirty="0"/>
              <a:t> </a:t>
            </a:r>
            <a:r>
              <a:rPr lang="ar-EG" sz="3600" b="1" i="1" dirty="0"/>
              <a:t>خامسا :- أسلوب حل المشكلات</a:t>
            </a:r>
          </a:p>
          <a:p>
            <a:pPr>
              <a:buFontTx/>
              <a:buNone/>
            </a:pPr>
            <a:r>
              <a:rPr lang="ar-EG" sz="2800" dirty="0"/>
              <a:t>هو عبارة عن تصور </a:t>
            </a:r>
            <a:r>
              <a:rPr lang="ar-EG" sz="2800" dirty="0" smtClean="0"/>
              <a:t>عقلي </a:t>
            </a:r>
            <a:r>
              <a:rPr lang="ar-QA" sz="2800" dirty="0" smtClean="0"/>
              <a:t>يقوم </a:t>
            </a:r>
            <a:r>
              <a:rPr lang="ar-EG" sz="2800" dirty="0" smtClean="0"/>
              <a:t>على </a:t>
            </a:r>
            <a:r>
              <a:rPr lang="ar-EG" sz="2800" dirty="0"/>
              <a:t>سلسلة من الخطوات المنظمة </a:t>
            </a:r>
            <a:r>
              <a:rPr lang="ar-EG" sz="2800" dirty="0" err="1"/>
              <a:t>التى</a:t>
            </a:r>
            <a:r>
              <a:rPr lang="ar-EG" sz="2800" dirty="0"/>
              <a:t> يسير عليها الفرد بهدف التوصل إلى حل المشكلة</a:t>
            </a:r>
          </a:p>
          <a:p>
            <a:pPr>
              <a:buFontTx/>
              <a:buNone/>
            </a:pPr>
            <a:r>
              <a:rPr lang="ar-EG" sz="2800" dirty="0"/>
              <a:t> </a:t>
            </a:r>
            <a:r>
              <a:rPr lang="ar-EG" sz="2800" b="1" u="sng" dirty="0"/>
              <a:t>خطواتها :-</a:t>
            </a:r>
            <a:r>
              <a:rPr lang="ar-EG" sz="2800" dirty="0"/>
              <a:t> </a:t>
            </a:r>
          </a:p>
          <a:p>
            <a:pPr>
              <a:buFontTx/>
              <a:buNone/>
            </a:pPr>
            <a:r>
              <a:rPr lang="ar-EG" sz="2800" dirty="0"/>
              <a:t> 1- تحديد المشكلة </a:t>
            </a:r>
          </a:p>
          <a:p>
            <a:pPr>
              <a:buFontTx/>
              <a:buNone/>
            </a:pPr>
            <a:r>
              <a:rPr lang="ar-EG" sz="2800" dirty="0"/>
              <a:t> 2- جمع البيانات المتصلة بالمشكلة</a:t>
            </a:r>
          </a:p>
          <a:p>
            <a:pPr>
              <a:buFontTx/>
              <a:buNone/>
            </a:pPr>
            <a:r>
              <a:rPr lang="ar-EG" sz="2800" dirty="0"/>
              <a:t> 3- اقتراح الحلول المؤقتة </a:t>
            </a:r>
          </a:p>
          <a:p>
            <a:pPr>
              <a:buFontTx/>
              <a:buNone/>
            </a:pPr>
            <a:r>
              <a:rPr lang="ar-EG" sz="2800" dirty="0"/>
              <a:t> 4- المفاضلة بين الحلول</a:t>
            </a:r>
          </a:p>
          <a:p>
            <a:pPr>
              <a:buFontTx/>
              <a:buNone/>
            </a:pPr>
            <a:r>
              <a:rPr lang="ar-EG" sz="2800" dirty="0"/>
              <a:t> 5- التخطيط لتنفيذ الحل </a:t>
            </a:r>
          </a:p>
          <a:p>
            <a:pPr>
              <a:buFontTx/>
              <a:buNone/>
            </a:pPr>
            <a:r>
              <a:rPr lang="ar-EG" sz="2800" dirty="0"/>
              <a:t> 6- تقييم الحل</a:t>
            </a:r>
            <a:endParaRPr lang="en-US" sz="2800" dirty="0"/>
          </a:p>
        </p:txBody>
      </p:sp>
    </p:spTree>
  </p:cSld>
  <p:clrMapOvr>
    <a:masterClrMapping/>
  </p:clrMapOvr>
  <p:transition spd="slow">
    <p:newsfla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عنوان 1"/>
          <p:cNvSpPr>
            <a:spLocks noGrp="1"/>
          </p:cNvSpPr>
          <p:nvPr>
            <p:ph type="title"/>
          </p:nvPr>
        </p:nvSpPr>
        <p:spPr>
          <a:xfrm>
            <a:off x="5148064" y="274638"/>
            <a:ext cx="3538736" cy="1143000"/>
          </a:xfrm>
        </p:spPr>
        <p:txBody>
          <a:bodyPr/>
          <a:lstStyle/>
          <a:p>
            <a:r>
              <a:rPr lang="ar-QA" dirty="0" smtClean="0">
                <a:solidFill>
                  <a:schemeClr val="accent6">
                    <a:lumMod val="75000"/>
                  </a:schemeClr>
                </a:solidFill>
                <a:effectLst>
                  <a:reflection blurRad="6350" stA="55000" endA="50" endPos="85000" dir="5400000" sy="-100000" algn="bl" rotWithShape="0"/>
                </a:effectLst>
              </a:rPr>
              <a:t>أنواعها</a:t>
            </a:r>
            <a:endParaRPr lang="ar-SA" dirty="0" smtClean="0">
              <a:solidFill>
                <a:schemeClr val="accent6">
                  <a:lumMod val="75000"/>
                </a:schemeClr>
              </a:solidFill>
              <a:effectLst>
                <a:reflection blurRad="6350" stA="55000" endA="50" endPos="85000" dir="5400000" sy="-100000" algn="bl" rotWithShape="0"/>
              </a:effectLst>
            </a:endParaRPr>
          </a:p>
        </p:txBody>
      </p:sp>
      <p:sp>
        <p:nvSpPr>
          <p:cNvPr id="49155" name="عنصر نائب للمحتوى 2"/>
          <p:cNvSpPr>
            <a:spLocks noGrp="1"/>
          </p:cNvSpPr>
          <p:nvPr>
            <p:ph idx="1"/>
          </p:nvPr>
        </p:nvSpPr>
        <p:spPr/>
        <p:txBody>
          <a:bodyPr>
            <a:normAutofit fontScale="85000" lnSpcReduction="20000"/>
          </a:bodyPr>
          <a:lstStyle/>
          <a:p>
            <a:r>
              <a:rPr lang="ar-SA" dirty="0" smtClean="0"/>
              <a:t>هناك نوعان من البرامج التي تتعلق بحل المشكلات :</a:t>
            </a:r>
          </a:p>
          <a:p>
            <a:pPr lvl="1"/>
            <a:r>
              <a:rPr lang="ar-SA" dirty="0" smtClean="0"/>
              <a:t>يقوم الطالب بتحليل وتحديد المشكلة بصورة منطقية ثم كتابة برنامج بلغة معينة لحل تلك المشكلة</a:t>
            </a:r>
            <a:r>
              <a:rPr lang="ar-QA" dirty="0" smtClean="0"/>
              <a:t>.</a:t>
            </a:r>
            <a:r>
              <a:rPr lang="ar-SA" dirty="0" smtClean="0"/>
              <a:t> </a:t>
            </a:r>
          </a:p>
          <a:p>
            <a:pPr lvl="2"/>
            <a:r>
              <a:rPr lang="ar-SA" dirty="0" smtClean="0"/>
              <a:t>وظيفة الحاسب هنا : اجراء المعالجات والحسابات المتعلقة بالمشكلة وتزودنا بالحل الصحيح</a:t>
            </a:r>
            <a:r>
              <a:rPr lang="ar-QA" dirty="0" smtClean="0"/>
              <a:t>.</a:t>
            </a:r>
            <a:endParaRPr lang="ar-SA" dirty="0" smtClean="0"/>
          </a:p>
          <a:p>
            <a:pPr lvl="1"/>
            <a:r>
              <a:rPr lang="ar-SA" dirty="0" smtClean="0"/>
              <a:t>يقوم المبرمجون بكتابة بعض خطوات حل المشكلة ويترك للطالب </a:t>
            </a:r>
            <a:r>
              <a:rPr lang="ar-QA" dirty="0" smtClean="0"/>
              <a:t>المجال </a:t>
            </a:r>
            <a:r>
              <a:rPr lang="ar-QA" dirty="0" err="1" smtClean="0"/>
              <a:t>ل</a:t>
            </a:r>
            <a:r>
              <a:rPr lang="ar-SA" dirty="0" smtClean="0"/>
              <a:t>معالجة واحد أو أكثر من المتغيرات</a:t>
            </a:r>
            <a:r>
              <a:rPr lang="ar-QA" dirty="0" smtClean="0"/>
              <a:t>.</a:t>
            </a:r>
          </a:p>
          <a:p>
            <a:pPr lvl="1"/>
            <a:r>
              <a:rPr lang="ar-QA" dirty="0" smtClean="0"/>
              <a:t>وفي كلا النوعين يلعب الحاسب دورا في:</a:t>
            </a:r>
          </a:p>
          <a:p>
            <a:pPr lvl="1">
              <a:buNone/>
            </a:pPr>
            <a:r>
              <a:rPr lang="ar-QA" dirty="0" smtClean="0"/>
              <a:t>1.توفير الإجراءات والخطوات التي يجب على المتعلم المرور </a:t>
            </a:r>
            <a:r>
              <a:rPr lang="ar-QA" dirty="0" err="1" smtClean="0"/>
              <a:t>بها</a:t>
            </a:r>
            <a:r>
              <a:rPr lang="ar-QA" dirty="0" smtClean="0"/>
              <a:t> للوصول للإجابة الصحيحة.</a:t>
            </a:r>
          </a:p>
          <a:p>
            <a:pPr lvl="1">
              <a:buNone/>
            </a:pPr>
            <a:r>
              <a:rPr lang="ar-QA" dirty="0" smtClean="0"/>
              <a:t>2.يوفر الحاسب طرقا متنوعة لأساليب طرح المشكلة على الطالب (الصورة، الحركة ، الكتابة)وما على الطالب الإ الإنطلاق في تشخيص المشكلة والبدء في إيجاد الطرق المناسبة في حلها.</a:t>
            </a:r>
            <a:endParaRPr lang="ar-SA" dirty="0" smtClean="0"/>
          </a:p>
        </p:txBody>
      </p:sp>
      <p:pic>
        <p:nvPicPr>
          <p:cNvPr id="25602" name="Picture 2" descr="http://upload.illaftrain.co.uk/uploads/images/tgsw2d.jpg"/>
          <p:cNvPicPr>
            <a:picLocks noChangeAspect="1" noChangeArrowheads="1"/>
          </p:cNvPicPr>
          <p:nvPr/>
        </p:nvPicPr>
        <p:blipFill>
          <a:blip r:embed="rId2" cstate="print"/>
          <a:srcRect/>
          <a:stretch>
            <a:fillRect/>
          </a:stretch>
        </p:blipFill>
        <p:spPr bwMode="auto">
          <a:xfrm>
            <a:off x="683568" y="188640"/>
            <a:ext cx="2160240" cy="1728192"/>
          </a:xfrm>
          <a:prstGeom prst="rect">
            <a:avLst/>
          </a:prstGeom>
          <a:ln>
            <a:noFill/>
          </a:ln>
          <a:effectLst>
            <a:softEdge rad="63500"/>
          </a:effectLst>
        </p:spPr>
      </p:pic>
    </p:spTree>
  </p:cSld>
  <p:clrMapOvr>
    <a:masterClrMapping/>
  </p:clrMapOvr>
  <p:transition spd="slow">
    <p:newsflash/>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rot="20854987">
            <a:off x="2850079" y="539032"/>
            <a:ext cx="4360528" cy="1202432"/>
          </a:xfrm>
          <a:prstGeom prst="rect">
            <a:avLst/>
          </a:prstGeom>
        </p:spPr>
        <p:style>
          <a:lnRef idx="1">
            <a:schemeClr val="accent4"/>
          </a:lnRef>
          <a:fillRef idx="3">
            <a:schemeClr val="accent4"/>
          </a:fillRef>
          <a:effectRef idx="2">
            <a:schemeClr val="accent4"/>
          </a:effectRef>
          <a:fontRef idx="minor">
            <a:schemeClr val="lt1"/>
          </a:fontRef>
        </p:style>
        <p:txBody>
          <a:bodyPr rtlCol="1" anchor="ctr"/>
          <a:lstStyle/>
          <a:p>
            <a:pPr algn="ctr"/>
            <a:r>
              <a:rPr lang="ar-QA" dirty="0" smtClean="0"/>
              <a:t>استراحة :</a:t>
            </a:r>
          </a:p>
          <a:p>
            <a:pPr algn="ctr"/>
            <a:r>
              <a:rPr lang="ar-QA" dirty="0" smtClean="0"/>
              <a:t>”لعبة تنمي التفكير لدى الأطفال“ في حل المشكلات </a:t>
            </a:r>
            <a:endParaRPr lang="ar-QA" dirty="0"/>
          </a:p>
        </p:txBody>
      </p:sp>
      <p:sp>
        <p:nvSpPr>
          <p:cNvPr id="4" name="مستطيل مستدير الزوايا 3"/>
          <p:cNvSpPr/>
          <p:nvPr/>
        </p:nvSpPr>
        <p:spPr>
          <a:xfrm>
            <a:off x="827584" y="2564904"/>
            <a:ext cx="7488832" cy="36724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QA" b="1" dirty="0" smtClean="0"/>
              <a:t>تسعى برامج تعليم التفكير بشكل عام إلى إعداد الطلبة لمرحلة ما بعد المدرسة، لكي يستطيعوا العيش بفعالية وإيجابية ضمن بيئة سريعة التغيير، وتهدف برامج تعليم التفكير بشكل مستقل إلى: </a:t>
            </a:r>
            <a:br>
              <a:rPr lang="ar-QA" b="1" dirty="0" smtClean="0"/>
            </a:br>
            <a:r>
              <a:rPr lang="ar-QA" b="1" dirty="0" smtClean="0"/>
              <a:t>تحسين قدرات الطلبة الكتابية ومهارات التواصل لديهم.</a:t>
            </a:r>
            <a:endParaRPr lang="ar-QA" dirty="0" smtClean="0"/>
          </a:p>
          <a:p>
            <a:r>
              <a:rPr lang="ar-QA" b="1" dirty="0" smtClean="0"/>
              <a:t>تحسين مهارات الطلبة في حلّ المشكلات بطرق إبداعية.</a:t>
            </a:r>
            <a:endParaRPr lang="ar-QA" dirty="0" smtClean="0"/>
          </a:p>
          <a:p>
            <a:r>
              <a:rPr lang="ar-QA" b="1" dirty="0" smtClean="0"/>
              <a:t>توسيع وإثراء قدراتهم على استشراف المستقبل بدقّة.</a:t>
            </a:r>
            <a:endParaRPr lang="ar-QA" dirty="0" smtClean="0"/>
          </a:p>
          <a:p>
            <a:r>
              <a:rPr lang="ar-QA" b="1" dirty="0" smtClean="0"/>
              <a:t>تطوير أنماط تفكير كثيرة ونشطة.</a:t>
            </a:r>
            <a:endParaRPr lang="ar-QA" dirty="0"/>
          </a:p>
        </p:txBody>
      </p:sp>
      <p:pic>
        <p:nvPicPr>
          <p:cNvPr id="3" name="Picture 4" descr="http://upload.illaftrain.co.uk/uploads/images/p2jff3.jpg"/>
          <p:cNvPicPr>
            <a:picLocks noChangeAspect="1" noChangeArrowheads="1"/>
          </p:cNvPicPr>
          <p:nvPr/>
        </p:nvPicPr>
        <p:blipFill>
          <a:blip r:embed="rId2" cstate="print"/>
          <a:srcRect/>
          <a:stretch>
            <a:fillRect/>
          </a:stretch>
        </p:blipFill>
        <p:spPr bwMode="auto">
          <a:xfrm rot="20664449">
            <a:off x="809761" y="887572"/>
            <a:ext cx="2304257" cy="2326011"/>
          </a:xfrm>
          <a:prstGeom prst="rect">
            <a:avLst/>
          </a:prstGeom>
          <a:noFill/>
          <a:effectLst>
            <a:reflection blurRad="6350" stA="50000" endA="300" endPos="90000" dir="5400000" sy="-100000" algn="bl" rotWithShape="0"/>
          </a:effectLst>
        </p:spPr>
      </p:pic>
      <p:pic>
        <p:nvPicPr>
          <p:cNvPr id="27650" name="Picture 2" descr="http://upload.illaftrain.co.uk/uploads/images/k54gxw.jpg"/>
          <p:cNvPicPr>
            <a:picLocks noChangeAspect="1" noChangeArrowheads="1"/>
          </p:cNvPicPr>
          <p:nvPr/>
        </p:nvPicPr>
        <p:blipFill>
          <a:blip r:embed="rId3" cstate="print"/>
          <a:srcRect/>
          <a:stretch>
            <a:fillRect/>
          </a:stretch>
        </p:blipFill>
        <p:spPr bwMode="auto">
          <a:xfrm>
            <a:off x="7489100" y="764704"/>
            <a:ext cx="1289387" cy="1706927"/>
          </a:xfrm>
          <a:prstGeom prst="rect">
            <a:avLst/>
          </a:prstGeom>
          <a:noFill/>
          <a:effectLst>
            <a:reflection blurRad="6350" stA="50000" endA="300" endPos="90000" dist="50800" dir="5400000" sy="-100000" algn="bl" rotWithShape="0"/>
          </a:effectLst>
        </p:spPr>
      </p:pic>
    </p:spTree>
  </p:cSld>
  <p:clrMapOvr>
    <a:masterClrMapping/>
  </p:clrMapOvr>
  <p:transition spd="slow">
    <p:newsfla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51920" y="1829590"/>
            <a:ext cx="3600400" cy="1743425"/>
          </a:xfrm>
          <a:prstGeom prst="rect">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ar-QA" sz="5400" dirty="0" smtClean="0">
                <a:solidFill>
                  <a:schemeClr val="tx1"/>
                </a:solidFill>
              </a:rPr>
              <a:t>مميزاتها</a:t>
            </a:r>
            <a:endParaRPr lang="ar-QA" sz="5400" dirty="0">
              <a:solidFill>
                <a:schemeClr val="tx1"/>
              </a:solidFill>
            </a:endParaRPr>
          </a:p>
        </p:txBody>
      </p:sp>
      <p:sp>
        <p:nvSpPr>
          <p:cNvPr id="3" name="مستطيل 2"/>
          <p:cNvSpPr/>
          <p:nvPr/>
        </p:nvSpPr>
        <p:spPr>
          <a:xfrm rot="19470248">
            <a:off x="1193735" y="1121075"/>
            <a:ext cx="2016224" cy="914400"/>
          </a:xfrm>
          <a:prstGeom prst="rect">
            <a:avLst/>
          </a:prstGeom>
        </p:spPr>
        <p:style>
          <a:lnRef idx="0">
            <a:schemeClr val="accent3"/>
          </a:lnRef>
          <a:fillRef idx="3">
            <a:schemeClr val="accent3"/>
          </a:fillRef>
          <a:effectRef idx="3">
            <a:schemeClr val="accent3"/>
          </a:effectRef>
          <a:fontRef idx="minor">
            <a:schemeClr val="lt1"/>
          </a:fontRef>
        </p:style>
        <p:txBody>
          <a:bodyPr rtlCol="1" anchor="ctr"/>
          <a:lstStyle/>
          <a:p>
            <a:pPr algn="ctr"/>
            <a:r>
              <a:rPr lang="ar-QA" sz="4000" dirty="0" smtClean="0">
                <a:solidFill>
                  <a:schemeClr val="tx1"/>
                </a:solidFill>
              </a:rPr>
              <a:t>عيوبها</a:t>
            </a:r>
            <a:endParaRPr lang="ar-QA" sz="4000" dirty="0">
              <a:solidFill>
                <a:schemeClr val="tx1"/>
              </a:solidFill>
            </a:endParaRPr>
          </a:p>
        </p:txBody>
      </p:sp>
    </p:spTree>
  </p:cSld>
  <p:clrMapOvr>
    <a:masterClrMapping/>
  </p:clrMapOvr>
  <p:transition spd="slow">
    <p:newsfla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عنوان 1"/>
          <p:cNvSpPr>
            <a:spLocks noGrp="1"/>
          </p:cNvSpPr>
          <p:nvPr>
            <p:ph type="title"/>
          </p:nvPr>
        </p:nvSpPr>
        <p:spPr/>
        <p:txBody>
          <a:bodyPr/>
          <a:lstStyle/>
          <a:p>
            <a:r>
              <a:rPr lang="ar-SA" smtClean="0"/>
              <a:t>افضل الطرق للتدريس بواسطة الحاسب</a:t>
            </a:r>
          </a:p>
        </p:txBody>
      </p:sp>
      <p:sp>
        <p:nvSpPr>
          <p:cNvPr id="55299" name="عنصر نائب للمحتوى 2"/>
          <p:cNvSpPr>
            <a:spLocks noGrp="1"/>
          </p:cNvSpPr>
          <p:nvPr>
            <p:ph idx="1"/>
          </p:nvPr>
        </p:nvSpPr>
        <p:spPr/>
        <p:txBody>
          <a:bodyPr/>
          <a:lstStyle/>
          <a:p>
            <a:r>
              <a:rPr lang="ar-SA" dirty="0" smtClean="0"/>
              <a:t>لا بد من معرفة سبب حاجتنا للبرنامج التعليمي قبل اختيار طريقة التدريس المناسبة</a:t>
            </a:r>
            <a:r>
              <a:rPr lang="ar-QA" dirty="0" smtClean="0"/>
              <a:t>.</a:t>
            </a:r>
            <a:endParaRPr lang="ar-SA" dirty="0" smtClean="0"/>
          </a:p>
          <a:p>
            <a:pPr lvl="1"/>
            <a:r>
              <a:rPr lang="ar-SA" dirty="0" err="1" smtClean="0"/>
              <a:t>اذا</a:t>
            </a:r>
            <a:r>
              <a:rPr lang="ar-SA" dirty="0" smtClean="0"/>
              <a:t> كانت الحاجة إلى </a:t>
            </a:r>
            <a:r>
              <a:rPr lang="ar-SA" dirty="0" err="1" smtClean="0"/>
              <a:t>اعطاء</a:t>
            </a:r>
            <a:r>
              <a:rPr lang="ar-SA" dirty="0" smtClean="0"/>
              <a:t> تمارين &gt;&gt;&gt;برامج التدريب و الممارسة</a:t>
            </a:r>
          </a:p>
          <a:p>
            <a:pPr lvl="1"/>
            <a:r>
              <a:rPr lang="ar-SA" dirty="0" smtClean="0"/>
              <a:t>تدريس معلومات &gt;&gt;&gt;برامج التعليم الخصوصي </a:t>
            </a:r>
          </a:p>
          <a:p>
            <a:pPr lvl="1"/>
            <a:r>
              <a:rPr lang="ar-SA" dirty="0" err="1" smtClean="0"/>
              <a:t>اسلوب</a:t>
            </a:r>
            <a:r>
              <a:rPr lang="ar-SA" dirty="0" smtClean="0"/>
              <a:t> في حل المشكلات &gt;&gt; برامج حل المشكلات والالعاب التعليمية</a:t>
            </a:r>
            <a:r>
              <a:rPr lang="ar-QA" dirty="0" smtClean="0"/>
              <a:t>.</a:t>
            </a:r>
            <a:r>
              <a:rPr lang="ar-SA" dirty="0" smtClean="0"/>
              <a:t> </a:t>
            </a:r>
          </a:p>
        </p:txBody>
      </p:sp>
    </p:spTree>
  </p:cSld>
  <p:clrMapOvr>
    <a:masterClrMapping/>
  </p:clrMapOvr>
  <p:transition spd="slow">
    <p:newsfla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عنوان 1"/>
          <p:cNvSpPr>
            <a:spLocks noGrp="1"/>
          </p:cNvSpPr>
          <p:nvPr>
            <p:ph type="title"/>
          </p:nvPr>
        </p:nvSpPr>
        <p:spPr/>
        <p:txBody>
          <a:bodyPr/>
          <a:lstStyle/>
          <a:p>
            <a:r>
              <a:rPr lang="ar-SA" smtClean="0"/>
              <a:t>افضل الطرق للتدريس بواسطة الحاسب</a:t>
            </a:r>
          </a:p>
        </p:txBody>
      </p:sp>
      <p:sp>
        <p:nvSpPr>
          <p:cNvPr id="56323" name="عنصر نائب للمحتوى 2"/>
          <p:cNvSpPr>
            <a:spLocks noGrp="1"/>
          </p:cNvSpPr>
          <p:nvPr>
            <p:ph idx="1"/>
          </p:nvPr>
        </p:nvSpPr>
        <p:spPr/>
        <p:txBody>
          <a:bodyPr>
            <a:normAutofit lnSpcReduction="10000"/>
          </a:bodyPr>
          <a:lstStyle/>
          <a:p>
            <a:r>
              <a:rPr lang="ar-SA" dirty="0" smtClean="0"/>
              <a:t>بإمكان المعلم توظيف الطرق</a:t>
            </a:r>
            <a:r>
              <a:rPr lang="ar-QA" dirty="0" smtClean="0"/>
              <a:t> الثلاث</a:t>
            </a:r>
            <a:r>
              <a:rPr lang="ar-SA" dirty="0" smtClean="0"/>
              <a:t> الأساسية في التدريس :</a:t>
            </a:r>
          </a:p>
          <a:p>
            <a:pPr marL="971550" lvl="1" indent="-514350">
              <a:buFont typeface="Calibri" pitchFamily="34" charset="0"/>
              <a:buAutoNum type="arabicPeriod"/>
            </a:pPr>
            <a:r>
              <a:rPr lang="ar-SA" dirty="0" smtClean="0"/>
              <a:t>إذا أراد المعلم من جميع طلابه إتقان التعلم &gt;&gt;التعلم الخصوصي</a:t>
            </a:r>
            <a:r>
              <a:rPr lang="ar-QA" dirty="0" smtClean="0"/>
              <a:t> الفردي .</a:t>
            </a:r>
            <a:r>
              <a:rPr lang="ar-SA" dirty="0" smtClean="0"/>
              <a:t> </a:t>
            </a:r>
          </a:p>
          <a:p>
            <a:pPr marL="971550" lvl="1" indent="-514350">
              <a:buFont typeface="Calibri" pitchFamily="34" charset="0"/>
              <a:buAutoNum type="arabicPeriod"/>
            </a:pPr>
            <a:r>
              <a:rPr lang="ar-SA" dirty="0" smtClean="0"/>
              <a:t>فهما تلقائيا &gt;&gt; طريقة التدريب</a:t>
            </a:r>
            <a:r>
              <a:rPr lang="ar-QA" dirty="0" smtClean="0"/>
              <a:t> والتمرين.</a:t>
            </a:r>
            <a:r>
              <a:rPr lang="ar-SA" dirty="0" smtClean="0"/>
              <a:t> </a:t>
            </a:r>
          </a:p>
          <a:p>
            <a:pPr marL="971550" lvl="1" indent="-514350">
              <a:buFont typeface="Calibri" pitchFamily="34" charset="0"/>
              <a:buAutoNum type="arabicPeriod"/>
            </a:pPr>
            <a:r>
              <a:rPr lang="ar-SA" dirty="0" smtClean="0"/>
              <a:t>تعلما تعاونيا </a:t>
            </a:r>
            <a:r>
              <a:rPr lang="ar-SA" dirty="0" smtClean="0">
                <a:solidFill>
                  <a:srgbClr val="FF0000"/>
                </a:solidFill>
              </a:rPr>
              <a:t>ويصعب محاكاته&gt;&gt; طريقة المحاكاة</a:t>
            </a:r>
          </a:p>
          <a:p>
            <a:pPr marL="971550" lvl="1" indent="-514350">
              <a:buFont typeface="Calibri" pitchFamily="34" charset="0"/>
              <a:buAutoNum type="arabicPeriod"/>
            </a:pPr>
            <a:r>
              <a:rPr lang="ar-SA" dirty="0" smtClean="0"/>
              <a:t>إتقان مهارة حل مسألة معينة&gt;&gt;طريقة حل المشكلات</a:t>
            </a:r>
          </a:p>
          <a:p>
            <a:pPr marL="971550" lvl="1" indent="-514350">
              <a:buFont typeface="Calibri" pitchFamily="34" charset="0"/>
              <a:buAutoNum type="arabicPeriod"/>
            </a:pPr>
            <a:r>
              <a:rPr lang="ar-SA" dirty="0" smtClean="0"/>
              <a:t>تحفيز الأطفال &gt;&gt;الألعاب التعليمية</a:t>
            </a:r>
            <a:r>
              <a:rPr lang="ar-QA" dirty="0" smtClean="0"/>
              <a:t>.</a:t>
            </a:r>
            <a:endParaRPr lang="ar-SA" dirty="0" smtClean="0"/>
          </a:p>
          <a:p>
            <a:pPr marL="971550" lvl="1" indent="-514350">
              <a:buFont typeface="Calibri" pitchFamily="34" charset="0"/>
              <a:buAutoNum type="arabicPeriod"/>
            </a:pPr>
            <a:endParaRPr lang="ar-SA" dirty="0" smtClean="0"/>
          </a:p>
          <a:p>
            <a:pPr marL="971550" lvl="1" indent="-514350">
              <a:buFont typeface="Arial" pitchFamily="34" charset="0"/>
              <a:buNone/>
            </a:pPr>
            <a:r>
              <a:rPr lang="ar-SA" dirty="0" smtClean="0"/>
              <a:t>		</a:t>
            </a:r>
          </a:p>
        </p:txBody>
      </p:sp>
    </p:spTree>
  </p:cSld>
  <p:clrMapOvr>
    <a:masterClrMapping/>
  </p:clrMapOvr>
  <p:transition spd="slow">
    <p:newsflash/>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عنوان 1"/>
          <p:cNvSpPr>
            <a:spLocks noGrp="1"/>
          </p:cNvSpPr>
          <p:nvPr>
            <p:ph type="title"/>
          </p:nvPr>
        </p:nvSpPr>
        <p:spPr/>
        <p:txBody>
          <a:bodyPr/>
          <a:lstStyle/>
          <a:p>
            <a:r>
              <a:rPr lang="ar-SA" smtClean="0"/>
              <a:t>افضل الطرق للتدريس بواسطة الحاسب</a:t>
            </a:r>
          </a:p>
        </p:txBody>
      </p:sp>
      <p:sp>
        <p:nvSpPr>
          <p:cNvPr id="3" name="عنصر نائب للمحتوى 2"/>
          <p:cNvSpPr>
            <a:spLocks noGrp="1"/>
          </p:cNvSpPr>
          <p:nvPr>
            <p:ph idx="1"/>
          </p:nvPr>
        </p:nvSpPr>
        <p:spPr/>
        <p:txBody>
          <a:bodyPr/>
          <a:lstStyle/>
          <a:p>
            <a:pPr>
              <a:defRPr/>
            </a:pPr>
            <a:r>
              <a:rPr lang="ar-SA" dirty="0"/>
              <a:t>توظيف كل طريقة من هذه الطرق يتطلب سلسلة من الاستراتيجيات كمايلي:</a:t>
            </a:r>
          </a:p>
          <a:p>
            <a:pPr marL="514350" indent="-514350">
              <a:buFont typeface="+mj-lt"/>
              <a:buAutoNum type="arabicPeriod"/>
              <a:defRPr/>
            </a:pPr>
            <a:r>
              <a:rPr lang="ar-SA" dirty="0" smtClean="0"/>
              <a:t>إتقان </a:t>
            </a:r>
            <a:r>
              <a:rPr lang="ar-SA" dirty="0"/>
              <a:t>التعلم </a:t>
            </a:r>
          </a:p>
          <a:p>
            <a:pPr marL="514350" indent="-514350">
              <a:buFont typeface="+mj-lt"/>
              <a:buAutoNum type="arabicPeriod"/>
              <a:defRPr/>
            </a:pPr>
            <a:r>
              <a:rPr lang="ar-SA" dirty="0"/>
              <a:t>التعليم </a:t>
            </a:r>
            <a:r>
              <a:rPr lang="ar-SA" dirty="0" smtClean="0"/>
              <a:t>الإضافي </a:t>
            </a:r>
            <a:r>
              <a:rPr lang="ar-SA" dirty="0"/>
              <a:t>والتلقائية </a:t>
            </a:r>
          </a:p>
          <a:p>
            <a:pPr marL="514350" indent="-514350">
              <a:buFont typeface="+mj-lt"/>
              <a:buAutoNum type="arabicPeriod"/>
              <a:defRPr/>
            </a:pPr>
            <a:r>
              <a:rPr lang="ar-SA" dirty="0"/>
              <a:t>التعلم التعاوني </a:t>
            </a:r>
          </a:p>
        </p:txBody>
      </p:sp>
      <p:sp>
        <p:nvSpPr>
          <p:cNvPr id="4" name="مستطيل 3"/>
          <p:cNvSpPr/>
          <p:nvPr/>
        </p:nvSpPr>
        <p:spPr>
          <a:xfrm>
            <a:off x="1187624" y="4725144"/>
            <a:ext cx="7128792" cy="914400"/>
          </a:xfrm>
          <a:prstGeom prst="rect">
            <a:avLst/>
          </a:prstGeom>
        </p:spPr>
        <p:style>
          <a:lnRef idx="0">
            <a:schemeClr val="accent3"/>
          </a:lnRef>
          <a:fillRef idx="3">
            <a:schemeClr val="accent3"/>
          </a:fillRef>
          <a:effectRef idx="3">
            <a:schemeClr val="accent3"/>
          </a:effectRef>
          <a:fontRef idx="minor">
            <a:schemeClr val="lt1"/>
          </a:fontRef>
        </p:style>
        <p:txBody>
          <a:bodyPr rtlCol="1" anchor="ctr"/>
          <a:lstStyle/>
          <a:p>
            <a:pPr algn="ctr"/>
            <a:r>
              <a:rPr lang="ar-QA" sz="4400" b="1" dirty="0" smtClean="0">
                <a:solidFill>
                  <a:schemeClr val="tx1"/>
                </a:solidFill>
              </a:rPr>
              <a:t>وضحي كل من الإستراتيجيات السابقة؟</a:t>
            </a:r>
            <a:endParaRPr lang="ar-QA" sz="4400" b="1" dirty="0">
              <a:solidFill>
                <a:schemeClr val="tx1"/>
              </a:solidFill>
            </a:endParaRPr>
          </a:p>
        </p:txBody>
      </p:sp>
    </p:spTree>
  </p:cSld>
  <p:clrMapOvr>
    <a:masterClrMapping/>
  </p:clrMapOvr>
  <p:transition spd="slow">
    <p:newsflash/>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t2.gstatic.com/images?q=tbn:ANd9GcRWMkCPoYzjZJxwd1Azrgyo6u2LCeWxAh9jPeMyTzgG-jjGqZIU2w"/>
          <p:cNvPicPr>
            <a:picLocks noChangeAspect="1" noChangeArrowheads="1"/>
          </p:cNvPicPr>
          <p:nvPr/>
        </p:nvPicPr>
        <p:blipFill>
          <a:blip r:embed="rId2" cstate="print"/>
          <a:srcRect/>
          <a:stretch>
            <a:fillRect/>
          </a:stretch>
        </p:blipFill>
        <p:spPr bwMode="auto">
          <a:xfrm>
            <a:off x="467544" y="980728"/>
            <a:ext cx="4896544" cy="4896544"/>
          </a:xfrm>
          <a:prstGeom prst="rect">
            <a:avLst/>
          </a:prstGeom>
          <a:noFill/>
        </p:spPr>
      </p:pic>
      <p:sp>
        <p:nvSpPr>
          <p:cNvPr id="3" name="مستطيل 2"/>
          <p:cNvSpPr/>
          <p:nvPr/>
        </p:nvSpPr>
        <p:spPr>
          <a:xfrm rot="20798573">
            <a:off x="5443602" y="2679787"/>
            <a:ext cx="3345475" cy="1080120"/>
          </a:xfrm>
          <a:prstGeom prst="rect">
            <a:avLst/>
          </a:prstGeom>
          <a:effectLst>
            <a:outerShdw blurRad="40000" dist="23000" dir="5400000" rotWithShape="0">
              <a:srgbClr val="000000">
                <a:alpha val="35000"/>
              </a:srgbClr>
            </a:outerShdw>
            <a:reflection blurRad="6350" stA="50000" endA="295" endPos="92000" dist="101600" dir="5400000" sy="-100000" algn="bl" rotWithShape="0"/>
          </a:effectLst>
        </p:spPr>
        <p:style>
          <a:lnRef idx="0">
            <a:schemeClr val="accent6"/>
          </a:lnRef>
          <a:fillRef idx="3">
            <a:schemeClr val="accent6"/>
          </a:fillRef>
          <a:effectRef idx="3">
            <a:schemeClr val="accent6"/>
          </a:effectRef>
          <a:fontRef idx="minor">
            <a:schemeClr val="lt1"/>
          </a:fontRef>
        </p:style>
        <p:txBody>
          <a:bodyPr rtlCol="1" anchor="ctr"/>
          <a:lstStyle/>
          <a:p>
            <a:pPr algn="ctr"/>
            <a:r>
              <a:rPr lang="ar-SA" sz="2000" dirty="0" smtClean="0">
                <a:solidFill>
                  <a:schemeClr val="tx1"/>
                </a:solidFill>
              </a:rPr>
              <a:t>العوامل المؤثرة في استخدام الحاسب في التعليم</a:t>
            </a:r>
            <a:endParaRPr lang="ar-QA" sz="2000" dirty="0">
              <a:solidFill>
                <a:schemeClr val="tx1"/>
              </a:solidFill>
            </a:endParaRPr>
          </a:p>
        </p:txBody>
      </p:sp>
    </p:spTree>
  </p:cSld>
  <p:clrMapOvr>
    <a:masterClrMapping/>
  </p:clrMapOvr>
  <p:transition spd="slow">
    <p:newsflash/>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1619672" y="1700808"/>
            <a:ext cx="5904656" cy="914400"/>
          </a:xfrm>
          <a:prstGeom prst="roundRect">
            <a:avLst/>
          </a:prstGeom>
          <a:effectLst>
            <a:outerShdw blurRad="40000" dist="20000" dir="5400000" rotWithShape="0">
              <a:srgbClr val="000000">
                <a:alpha val="38000"/>
              </a:srgbClr>
            </a:outerShdw>
            <a:reflection blurRad="6350" stA="50000" endA="300" endPos="90000" dist="50800" dir="5400000" sy="-100000" algn="bl" rotWithShape="0"/>
          </a:effectLst>
        </p:spPr>
        <p:style>
          <a:lnRef idx="1">
            <a:schemeClr val="accent1"/>
          </a:lnRef>
          <a:fillRef idx="2">
            <a:schemeClr val="accent1"/>
          </a:fillRef>
          <a:effectRef idx="1">
            <a:schemeClr val="accent1"/>
          </a:effectRef>
          <a:fontRef idx="minor">
            <a:schemeClr val="dk1"/>
          </a:fontRef>
        </p:style>
        <p:txBody>
          <a:bodyPr rtlCol="1" anchor="ctr"/>
          <a:lstStyle/>
          <a:p>
            <a:pPr algn="ctr"/>
            <a:r>
              <a:rPr lang="ar-QA" sz="4800" b="1" dirty="0" smtClean="0">
                <a:solidFill>
                  <a:schemeClr val="tx1"/>
                </a:solidFill>
              </a:rPr>
              <a:t>أسئلة المراجعة</a:t>
            </a:r>
            <a:endParaRPr lang="ar-QA" sz="4800" b="1" dirty="0">
              <a:solidFill>
                <a:schemeClr val="tx1"/>
              </a:solidFill>
            </a:endParaRPr>
          </a:p>
        </p:txBody>
      </p:sp>
    </p:spTree>
  </p:cSld>
  <p:clrMapOvr>
    <a:masterClrMapping/>
  </p:clrMapOvr>
  <p:transition spd="slow">
    <p:newsflash/>
  </p:transition>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432</TotalTime>
  <Words>769</Words>
  <Application>Microsoft Office PowerPoint</Application>
  <PresentationFormat>عرض على الشاشة (3:4)‏</PresentationFormat>
  <Paragraphs>83</Paragraphs>
  <Slides>20</Slides>
  <Notes>1</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سمة Office</vt:lpstr>
      <vt:lpstr>الألعاب التعليمية</vt:lpstr>
      <vt:lpstr>الشريحة 2</vt:lpstr>
      <vt:lpstr>يرى المتخصصين في علم النفس ان:  اللعب اداه طبيعية مهمة يستخدمها الطفل لفهم العالم ومواجهته.  </vt:lpstr>
      <vt:lpstr>    تضيف الالعاب التعليمية الجيدة الاثارة والتحفيز إلى العمل  تأخذ الألعاب التعليمية المصممة جيدا جذب الطالب بحيث لايفارقها دون تحقيق الهدف منها.  </vt:lpstr>
      <vt:lpstr>  الشروط الواجب توافرها في اللعبة التعليمية الناجحة: </vt:lpstr>
      <vt:lpstr>مميزات برامج الألعاب التعليمية: </vt:lpstr>
      <vt:lpstr> عيوب برامج الألعاب التعليمية: </vt:lpstr>
      <vt:lpstr>الشريحة 8</vt:lpstr>
      <vt:lpstr>الشريحة 9</vt:lpstr>
      <vt:lpstr>الشريحة 10</vt:lpstr>
      <vt:lpstr>طريقة حل المشكلات</vt:lpstr>
      <vt:lpstr>الشريحة 12</vt:lpstr>
      <vt:lpstr>أنواعها</vt:lpstr>
      <vt:lpstr>الشريحة 14</vt:lpstr>
      <vt:lpstr>الشريحة 15</vt:lpstr>
      <vt:lpstr>افضل الطرق للتدريس بواسطة الحاسب</vt:lpstr>
      <vt:lpstr>افضل الطرق للتدريس بواسطة الحاسب</vt:lpstr>
      <vt:lpstr>افضل الطرق للتدريس بواسطة الحاسب</vt:lpstr>
      <vt:lpstr>الشريحة 19</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الألعاب التعليمية</dc:title>
  <dc:creator>Ommar</dc:creator>
  <cp:lastModifiedBy>Ommar</cp:lastModifiedBy>
  <cp:revision>27</cp:revision>
  <dcterms:created xsi:type="dcterms:W3CDTF">2011-03-18T21:26:20Z</dcterms:created>
  <dcterms:modified xsi:type="dcterms:W3CDTF">2011-03-20T03:03:05Z</dcterms:modified>
</cp:coreProperties>
</file>