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64" r:id="rId5"/>
    <p:sldId id="259" r:id="rId6"/>
    <p:sldId id="260" r:id="rId7"/>
    <p:sldId id="261" r:id="rId8"/>
    <p:sldId id="263" r:id="rId9"/>
    <p:sldId id="262" r:id="rId10"/>
    <p:sldId id="265" r:id="rId11"/>
    <p:sldId id="266" r:id="rId12"/>
  </p:sldIdLst>
  <p:sldSz cx="9144000" cy="6858000" type="screen4x3"/>
  <p:notesSz cx="6858000" cy="9144000"/>
  <p:defaultTextStyle>
    <a:defPPr>
      <a:defRPr lang="ar-Q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7" d="100"/>
          <a:sy n="67" d="100"/>
        </p:scale>
        <p:origin x="-606"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E6E78F1-877B-4350-830F-90868F5536D0}" type="doc">
      <dgm:prSet loTypeId="urn:microsoft.com/office/officeart/2005/8/layout/matrix3" loCatId="matrix" qsTypeId="urn:microsoft.com/office/officeart/2005/8/quickstyle/simple5" qsCatId="simple" csTypeId="urn:microsoft.com/office/officeart/2005/8/colors/accent3_5" csCatId="accent3" phldr="1"/>
      <dgm:spPr/>
      <dgm:t>
        <a:bodyPr/>
        <a:lstStyle/>
        <a:p>
          <a:pPr rtl="1"/>
          <a:endParaRPr lang="ar-QA"/>
        </a:p>
      </dgm:t>
    </dgm:pt>
    <dgm:pt modelId="{3F0E09F5-4142-4527-95FD-EFCC13AB901A}">
      <dgm:prSet phldrT="[نص]" custT="1"/>
      <dgm:spPr/>
      <dgm:t>
        <a:bodyPr/>
        <a:lstStyle/>
        <a:p>
          <a:pPr rtl="1"/>
          <a:r>
            <a:rPr lang="ar-QA" sz="2000" dirty="0" smtClean="0">
              <a:solidFill>
                <a:schemeClr val="tx1"/>
              </a:solidFill>
            </a:rPr>
            <a:t>برامج المحادثة</a:t>
          </a:r>
          <a:endParaRPr lang="ar-QA" sz="2000" dirty="0">
            <a:solidFill>
              <a:schemeClr val="tx1"/>
            </a:solidFill>
          </a:endParaRPr>
        </a:p>
      </dgm:t>
    </dgm:pt>
    <dgm:pt modelId="{75D2B89F-364D-4642-987C-9D8978849A75}" type="parTrans" cxnId="{05F6AF07-001D-4208-9DEA-EDD556A2E3AA}">
      <dgm:prSet/>
      <dgm:spPr/>
      <dgm:t>
        <a:bodyPr/>
        <a:lstStyle/>
        <a:p>
          <a:pPr rtl="1"/>
          <a:endParaRPr lang="ar-QA"/>
        </a:p>
      </dgm:t>
    </dgm:pt>
    <dgm:pt modelId="{17624F5C-ADDE-4ECC-A059-FAA3FBB9FD3C}" type="sibTrans" cxnId="{05F6AF07-001D-4208-9DEA-EDD556A2E3AA}">
      <dgm:prSet/>
      <dgm:spPr/>
      <dgm:t>
        <a:bodyPr/>
        <a:lstStyle/>
        <a:p>
          <a:pPr rtl="1"/>
          <a:endParaRPr lang="ar-QA"/>
        </a:p>
      </dgm:t>
    </dgm:pt>
    <dgm:pt modelId="{9A1DAF0F-B6D8-444B-8BB1-4DE0778F8D8D}">
      <dgm:prSet phldrT="[نص]" custT="1"/>
      <dgm:spPr/>
      <dgm:t>
        <a:bodyPr/>
        <a:lstStyle/>
        <a:p>
          <a:pPr rtl="1"/>
          <a:r>
            <a:rPr lang="ar-QA" sz="2000" dirty="0" smtClean="0">
              <a:solidFill>
                <a:schemeClr val="tx1"/>
              </a:solidFill>
            </a:rPr>
            <a:t>البريد الإلكتروني</a:t>
          </a:r>
          <a:endParaRPr lang="ar-QA" sz="2000" dirty="0">
            <a:solidFill>
              <a:schemeClr val="tx1"/>
            </a:solidFill>
          </a:endParaRPr>
        </a:p>
      </dgm:t>
    </dgm:pt>
    <dgm:pt modelId="{1CF57F65-18A7-468F-8005-7062EF705D8E}" type="parTrans" cxnId="{1D0B541D-557B-4263-BD4F-FC2D04253033}">
      <dgm:prSet/>
      <dgm:spPr/>
      <dgm:t>
        <a:bodyPr/>
        <a:lstStyle/>
        <a:p>
          <a:pPr rtl="1"/>
          <a:endParaRPr lang="ar-QA"/>
        </a:p>
      </dgm:t>
    </dgm:pt>
    <dgm:pt modelId="{C394A971-9743-457F-9706-4CDD438D0E13}" type="sibTrans" cxnId="{1D0B541D-557B-4263-BD4F-FC2D04253033}">
      <dgm:prSet/>
      <dgm:spPr/>
      <dgm:t>
        <a:bodyPr/>
        <a:lstStyle/>
        <a:p>
          <a:pPr rtl="1"/>
          <a:endParaRPr lang="ar-QA"/>
        </a:p>
      </dgm:t>
    </dgm:pt>
    <dgm:pt modelId="{8469652B-91B8-4548-82BE-9DF0FD29052B}">
      <dgm:prSet phldrT="[نص]" custT="1"/>
      <dgm:spPr/>
      <dgm:t>
        <a:bodyPr/>
        <a:lstStyle/>
        <a:p>
          <a:pPr rtl="1"/>
          <a:r>
            <a:rPr lang="ar-QA" sz="2000" dirty="0" smtClean="0">
              <a:solidFill>
                <a:schemeClr val="tx1"/>
              </a:solidFill>
            </a:rPr>
            <a:t>التسجيل الالتحاق بالجامعات العالمية</a:t>
          </a:r>
          <a:endParaRPr lang="ar-QA" sz="2000" dirty="0">
            <a:solidFill>
              <a:schemeClr val="tx1"/>
            </a:solidFill>
          </a:endParaRPr>
        </a:p>
      </dgm:t>
    </dgm:pt>
    <dgm:pt modelId="{C273FE27-AC6A-4E5D-B8D9-C5E0F16D0D1D}" type="parTrans" cxnId="{654A45EB-9B20-449A-907B-0B9F72A4B5F9}">
      <dgm:prSet/>
      <dgm:spPr/>
      <dgm:t>
        <a:bodyPr/>
        <a:lstStyle/>
        <a:p>
          <a:pPr rtl="1"/>
          <a:endParaRPr lang="ar-QA"/>
        </a:p>
      </dgm:t>
    </dgm:pt>
    <dgm:pt modelId="{2D99E4C0-E342-4DCD-93C4-3C19D93B4801}" type="sibTrans" cxnId="{654A45EB-9B20-449A-907B-0B9F72A4B5F9}">
      <dgm:prSet/>
      <dgm:spPr/>
      <dgm:t>
        <a:bodyPr/>
        <a:lstStyle/>
        <a:p>
          <a:pPr rtl="1"/>
          <a:endParaRPr lang="ar-QA"/>
        </a:p>
      </dgm:t>
    </dgm:pt>
    <dgm:pt modelId="{D7F8C7C8-F2C4-402A-9215-FFBDF344C2C4}">
      <dgm:prSet phldrT="[نص]" custT="1"/>
      <dgm:spPr/>
      <dgm:t>
        <a:bodyPr/>
        <a:lstStyle/>
        <a:p>
          <a:pPr rtl="1"/>
          <a:r>
            <a:rPr lang="ar-QA" sz="2000" dirty="0" smtClean="0">
              <a:solidFill>
                <a:schemeClr val="tx1"/>
              </a:solidFill>
            </a:rPr>
            <a:t>مواقع الأبحاث المشهورة</a:t>
          </a:r>
          <a:endParaRPr lang="ar-QA" sz="2000" dirty="0">
            <a:solidFill>
              <a:schemeClr val="tx1"/>
            </a:solidFill>
          </a:endParaRPr>
        </a:p>
      </dgm:t>
    </dgm:pt>
    <dgm:pt modelId="{FF80D1B9-77B4-455F-A20D-1D31F7F0376C}" type="parTrans" cxnId="{2653B4BC-E130-4B64-9A10-02D307D81B47}">
      <dgm:prSet/>
      <dgm:spPr/>
      <dgm:t>
        <a:bodyPr/>
        <a:lstStyle/>
        <a:p>
          <a:pPr rtl="1"/>
          <a:endParaRPr lang="ar-QA"/>
        </a:p>
      </dgm:t>
    </dgm:pt>
    <dgm:pt modelId="{5E469CCF-2EB6-4A68-9CBA-C1D273EB2BC3}" type="sibTrans" cxnId="{2653B4BC-E130-4B64-9A10-02D307D81B47}">
      <dgm:prSet/>
      <dgm:spPr/>
      <dgm:t>
        <a:bodyPr/>
        <a:lstStyle/>
        <a:p>
          <a:pPr rtl="1"/>
          <a:endParaRPr lang="ar-QA"/>
        </a:p>
      </dgm:t>
    </dgm:pt>
    <dgm:pt modelId="{5354A3BF-688B-4ECD-83A6-6083E31BFE96}" type="pres">
      <dgm:prSet presAssocID="{2E6E78F1-877B-4350-830F-90868F5536D0}" presName="matrix" presStyleCnt="0">
        <dgm:presLayoutVars>
          <dgm:chMax val="1"/>
          <dgm:dir/>
          <dgm:resizeHandles val="exact"/>
        </dgm:presLayoutVars>
      </dgm:prSet>
      <dgm:spPr/>
      <dgm:t>
        <a:bodyPr/>
        <a:lstStyle/>
        <a:p>
          <a:pPr rtl="1"/>
          <a:endParaRPr lang="ar-QA"/>
        </a:p>
      </dgm:t>
    </dgm:pt>
    <dgm:pt modelId="{1846E342-CDBB-4ABC-9A56-3A69917A7A29}" type="pres">
      <dgm:prSet presAssocID="{2E6E78F1-877B-4350-830F-90868F5536D0}" presName="diamond" presStyleLbl="bgShp" presStyleIdx="0" presStyleCnt="1"/>
      <dgm:spPr/>
    </dgm:pt>
    <dgm:pt modelId="{39D0E0FF-361C-475F-8A0A-79FF4FC376F3}" type="pres">
      <dgm:prSet presAssocID="{2E6E78F1-877B-4350-830F-90868F5536D0}" presName="quad1" presStyleLbl="node1" presStyleIdx="0" presStyleCnt="4">
        <dgm:presLayoutVars>
          <dgm:chMax val="0"/>
          <dgm:chPref val="0"/>
          <dgm:bulletEnabled val="1"/>
        </dgm:presLayoutVars>
      </dgm:prSet>
      <dgm:spPr/>
      <dgm:t>
        <a:bodyPr/>
        <a:lstStyle/>
        <a:p>
          <a:pPr rtl="1"/>
          <a:endParaRPr lang="ar-QA"/>
        </a:p>
      </dgm:t>
    </dgm:pt>
    <dgm:pt modelId="{D9E44F05-095A-45A6-88C3-D48C25782A4D}" type="pres">
      <dgm:prSet presAssocID="{2E6E78F1-877B-4350-830F-90868F5536D0}" presName="quad2" presStyleLbl="node1" presStyleIdx="1" presStyleCnt="4" custLinFactNeighborX="233" custLinFactNeighborY="-2341">
        <dgm:presLayoutVars>
          <dgm:chMax val="0"/>
          <dgm:chPref val="0"/>
          <dgm:bulletEnabled val="1"/>
        </dgm:presLayoutVars>
      </dgm:prSet>
      <dgm:spPr/>
      <dgm:t>
        <a:bodyPr/>
        <a:lstStyle/>
        <a:p>
          <a:pPr rtl="1"/>
          <a:endParaRPr lang="ar-QA"/>
        </a:p>
      </dgm:t>
    </dgm:pt>
    <dgm:pt modelId="{9C4C7556-E296-4111-AE2F-EDAD06052FCC}" type="pres">
      <dgm:prSet presAssocID="{2E6E78F1-877B-4350-830F-90868F5536D0}" presName="quad3" presStyleLbl="node1" presStyleIdx="2" presStyleCnt="4">
        <dgm:presLayoutVars>
          <dgm:chMax val="0"/>
          <dgm:chPref val="0"/>
          <dgm:bulletEnabled val="1"/>
        </dgm:presLayoutVars>
      </dgm:prSet>
      <dgm:spPr/>
      <dgm:t>
        <a:bodyPr/>
        <a:lstStyle/>
        <a:p>
          <a:pPr rtl="1"/>
          <a:endParaRPr lang="ar-QA"/>
        </a:p>
      </dgm:t>
    </dgm:pt>
    <dgm:pt modelId="{1E33B44F-0DCF-438D-A14B-4D52390D38B9}" type="pres">
      <dgm:prSet presAssocID="{2E6E78F1-877B-4350-830F-90868F5536D0}" presName="quad4" presStyleLbl="node1" presStyleIdx="3" presStyleCnt="4">
        <dgm:presLayoutVars>
          <dgm:chMax val="0"/>
          <dgm:chPref val="0"/>
          <dgm:bulletEnabled val="1"/>
        </dgm:presLayoutVars>
      </dgm:prSet>
      <dgm:spPr/>
      <dgm:t>
        <a:bodyPr/>
        <a:lstStyle/>
        <a:p>
          <a:pPr rtl="1"/>
          <a:endParaRPr lang="ar-QA"/>
        </a:p>
      </dgm:t>
    </dgm:pt>
  </dgm:ptLst>
  <dgm:cxnLst>
    <dgm:cxn modelId="{9BE70196-8739-4D7B-940C-2E5D183C1235}" type="presOf" srcId="{9A1DAF0F-B6D8-444B-8BB1-4DE0778F8D8D}" destId="{D9E44F05-095A-45A6-88C3-D48C25782A4D}" srcOrd="0" destOrd="0" presId="urn:microsoft.com/office/officeart/2005/8/layout/matrix3"/>
    <dgm:cxn modelId="{D88BA7AA-A864-441D-ADEF-E209E9C81485}" type="presOf" srcId="{D7F8C7C8-F2C4-402A-9215-FFBDF344C2C4}" destId="{1E33B44F-0DCF-438D-A14B-4D52390D38B9}" srcOrd="0" destOrd="0" presId="urn:microsoft.com/office/officeart/2005/8/layout/matrix3"/>
    <dgm:cxn modelId="{FD043583-CD5D-4B67-8289-ADA4CB5D1B85}" type="presOf" srcId="{8469652B-91B8-4548-82BE-9DF0FD29052B}" destId="{9C4C7556-E296-4111-AE2F-EDAD06052FCC}" srcOrd="0" destOrd="0" presId="urn:microsoft.com/office/officeart/2005/8/layout/matrix3"/>
    <dgm:cxn modelId="{05F6AF07-001D-4208-9DEA-EDD556A2E3AA}" srcId="{2E6E78F1-877B-4350-830F-90868F5536D0}" destId="{3F0E09F5-4142-4527-95FD-EFCC13AB901A}" srcOrd="0" destOrd="0" parTransId="{75D2B89F-364D-4642-987C-9D8978849A75}" sibTransId="{17624F5C-ADDE-4ECC-A059-FAA3FBB9FD3C}"/>
    <dgm:cxn modelId="{90D399B1-4D55-4D6A-8052-EF6F869AF08D}" type="presOf" srcId="{2E6E78F1-877B-4350-830F-90868F5536D0}" destId="{5354A3BF-688B-4ECD-83A6-6083E31BFE96}" srcOrd="0" destOrd="0" presId="urn:microsoft.com/office/officeart/2005/8/layout/matrix3"/>
    <dgm:cxn modelId="{D0708FE1-4DAA-4E0D-807C-A375FAE36772}" type="presOf" srcId="{3F0E09F5-4142-4527-95FD-EFCC13AB901A}" destId="{39D0E0FF-361C-475F-8A0A-79FF4FC376F3}" srcOrd="0" destOrd="0" presId="urn:microsoft.com/office/officeart/2005/8/layout/matrix3"/>
    <dgm:cxn modelId="{1D0B541D-557B-4263-BD4F-FC2D04253033}" srcId="{2E6E78F1-877B-4350-830F-90868F5536D0}" destId="{9A1DAF0F-B6D8-444B-8BB1-4DE0778F8D8D}" srcOrd="1" destOrd="0" parTransId="{1CF57F65-18A7-468F-8005-7062EF705D8E}" sibTransId="{C394A971-9743-457F-9706-4CDD438D0E13}"/>
    <dgm:cxn modelId="{654A45EB-9B20-449A-907B-0B9F72A4B5F9}" srcId="{2E6E78F1-877B-4350-830F-90868F5536D0}" destId="{8469652B-91B8-4548-82BE-9DF0FD29052B}" srcOrd="2" destOrd="0" parTransId="{C273FE27-AC6A-4E5D-B8D9-C5E0F16D0D1D}" sibTransId="{2D99E4C0-E342-4DCD-93C4-3C19D93B4801}"/>
    <dgm:cxn modelId="{2653B4BC-E130-4B64-9A10-02D307D81B47}" srcId="{2E6E78F1-877B-4350-830F-90868F5536D0}" destId="{D7F8C7C8-F2C4-402A-9215-FFBDF344C2C4}" srcOrd="3" destOrd="0" parTransId="{FF80D1B9-77B4-455F-A20D-1D31F7F0376C}" sibTransId="{5E469CCF-2EB6-4A68-9CBA-C1D273EB2BC3}"/>
    <dgm:cxn modelId="{C8DEAC84-2407-45EA-A084-DAB65359A507}" type="presParOf" srcId="{5354A3BF-688B-4ECD-83A6-6083E31BFE96}" destId="{1846E342-CDBB-4ABC-9A56-3A69917A7A29}" srcOrd="0" destOrd="0" presId="urn:microsoft.com/office/officeart/2005/8/layout/matrix3"/>
    <dgm:cxn modelId="{5F1F1D7F-C9DF-4D5A-9CFF-072D7C7BDD4A}" type="presParOf" srcId="{5354A3BF-688B-4ECD-83A6-6083E31BFE96}" destId="{39D0E0FF-361C-475F-8A0A-79FF4FC376F3}" srcOrd="1" destOrd="0" presId="urn:microsoft.com/office/officeart/2005/8/layout/matrix3"/>
    <dgm:cxn modelId="{DB6705D2-743B-4EAE-90B4-8F6FA438201E}" type="presParOf" srcId="{5354A3BF-688B-4ECD-83A6-6083E31BFE96}" destId="{D9E44F05-095A-45A6-88C3-D48C25782A4D}" srcOrd="2" destOrd="0" presId="urn:microsoft.com/office/officeart/2005/8/layout/matrix3"/>
    <dgm:cxn modelId="{E92ABB28-3227-4268-8379-BC4C45C3BABB}" type="presParOf" srcId="{5354A3BF-688B-4ECD-83A6-6083E31BFE96}" destId="{9C4C7556-E296-4111-AE2F-EDAD06052FCC}" srcOrd="3" destOrd="0" presId="urn:microsoft.com/office/officeart/2005/8/layout/matrix3"/>
    <dgm:cxn modelId="{B51A2568-BBE8-4621-998B-44A253CA72C9}" type="presParOf" srcId="{5354A3BF-688B-4ECD-83A6-6083E31BFE96}" destId="{1E33B44F-0DCF-438D-A14B-4D52390D38B9}" srcOrd="4" destOrd="0" presId="urn:microsoft.com/office/officeart/2005/8/layout/matrix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846E342-CDBB-4ABC-9A56-3A69917A7A29}">
      <dsp:nvSpPr>
        <dsp:cNvPr id="0" name=""/>
        <dsp:cNvSpPr/>
      </dsp:nvSpPr>
      <dsp:spPr>
        <a:xfrm>
          <a:off x="1851818" y="0"/>
          <a:ext cx="4525963" cy="4525963"/>
        </a:xfrm>
        <a:prstGeom prst="diamond">
          <a:avLst/>
        </a:prstGeom>
        <a:solidFill>
          <a:schemeClr val="accent3">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39D0E0FF-361C-475F-8A0A-79FF4FC376F3}">
      <dsp:nvSpPr>
        <dsp:cNvPr id="0" name=""/>
        <dsp:cNvSpPr/>
      </dsp:nvSpPr>
      <dsp:spPr>
        <a:xfrm>
          <a:off x="2281784" y="429966"/>
          <a:ext cx="1765125" cy="1765125"/>
        </a:xfrm>
        <a:prstGeom prst="roundRect">
          <a:avLst/>
        </a:prstGeom>
        <a:gradFill rotWithShape="0">
          <a:gsLst>
            <a:gs pos="0">
              <a:schemeClr val="accent3">
                <a:alpha val="90000"/>
                <a:hueOff val="0"/>
                <a:satOff val="0"/>
                <a:lumOff val="0"/>
                <a:alphaOff val="0"/>
                <a:shade val="51000"/>
                <a:satMod val="130000"/>
              </a:schemeClr>
            </a:gs>
            <a:gs pos="80000">
              <a:schemeClr val="accent3">
                <a:alpha val="90000"/>
                <a:hueOff val="0"/>
                <a:satOff val="0"/>
                <a:lumOff val="0"/>
                <a:alphaOff val="0"/>
                <a:shade val="93000"/>
                <a:satMod val="130000"/>
              </a:schemeClr>
            </a:gs>
            <a:gs pos="100000">
              <a:schemeClr val="accent3">
                <a:alpha val="9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QA" sz="2000" kern="1200" dirty="0" smtClean="0">
              <a:solidFill>
                <a:schemeClr val="tx1"/>
              </a:solidFill>
            </a:rPr>
            <a:t>برامج المحادثة</a:t>
          </a:r>
          <a:endParaRPr lang="ar-QA" sz="2000" kern="1200" dirty="0">
            <a:solidFill>
              <a:schemeClr val="tx1"/>
            </a:solidFill>
          </a:endParaRPr>
        </a:p>
      </dsp:txBody>
      <dsp:txXfrm>
        <a:off x="2281784" y="429966"/>
        <a:ext cx="1765125" cy="1765125"/>
      </dsp:txXfrm>
    </dsp:sp>
    <dsp:sp modelId="{D9E44F05-095A-45A6-88C3-D48C25782A4D}">
      <dsp:nvSpPr>
        <dsp:cNvPr id="0" name=""/>
        <dsp:cNvSpPr/>
      </dsp:nvSpPr>
      <dsp:spPr>
        <a:xfrm>
          <a:off x="4186802" y="388644"/>
          <a:ext cx="1765125" cy="1765125"/>
        </a:xfrm>
        <a:prstGeom prst="roundRect">
          <a:avLst/>
        </a:prstGeom>
        <a:gradFill rotWithShape="0">
          <a:gsLst>
            <a:gs pos="0">
              <a:schemeClr val="accent3">
                <a:alpha val="90000"/>
                <a:hueOff val="0"/>
                <a:satOff val="0"/>
                <a:lumOff val="0"/>
                <a:alphaOff val="-13333"/>
                <a:shade val="51000"/>
                <a:satMod val="130000"/>
              </a:schemeClr>
            </a:gs>
            <a:gs pos="80000">
              <a:schemeClr val="accent3">
                <a:alpha val="90000"/>
                <a:hueOff val="0"/>
                <a:satOff val="0"/>
                <a:lumOff val="0"/>
                <a:alphaOff val="-13333"/>
                <a:shade val="93000"/>
                <a:satMod val="130000"/>
              </a:schemeClr>
            </a:gs>
            <a:gs pos="100000">
              <a:schemeClr val="accent3">
                <a:alpha val="90000"/>
                <a:hueOff val="0"/>
                <a:satOff val="0"/>
                <a:lumOff val="0"/>
                <a:alphaOff val="-1333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QA" sz="2000" kern="1200" dirty="0" smtClean="0">
              <a:solidFill>
                <a:schemeClr val="tx1"/>
              </a:solidFill>
            </a:rPr>
            <a:t>البريد الإلكتروني</a:t>
          </a:r>
          <a:endParaRPr lang="ar-QA" sz="2000" kern="1200" dirty="0">
            <a:solidFill>
              <a:schemeClr val="tx1"/>
            </a:solidFill>
          </a:endParaRPr>
        </a:p>
      </dsp:txBody>
      <dsp:txXfrm>
        <a:off x="4186802" y="388644"/>
        <a:ext cx="1765125" cy="1765125"/>
      </dsp:txXfrm>
    </dsp:sp>
    <dsp:sp modelId="{9C4C7556-E296-4111-AE2F-EDAD06052FCC}">
      <dsp:nvSpPr>
        <dsp:cNvPr id="0" name=""/>
        <dsp:cNvSpPr/>
      </dsp:nvSpPr>
      <dsp:spPr>
        <a:xfrm>
          <a:off x="2281784" y="2330870"/>
          <a:ext cx="1765125" cy="1765125"/>
        </a:xfrm>
        <a:prstGeom prst="roundRect">
          <a:avLst/>
        </a:prstGeom>
        <a:gradFill rotWithShape="0">
          <a:gsLst>
            <a:gs pos="0">
              <a:schemeClr val="accent3">
                <a:alpha val="90000"/>
                <a:hueOff val="0"/>
                <a:satOff val="0"/>
                <a:lumOff val="0"/>
                <a:alphaOff val="-26667"/>
                <a:shade val="51000"/>
                <a:satMod val="130000"/>
              </a:schemeClr>
            </a:gs>
            <a:gs pos="80000">
              <a:schemeClr val="accent3">
                <a:alpha val="90000"/>
                <a:hueOff val="0"/>
                <a:satOff val="0"/>
                <a:lumOff val="0"/>
                <a:alphaOff val="-26667"/>
                <a:shade val="93000"/>
                <a:satMod val="130000"/>
              </a:schemeClr>
            </a:gs>
            <a:gs pos="100000">
              <a:schemeClr val="accent3">
                <a:alpha val="90000"/>
                <a:hueOff val="0"/>
                <a:satOff val="0"/>
                <a:lumOff val="0"/>
                <a:alphaOff val="-26667"/>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QA" sz="2000" kern="1200" dirty="0" smtClean="0">
              <a:solidFill>
                <a:schemeClr val="tx1"/>
              </a:solidFill>
            </a:rPr>
            <a:t>التسجيل الالتحاق بالجامعات العالمية</a:t>
          </a:r>
          <a:endParaRPr lang="ar-QA" sz="2000" kern="1200" dirty="0">
            <a:solidFill>
              <a:schemeClr val="tx1"/>
            </a:solidFill>
          </a:endParaRPr>
        </a:p>
      </dsp:txBody>
      <dsp:txXfrm>
        <a:off x="2281784" y="2330870"/>
        <a:ext cx="1765125" cy="1765125"/>
      </dsp:txXfrm>
    </dsp:sp>
    <dsp:sp modelId="{1E33B44F-0DCF-438D-A14B-4D52390D38B9}">
      <dsp:nvSpPr>
        <dsp:cNvPr id="0" name=""/>
        <dsp:cNvSpPr/>
      </dsp:nvSpPr>
      <dsp:spPr>
        <a:xfrm>
          <a:off x="4182689" y="2330870"/>
          <a:ext cx="1765125" cy="1765125"/>
        </a:xfrm>
        <a:prstGeom prst="roundRect">
          <a:avLst/>
        </a:prstGeom>
        <a:gradFill rotWithShape="0">
          <a:gsLst>
            <a:gs pos="0">
              <a:schemeClr val="accent3">
                <a:alpha val="90000"/>
                <a:hueOff val="0"/>
                <a:satOff val="0"/>
                <a:lumOff val="0"/>
                <a:alphaOff val="-40000"/>
                <a:shade val="51000"/>
                <a:satMod val="130000"/>
              </a:schemeClr>
            </a:gs>
            <a:gs pos="80000">
              <a:schemeClr val="accent3">
                <a:alpha val="90000"/>
                <a:hueOff val="0"/>
                <a:satOff val="0"/>
                <a:lumOff val="0"/>
                <a:alphaOff val="-40000"/>
                <a:shade val="93000"/>
                <a:satMod val="130000"/>
              </a:schemeClr>
            </a:gs>
            <a:gs pos="100000">
              <a:schemeClr val="accent3">
                <a:alpha val="90000"/>
                <a:hueOff val="0"/>
                <a:satOff val="0"/>
                <a:lumOff val="0"/>
                <a:alphaOff val="-4000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QA" sz="2000" kern="1200" dirty="0" smtClean="0">
              <a:solidFill>
                <a:schemeClr val="tx1"/>
              </a:solidFill>
            </a:rPr>
            <a:t>مواقع الأبحاث المشهورة</a:t>
          </a:r>
          <a:endParaRPr lang="ar-QA" sz="2000" kern="1200" dirty="0">
            <a:solidFill>
              <a:schemeClr val="tx1"/>
            </a:solidFill>
          </a:endParaRPr>
        </a:p>
      </dsp:txBody>
      <dsp:txXfrm>
        <a:off x="4182689" y="2330870"/>
        <a:ext cx="1765125" cy="1765125"/>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Q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QA"/>
          </a:p>
        </p:txBody>
      </p:sp>
      <p:sp>
        <p:nvSpPr>
          <p:cNvPr id="4" name="عنصر نائب للتاريخ 3"/>
          <p:cNvSpPr>
            <a:spLocks noGrp="1"/>
          </p:cNvSpPr>
          <p:nvPr>
            <p:ph type="dt" sz="half" idx="10"/>
          </p:nvPr>
        </p:nvSpPr>
        <p:spPr/>
        <p:txBody>
          <a:bodyPr/>
          <a:lstStyle/>
          <a:p>
            <a:fld id="{EB87C9F5-FE26-469A-B46C-5E3139C523CD}" type="datetimeFigureOut">
              <a:rPr lang="ar-QA" smtClean="0"/>
              <a:pPr/>
              <a:t>29/04/1432</a:t>
            </a:fld>
            <a:endParaRPr lang="ar-QA"/>
          </a:p>
        </p:txBody>
      </p:sp>
      <p:sp>
        <p:nvSpPr>
          <p:cNvPr id="5" name="عنصر نائب للتذييل 4"/>
          <p:cNvSpPr>
            <a:spLocks noGrp="1"/>
          </p:cNvSpPr>
          <p:nvPr>
            <p:ph type="ftr" sz="quarter" idx="11"/>
          </p:nvPr>
        </p:nvSpPr>
        <p:spPr/>
        <p:txBody>
          <a:bodyPr/>
          <a:lstStyle/>
          <a:p>
            <a:endParaRPr lang="ar-QA"/>
          </a:p>
        </p:txBody>
      </p:sp>
      <p:sp>
        <p:nvSpPr>
          <p:cNvPr id="6" name="عنصر نائب لرقم الشريحة 5"/>
          <p:cNvSpPr>
            <a:spLocks noGrp="1"/>
          </p:cNvSpPr>
          <p:nvPr>
            <p:ph type="sldNum" sz="quarter" idx="12"/>
          </p:nvPr>
        </p:nvSpPr>
        <p:spPr/>
        <p:txBody>
          <a:bodyPr/>
          <a:lstStyle/>
          <a:p>
            <a:fld id="{3F7BF476-5FD8-44CC-9D3C-AB5AACF2292B}" type="slidenum">
              <a:rPr lang="ar-QA" smtClean="0"/>
              <a:pPr/>
              <a:t>‹#›</a:t>
            </a:fld>
            <a:endParaRPr lang="ar-Q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Q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QA"/>
          </a:p>
        </p:txBody>
      </p:sp>
      <p:sp>
        <p:nvSpPr>
          <p:cNvPr id="4" name="عنصر نائب للتاريخ 3"/>
          <p:cNvSpPr>
            <a:spLocks noGrp="1"/>
          </p:cNvSpPr>
          <p:nvPr>
            <p:ph type="dt" sz="half" idx="10"/>
          </p:nvPr>
        </p:nvSpPr>
        <p:spPr/>
        <p:txBody>
          <a:bodyPr/>
          <a:lstStyle/>
          <a:p>
            <a:fld id="{EB87C9F5-FE26-469A-B46C-5E3139C523CD}" type="datetimeFigureOut">
              <a:rPr lang="ar-QA" smtClean="0"/>
              <a:pPr/>
              <a:t>29/04/1432</a:t>
            </a:fld>
            <a:endParaRPr lang="ar-QA"/>
          </a:p>
        </p:txBody>
      </p:sp>
      <p:sp>
        <p:nvSpPr>
          <p:cNvPr id="5" name="عنصر نائب للتذييل 4"/>
          <p:cNvSpPr>
            <a:spLocks noGrp="1"/>
          </p:cNvSpPr>
          <p:nvPr>
            <p:ph type="ftr" sz="quarter" idx="11"/>
          </p:nvPr>
        </p:nvSpPr>
        <p:spPr/>
        <p:txBody>
          <a:bodyPr/>
          <a:lstStyle/>
          <a:p>
            <a:endParaRPr lang="ar-QA"/>
          </a:p>
        </p:txBody>
      </p:sp>
      <p:sp>
        <p:nvSpPr>
          <p:cNvPr id="6" name="عنصر نائب لرقم الشريحة 5"/>
          <p:cNvSpPr>
            <a:spLocks noGrp="1"/>
          </p:cNvSpPr>
          <p:nvPr>
            <p:ph type="sldNum" sz="quarter" idx="12"/>
          </p:nvPr>
        </p:nvSpPr>
        <p:spPr/>
        <p:txBody>
          <a:bodyPr/>
          <a:lstStyle/>
          <a:p>
            <a:fld id="{3F7BF476-5FD8-44CC-9D3C-AB5AACF2292B}" type="slidenum">
              <a:rPr lang="ar-QA" smtClean="0"/>
              <a:pPr/>
              <a:t>‹#›</a:t>
            </a:fld>
            <a:endParaRPr lang="ar-Q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Q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EB87C9F5-FE26-469A-B46C-5E3139C523CD}" type="datetimeFigureOut">
              <a:rPr lang="ar-QA" smtClean="0"/>
              <a:pPr/>
              <a:t>29/04/1432</a:t>
            </a:fld>
            <a:endParaRPr lang="ar-QA"/>
          </a:p>
        </p:txBody>
      </p:sp>
      <p:sp>
        <p:nvSpPr>
          <p:cNvPr id="5" name="عنصر نائب للتذييل 4"/>
          <p:cNvSpPr>
            <a:spLocks noGrp="1"/>
          </p:cNvSpPr>
          <p:nvPr>
            <p:ph type="ftr" sz="quarter" idx="11"/>
          </p:nvPr>
        </p:nvSpPr>
        <p:spPr/>
        <p:txBody>
          <a:bodyPr/>
          <a:lstStyle/>
          <a:p>
            <a:endParaRPr lang="ar-QA"/>
          </a:p>
        </p:txBody>
      </p:sp>
      <p:sp>
        <p:nvSpPr>
          <p:cNvPr id="6" name="عنصر نائب لرقم الشريحة 5"/>
          <p:cNvSpPr>
            <a:spLocks noGrp="1"/>
          </p:cNvSpPr>
          <p:nvPr>
            <p:ph type="sldNum" sz="quarter" idx="12"/>
          </p:nvPr>
        </p:nvSpPr>
        <p:spPr/>
        <p:txBody>
          <a:bodyPr/>
          <a:lstStyle/>
          <a:p>
            <a:fld id="{3F7BF476-5FD8-44CC-9D3C-AB5AACF2292B}" type="slidenum">
              <a:rPr lang="ar-QA" smtClean="0"/>
              <a:pPr/>
              <a:t>‹#›</a:t>
            </a:fld>
            <a:endParaRPr lang="ar-Q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Q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Q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QA"/>
          </a:p>
        </p:txBody>
      </p:sp>
      <p:sp>
        <p:nvSpPr>
          <p:cNvPr id="5" name="عنصر نائب للتاريخ 4"/>
          <p:cNvSpPr>
            <a:spLocks noGrp="1"/>
          </p:cNvSpPr>
          <p:nvPr>
            <p:ph type="dt" sz="half" idx="10"/>
          </p:nvPr>
        </p:nvSpPr>
        <p:spPr/>
        <p:txBody>
          <a:bodyPr/>
          <a:lstStyle/>
          <a:p>
            <a:fld id="{EB87C9F5-FE26-469A-B46C-5E3139C523CD}" type="datetimeFigureOut">
              <a:rPr lang="ar-QA" smtClean="0"/>
              <a:pPr/>
              <a:t>29/04/1432</a:t>
            </a:fld>
            <a:endParaRPr lang="ar-QA"/>
          </a:p>
        </p:txBody>
      </p:sp>
      <p:sp>
        <p:nvSpPr>
          <p:cNvPr id="6" name="عنصر نائب للتذييل 5"/>
          <p:cNvSpPr>
            <a:spLocks noGrp="1"/>
          </p:cNvSpPr>
          <p:nvPr>
            <p:ph type="ftr" sz="quarter" idx="11"/>
          </p:nvPr>
        </p:nvSpPr>
        <p:spPr/>
        <p:txBody>
          <a:bodyPr/>
          <a:lstStyle/>
          <a:p>
            <a:endParaRPr lang="ar-QA"/>
          </a:p>
        </p:txBody>
      </p:sp>
      <p:sp>
        <p:nvSpPr>
          <p:cNvPr id="7" name="عنصر نائب لرقم الشريحة 6"/>
          <p:cNvSpPr>
            <a:spLocks noGrp="1"/>
          </p:cNvSpPr>
          <p:nvPr>
            <p:ph type="sldNum" sz="quarter" idx="12"/>
          </p:nvPr>
        </p:nvSpPr>
        <p:spPr/>
        <p:txBody>
          <a:bodyPr/>
          <a:lstStyle/>
          <a:p>
            <a:fld id="{3F7BF476-5FD8-44CC-9D3C-AB5AACF2292B}" type="slidenum">
              <a:rPr lang="ar-QA" smtClean="0"/>
              <a:pPr/>
              <a:t>‹#›</a:t>
            </a:fld>
            <a:endParaRPr lang="ar-Q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Q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Q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QA"/>
          </a:p>
        </p:txBody>
      </p:sp>
      <p:sp>
        <p:nvSpPr>
          <p:cNvPr id="7" name="عنصر نائب للتاريخ 6"/>
          <p:cNvSpPr>
            <a:spLocks noGrp="1"/>
          </p:cNvSpPr>
          <p:nvPr>
            <p:ph type="dt" sz="half" idx="10"/>
          </p:nvPr>
        </p:nvSpPr>
        <p:spPr/>
        <p:txBody>
          <a:bodyPr/>
          <a:lstStyle/>
          <a:p>
            <a:fld id="{EB87C9F5-FE26-469A-B46C-5E3139C523CD}" type="datetimeFigureOut">
              <a:rPr lang="ar-QA" smtClean="0"/>
              <a:pPr/>
              <a:t>29/04/1432</a:t>
            </a:fld>
            <a:endParaRPr lang="ar-QA"/>
          </a:p>
        </p:txBody>
      </p:sp>
      <p:sp>
        <p:nvSpPr>
          <p:cNvPr id="8" name="عنصر نائب للتذييل 7"/>
          <p:cNvSpPr>
            <a:spLocks noGrp="1"/>
          </p:cNvSpPr>
          <p:nvPr>
            <p:ph type="ftr" sz="quarter" idx="11"/>
          </p:nvPr>
        </p:nvSpPr>
        <p:spPr/>
        <p:txBody>
          <a:bodyPr/>
          <a:lstStyle/>
          <a:p>
            <a:endParaRPr lang="ar-QA"/>
          </a:p>
        </p:txBody>
      </p:sp>
      <p:sp>
        <p:nvSpPr>
          <p:cNvPr id="9" name="عنصر نائب لرقم الشريحة 8"/>
          <p:cNvSpPr>
            <a:spLocks noGrp="1"/>
          </p:cNvSpPr>
          <p:nvPr>
            <p:ph type="sldNum" sz="quarter" idx="12"/>
          </p:nvPr>
        </p:nvSpPr>
        <p:spPr/>
        <p:txBody>
          <a:bodyPr/>
          <a:lstStyle/>
          <a:p>
            <a:fld id="{3F7BF476-5FD8-44CC-9D3C-AB5AACF2292B}" type="slidenum">
              <a:rPr lang="ar-QA" smtClean="0"/>
              <a:pPr/>
              <a:t>‹#›</a:t>
            </a:fld>
            <a:endParaRPr lang="ar-Q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QA"/>
          </a:p>
        </p:txBody>
      </p:sp>
      <p:sp>
        <p:nvSpPr>
          <p:cNvPr id="3" name="عنصر نائب للتاريخ 2"/>
          <p:cNvSpPr>
            <a:spLocks noGrp="1"/>
          </p:cNvSpPr>
          <p:nvPr>
            <p:ph type="dt" sz="half" idx="10"/>
          </p:nvPr>
        </p:nvSpPr>
        <p:spPr/>
        <p:txBody>
          <a:bodyPr/>
          <a:lstStyle/>
          <a:p>
            <a:fld id="{EB87C9F5-FE26-469A-B46C-5E3139C523CD}" type="datetimeFigureOut">
              <a:rPr lang="ar-QA" smtClean="0"/>
              <a:pPr/>
              <a:t>29/04/1432</a:t>
            </a:fld>
            <a:endParaRPr lang="ar-QA"/>
          </a:p>
        </p:txBody>
      </p:sp>
      <p:sp>
        <p:nvSpPr>
          <p:cNvPr id="4" name="عنصر نائب للتذييل 3"/>
          <p:cNvSpPr>
            <a:spLocks noGrp="1"/>
          </p:cNvSpPr>
          <p:nvPr>
            <p:ph type="ftr" sz="quarter" idx="11"/>
          </p:nvPr>
        </p:nvSpPr>
        <p:spPr/>
        <p:txBody>
          <a:bodyPr/>
          <a:lstStyle/>
          <a:p>
            <a:endParaRPr lang="ar-QA"/>
          </a:p>
        </p:txBody>
      </p:sp>
      <p:sp>
        <p:nvSpPr>
          <p:cNvPr id="5" name="عنصر نائب لرقم الشريحة 4"/>
          <p:cNvSpPr>
            <a:spLocks noGrp="1"/>
          </p:cNvSpPr>
          <p:nvPr>
            <p:ph type="sldNum" sz="quarter" idx="12"/>
          </p:nvPr>
        </p:nvSpPr>
        <p:spPr/>
        <p:txBody>
          <a:bodyPr/>
          <a:lstStyle/>
          <a:p>
            <a:fld id="{3F7BF476-5FD8-44CC-9D3C-AB5AACF2292B}" type="slidenum">
              <a:rPr lang="ar-QA" smtClean="0"/>
              <a:pPr/>
              <a:t>‹#›</a:t>
            </a:fld>
            <a:endParaRPr lang="ar-Q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EB87C9F5-FE26-469A-B46C-5E3139C523CD}" type="datetimeFigureOut">
              <a:rPr lang="ar-QA" smtClean="0"/>
              <a:pPr/>
              <a:t>29/04/1432</a:t>
            </a:fld>
            <a:endParaRPr lang="ar-QA"/>
          </a:p>
        </p:txBody>
      </p:sp>
      <p:sp>
        <p:nvSpPr>
          <p:cNvPr id="3" name="عنصر نائب للتذييل 2"/>
          <p:cNvSpPr>
            <a:spLocks noGrp="1"/>
          </p:cNvSpPr>
          <p:nvPr>
            <p:ph type="ftr" sz="quarter" idx="11"/>
          </p:nvPr>
        </p:nvSpPr>
        <p:spPr/>
        <p:txBody>
          <a:bodyPr/>
          <a:lstStyle/>
          <a:p>
            <a:endParaRPr lang="ar-QA"/>
          </a:p>
        </p:txBody>
      </p:sp>
      <p:sp>
        <p:nvSpPr>
          <p:cNvPr id="4" name="عنصر نائب لرقم الشريحة 3"/>
          <p:cNvSpPr>
            <a:spLocks noGrp="1"/>
          </p:cNvSpPr>
          <p:nvPr>
            <p:ph type="sldNum" sz="quarter" idx="12"/>
          </p:nvPr>
        </p:nvSpPr>
        <p:spPr/>
        <p:txBody>
          <a:bodyPr/>
          <a:lstStyle/>
          <a:p>
            <a:fld id="{3F7BF476-5FD8-44CC-9D3C-AB5AACF2292B}" type="slidenum">
              <a:rPr lang="ar-QA" smtClean="0"/>
              <a:pPr/>
              <a:t>‹#›</a:t>
            </a:fld>
            <a:endParaRPr lang="ar-Q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Q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Q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EB87C9F5-FE26-469A-B46C-5E3139C523CD}" type="datetimeFigureOut">
              <a:rPr lang="ar-QA" smtClean="0"/>
              <a:pPr/>
              <a:t>29/04/1432</a:t>
            </a:fld>
            <a:endParaRPr lang="ar-QA"/>
          </a:p>
        </p:txBody>
      </p:sp>
      <p:sp>
        <p:nvSpPr>
          <p:cNvPr id="6" name="عنصر نائب للتذييل 5"/>
          <p:cNvSpPr>
            <a:spLocks noGrp="1"/>
          </p:cNvSpPr>
          <p:nvPr>
            <p:ph type="ftr" sz="quarter" idx="11"/>
          </p:nvPr>
        </p:nvSpPr>
        <p:spPr/>
        <p:txBody>
          <a:bodyPr/>
          <a:lstStyle/>
          <a:p>
            <a:endParaRPr lang="ar-QA"/>
          </a:p>
        </p:txBody>
      </p:sp>
      <p:sp>
        <p:nvSpPr>
          <p:cNvPr id="7" name="عنصر نائب لرقم الشريحة 6"/>
          <p:cNvSpPr>
            <a:spLocks noGrp="1"/>
          </p:cNvSpPr>
          <p:nvPr>
            <p:ph type="sldNum" sz="quarter" idx="12"/>
          </p:nvPr>
        </p:nvSpPr>
        <p:spPr/>
        <p:txBody>
          <a:bodyPr/>
          <a:lstStyle/>
          <a:p>
            <a:fld id="{3F7BF476-5FD8-44CC-9D3C-AB5AACF2292B}" type="slidenum">
              <a:rPr lang="ar-QA" smtClean="0"/>
              <a:pPr/>
              <a:t>‹#›</a:t>
            </a:fld>
            <a:endParaRPr lang="ar-Q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Q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Q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EB87C9F5-FE26-469A-B46C-5E3139C523CD}" type="datetimeFigureOut">
              <a:rPr lang="ar-QA" smtClean="0"/>
              <a:pPr/>
              <a:t>29/04/1432</a:t>
            </a:fld>
            <a:endParaRPr lang="ar-QA"/>
          </a:p>
        </p:txBody>
      </p:sp>
      <p:sp>
        <p:nvSpPr>
          <p:cNvPr id="6" name="عنصر نائب للتذييل 5"/>
          <p:cNvSpPr>
            <a:spLocks noGrp="1"/>
          </p:cNvSpPr>
          <p:nvPr>
            <p:ph type="ftr" sz="quarter" idx="11"/>
          </p:nvPr>
        </p:nvSpPr>
        <p:spPr/>
        <p:txBody>
          <a:bodyPr/>
          <a:lstStyle/>
          <a:p>
            <a:endParaRPr lang="ar-QA"/>
          </a:p>
        </p:txBody>
      </p:sp>
      <p:sp>
        <p:nvSpPr>
          <p:cNvPr id="7" name="عنصر نائب لرقم الشريحة 6"/>
          <p:cNvSpPr>
            <a:spLocks noGrp="1"/>
          </p:cNvSpPr>
          <p:nvPr>
            <p:ph type="sldNum" sz="quarter" idx="12"/>
          </p:nvPr>
        </p:nvSpPr>
        <p:spPr/>
        <p:txBody>
          <a:bodyPr/>
          <a:lstStyle/>
          <a:p>
            <a:fld id="{3F7BF476-5FD8-44CC-9D3C-AB5AACF2292B}" type="slidenum">
              <a:rPr lang="ar-QA" smtClean="0"/>
              <a:pPr/>
              <a:t>‹#›</a:t>
            </a:fld>
            <a:endParaRPr lang="ar-Q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Q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QA"/>
          </a:p>
        </p:txBody>
      </p:sp>
      <p:sp>
        <p:nvSpPr>
          <p:cNvPr id="4" name="عنصر نائب للتاريخ 3"/>
          <p:cNvSpPr>
            <a:spLocks noGrp="1"/>
          </p:cNvSpPr>
          <p:nvPr>
            <p:ph type="dt" sz="half" idx="10"/>
          </p:nvPr>
        </p:nvSpPr>
        <p:spPr/>
        <p:txBody>
          <a:bodyPr/>
          <a:lstStyle/>
          <a:p>
            <a:fld id="{EB87C9F5-FE26-469A-B46C-5E3139C523CD}" type="datetimeFigureOut">
              <a:rPr lang="ar-QA" smtClean="0"/>
              <a:pPr/>
              <a:t>29/04/1432</a:t>
            </a:fld>
            <a:endParaRPr lang="ar-QA"/>
          </a:p>
        </p:txBody>
      </p:sp>
      <p:sp>
        <p:nvSpPr>
          <p:cNvPr id="5" name="عنصر نائب للتذييل 4"/>
          <p:cNvSpPr>
            <a:spLocks noGrp="1"/>
          </p:cNvSpPr>
          <p:nvPr>
            <p:ph type="ftr" sz="quarter" idx="11"/>
          </p:nvPr>
        </p:nvSpPr>
        <p:spPr/>
        <p:txBody>
          <a:bodyPr/>
          <a:lstStyle/>
          <a:p>
            <a:endParaRPr lang="ar-QA"/>
          </a:p>
        </p:txBody>
      </p:sp>
      <p:sp>
        <p:nvSpPr>
          <p:cNvPr id="6" name="عنصر نائب لرقم الشريحة 5"/>
          <p:cNvSpPr>
            <a:spLocks noGrp="1"/>
          </p:cNvSpPr>
          <p:nvPr>
            <p:ph type="sldNum" sz="quarter" idx="12"/>
          </p:nvPr>
        </p:nvSpPr>
        <p:spPr/>
        <p:txBody>
          <a:bodyPr/>
          <a:lstStyle/>
          <a:p>
            <a:fld id="{3F7BF476-5FD8-44CC-9D3C-AB5AACF2292B}" type="slidenum">
              <a:rPr lang="ar-QA" smtClean="0"/>
              <a:pPr/>
              <a:t>‹#›</a:t>
            </a:fld>
            <a:endParaRPr lang="ar-Q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Q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QA"/>
          </a:p>
        </p:txBody>
      </p:sp>
      <p:sp>
        <p:nvSpPr>
          <p:cNvPr id="4" name="عنصر نائب للتاريخ 3"/>
          <p:cNvSpPr>
            <a:spLocks noGrp="1"/>
          </p:cNvSpPr>
          <p:nvPr>
            <p:ph type="dt" sz="half" idx="10"/>
          </p:nvPr>
        </p:nvSpPr>
        <p:spPr/>
        <p:txBody>
          <a:bodyPr/>
          <a:lstStyle/>
          <a:p>
            <a:fld id="{EB87C9F5-FE26-469A-B46C-5E3139C523CD}" type="datetimeFigureOut">
              <a:rPr lang="ar-QA" smtClean="0"/>
              <a:pPr/>
              <a:t>29/04/1432</a:t>
            </a:fld>
            <a:endParaRPr lang="ar-QA"/>
          </a:p>
        </p:txBody>
      </p:sp>
      <p:sp>
        <p:nvSpPr>
          <p:cNvPr id="5" name="عنصر نائب للتذييل 4"/>
          <p:cNvSpPr>
            <a:spLocks noGrp="1"/>
          </p:cNvSpPr>
          <p:nvPr>
            <p:ph type="ftr" sz="quarter" idx="11"/>
          </p:nvPr>
        </p:nvSpPr>
        <p:spPr/>
        <p:txBody>
          <a:bodyPr/>
          <a:lstStyle/>
          <a:p>
            <a:endParaRPr lang="ar-QA"/>
          </a:p>
        </p:txBody>
      </p:sp>
      <p:sp>
        <p:nvSpPr>
          <p:cNvPr id="6" name="عنصر نائب لرقم الشريحة 5"/>
          <p:cNvSpPr>
            <a:spLocks noGrp="1"/>
          </p:cNvSpPr>
          <p:nvPr>
            <p:ph type="sldNum" sz="quarter" idx="12"/>
          </p:nvPr>
        </p:nvSpPr>
        <p:spPr/>
        <p:txBody>
          <a:bodyPr/>
          <a:lstStyle/>
          <a:p>
            <a:fld id="{3F7BF476-5FD8-44CC-9D3C-AB5AACF2292B}" type="slidenum">
              <a:rPr lang="ar-QA" smtClean="0"/>
              <a:pPr/>
              <a:t>‹#›</a:t>
            </a:fld>
            <a:endParaRPr lang="ar-Q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Q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Q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EB87C9F5-FE26-469A-B46C-5E3139C523CD}" type="datetimeFigureOut">
              <a:rPr lang="ar-QA" smtClean="0"/>
              <a:pPr/>
              <a:t>29/04/1432</a:t>
            </a:fld>
            <a:endParaRPr lang="ar-Q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Q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3F7BF476-5FD8-44CC-9D3C-AB5AACF2292B}" type="slidenum">
              <a:rPr lang="ar-QA" smtClean="0"/>
              <a:pPr/>
              <a:t>‹#›</a:t>
            </a:fld>
            <a:endParaRPr lang="ar-Q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Q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gif"/><Relationship Id="rId1" Type="http://schemas.openxmlformats.org/officeDocument/2006/relationships/slideLayout" Target="../slideLayouts/slideLayout7.xml"/><Relationship Id="rId4" Type="http://schemas.openxmlformats.org/officeDocument/2006/relationships/image" Target="../media/image6.gif"/></Relationships>
</file>

<file path=ppt/slides/_rels/slide8.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ln>
            <a:noFill/>
          </a:ln>
          <a:effectLst>
            <a:outerShdw blurRad="190500" dist="228600" dir="2700000" algn="ctr">
              <a:srgbClr val="000000">
                <a:alpha val="30000"/>
              </a:srgbClr>
            </a:outerShdw>
            <a:reflection blurRad="6350" stA="50000" endA="300" endPos="90000" dir="5400000" sy="-100000" algn="bl" rotWithShape="0"/>
          </a:effectLst>
          <a:scene3d>
            <a:camera prst="orthographicFront">
              <a:rot lat="0" lon="0" rev="0"/>
            </a:camera>
            <a:lightRig rig="glow" dir="t">
              <a:rot lat="0" lon="0" rev="4800000"/>
            </a:lightRig>
          </a:scene3d>
          <a:sp3d prstMaterial="matte">
            <a:bevelT w="127000" h="63500"/>
          </a:sp3d>
        </p:spPr>
        <p:style>
          <a:lnRef idx="1">
            <a:schemeClr val="accent4"/>
          </a:lnRef>
          <a:fillRef idx="3">
            <a:schemeClr val="accent4"/>
          </a:fillRef>
          <a:effectRef idx="2">
            <a:schemeClr val="accent4"/>
          </a:effectRef>
          <a:fontRef idx="minor">
            <a:schemeClr val="lt1"/>
          </a:fontRef>
        </p:style>
        <p:txBody>
          <a:bodyPr/>
          <a:lstStyle/>
          <a:p>
            <a:r>
              <a:rPr lang="ar-QA" dirty="0" smtClean="0">
                <a:solidFill>
                  <a:schemeClr val="tx1"/>
                </a:solidFill>
              </a:rPr>
              <a:t>الفصل الثالث</a:t>
            </a:r>
            <a:endParaRPr lang="ar-QA" dirty="0">
              <a:solidFill>
                <a:schemeClr val="tx1"/>
              </a:solidFill>
            </a:endParaRPr>
          </a:p>
        </p:txBody>
      </p:sp>
      <p:sp>
        <p:nvSpPr>
          <p:cNvPr id="3" name="عنوان فرعي 2"/>
          <p:cNvSpPr>
            <a:spLocks noGrp="1"/>
          </p:cNvSpPr>
          <p:nvPr>
            <p:ph type="subTitle" idx="1"/>
          </p:nvPr>
        </p:nvSpPr>
        <p:spPr/>
        <p:style>
          <a:lnRef idx="1">
            <a:schemeClr val="accent4"/>
          </a:lnRef>
          <a:fillRef idx="2">
            <a:schemeClr val="accent4"/>
          </a:fillRef>
          <a:effectRef idx="1">
            <a:schemeClr val="accent4"/>
          </a:effectRef>
          <a:fontRef idx="minor">
            <a:schemeClr val="dk1"/>
          </a:fontRef>
        </p:style>
        <p:txBody>
          <a:bodyPr/>
          <a:lstStyle/>
          <a:p>
            <a:r>
              <a:rPr lang="ar-QA" dirty="0" smtClean="0">
                <a:solidFill>
                  <a:schemeClr val="tx1"/>
                </a:solidFill>
              </a:rPr>
              <a:t>أهمية الإنترنت في التعليم</a:t>
            </a:r>
            <a:endParaRPr lang="ar-QA" dirty="0">
              <a:solidFill>
                <a:schemeClr val="tx1"/>
              </a:solidFill>
            </a:endParaRPr>
          </a:p>
        </p:txBody>
      </p:sp>
      <p:pic>
        <p:nvPicPr>
          <p:cNvPr id="4" name="صورة 3" descr="http://www.alrai.com/img/164000/164016.jpg"/>
          <p:cNvPicPr/>
          <p:nvPr/>
        </p:nvPicPr>
        <p:blipFill>
          <a:blip r:embed="rId2" cstate="print"/>
          <a:srcRect/>
          <a:stretch>
            <a:fillRect/>
          </a:stretch>
        </p:blipFill>
        <p:spPr bwMode="auto">
          <a:xfrm rot="20408428">
            <a:off x="395536" y="764704"/>
            <a:ext cx="2854325" cy="1804035"/>
          </a:xfrm>
          <a:prstGeom prst="roundRect">
            <a:avLst>
              <a:gd name="adj" fmla="val 8594"/>
            </a:avLst>
          </a:prstGeom>
          <a:solidFill>
            <a:srgbClr val="FFFFFF">
              <a:shade val="85000"/>
            </a:srgbClr>
          </a:solidFill>
          <a:ln>
            <a:noFill/>
          </a:ln>
          <a:effectLst>
            <a:reflection blurRad="6350" stA="50000" endA="300" endPos="90000" dir="5400000" sy="-100000" algn="bl" rotWithShape="0"/>
          </a:effectLst>
        </p:spPr>
      </p:pic>
      <p:pic>
        <p:nvPicPr>
          <p:cNvPr id="16386" name="Picture 2" descr="بستان التجارب"/>
          <p:cNvPicPr>
            <a:picLocks noChangeAspect="1" noChangeArrowheads="1"/>
          </p:cNvPicPr>
          <p:nvPr/>
        </p:nvPicPr>
        <p:blipFill>
          <a:blip r:embed="rId3" cstate="print"/>
          <a:srcRect l="53269" b="14847"/>
          <a:stretch>
            <a:fillRect/>
          </a:stretch>
        </p:blipFill>
        <p:spPr bwMode="auto">
          <a:xfrm>
            <a:off x="6300192" y="4005064"/>
            <a:ext cx="2483768" cy="2547664"/>
          </a:xfrm>
          <a:prstGeom prst="rect">
            <a:avLst/>
          </a:prstGeom>
          <a:ln>
            <a:noFill/>
          </a:ln>
          <a:effectLst>
            <a:outerShdw blurRad="292100" dist="139700" dir="2700000" algn="tl" rotWithShape="0">
              <a:srgbClr val="333333">
                <a:alpha val="65000"/>
              </a:srgbClr>
            </a:outerShdw>
            <a:reflection blurRad="6350" stA="50000" endA="300" endPos="90000" dist="50800" dir="5400000" sy="-100000" algn="bl" rotWithShape="0"/>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476673"/>
            <a:ext cx="7772400" cy="2016223"/>
          </a:xfrm>
        </p:spPr>
        <p:style>
          <a:lnRef idx="1">
            <a:schemeClr val="accent4"/>
          </a:lnRef>
          <a:fillRef idx="2">
            <a:schemeClr val="accent4"/>
          </a:fillRef>
          <a:effectRef idx="1">
            <a:schemeClr val="accent4"/>
          </a:effectRef>
          <a:fontRef idx="minor">
            <a:schemeClr val="dk1"/>
          </a:fontRef>
        </p:style>
        <p:txBody>
          <a:bodyPr>
            <a:normAutofit/>
          </a:bodyPr>
          <a:lstStyle/>
          <a:p>
            <a:pPr algn="r"/>
            <a:r>
              <a:rPr lang="ar-QA" sz="2000" b="1" dirty="0" smtClean="0"/>
              <a:t>1.أهمية الإنترنت في التعليم</a:t>
            </a:r>
            <a:br>
              <a:rPr lang="ar-QA" sz="2000" b="1" dirty="0" smtClean="0"/>
            </a:br>
            <a:r>
              <a:rPr lang="ar-QA" sz="2000" b="1" dirty="0" smtClean="0"/>
              <a:t>2. فوائد شبكة الإنترنت في التعليم</a:t>
            </a:r>
            <a:br>
              <a:rPr lang="ar-QA" sz="2000" b="1" dirty="0" smtClean="0"/>
            </a:br>
            <a:r>
              <a:rPr lang="ar-QA" sz="2000" b="1" dirty="0" smtClean="0"/>
              <a:t>3.خصائصها</a:t>
            </a:r>
            <a:br>
              <a:rPr lang="ar-QA" sz="2000" b="1" dirty="0" smtClean="0"/>
            </a:br>
            <a:r>
              <a:rPr lang="ar-QA" sz="2000" b="1" dirty="0" smtClean="0"/>
              <a:t>4.</a:t>
            </a:r>
            <a:r>
              <a:rPr lang="ar-QA" sz="2000" b="1" dirty="0" err="1" smtClean="0"/>
              <a:t>ارشادات</a:t>
            </a:r>
            <a:r>
              <a:rPr lang="ar-QA" sz="2000" b="1" dirty="0" smtClean="0"/>
              <a:t> للمعلم والطالب لاستخدامها بفاعلية في التعليم</a:t>
            </a:r>
            <a:br>
              <a:rPr lang="ar-QA" sz="2000" b="1" dirty="0" smtClean="0"/>
            </a:br>
            <a:r>
              <a:rPr lang="ar-QA" sz="2000" b="1" dirty="0" smtClean="0"/>
              <a:t>5.ما هي أدوار المعلم في عصر الإنترنت.</a:t>
            </a:r>
            <a:br>
              <a:rPr lang="ar-QA" sz="2000" b="1" dirty="0" smtClean="0"/>
            </a:br>
            <a:endParaRPr lang="ar-QA" sz="2000" dirty="0"/>
          </a:p>
        </p:txBody>
      </p:sp>
      <p:sp>
        <p:nvSpPr>
          <p:cNvPr id="3" name="عنوان فرعي 2"/>
          <p:cNvSpPr>
            <a:spLocks noGrp="1"/>
          </p:cNvSpPr>
          <p:nvPr>
            <p:ph type="subTitle" idx="1"/>
          </p:nvPr>
        </p:nvSpPr>
        <p:spPr>
          <a:xfrm>
            <a:off x="3491880" y="2708920"/>
            <a:ext cx="4968552" cy="3096344"/>
          </a:xfrm>
          <a:solidFill>
            <a:schemeClr val="accent3">
              <a:lumMod val="60000"/>
              <a:lumOff val="40000"/>
            </a:schemeClr>
          </a:solidFill>
          <a:ln>
            <a:noFill/>
          </a:ln>
          <a:effectLst>
            <a:outerShdw blurRad="44450" dist="27940" dir="5400000" algn="ctr">
              <a:srgbClr val="000000">
                <a:alpha val="32000"/>
              </a:srgbClr>
            </a:outerShdw>
            <a:reflection blurRad="6350" stA="50000" endA="300" endPos="55000" dir="5400000" sy="-100000" algn="bl" rotWithShape="0"/>
          </a:effectLst>
          <a:scene3d>
            <a:camera prst="orthographicFront">
              <a:rot lat="0" lon="0" rev="0"/>
            </a:camera>
            <a:lightRig rig="balanced" dir="t">
              <a:rot lat="0" lon="0" rev="8700000"/>
            </a:lightRig>
          </a:scene3d>
          <a:sp3d>
            <a:bevelT w="190500" h="38100"/>
          </a:sp3d>
        </p:spPr>
        <p:txBody>
          <a:bodyPr>
            <a:normAutofit/>
          </a:bodyPr>
          <a:lstStyle/>
          <a:p>
            <a:endParaRPr lang="ar-QA" sz="2000" b="1" dirty="0" smtClean="0">
              <a:solidFill>
                <a:schemeClr val="tx1"/>
              </a:solidFill>
            </a:endParaRPr>
          </a:p>
          <a:p>
            <a:r>
              <a:rPr lang="ar-SA" sz="2000" b="1" dirty="0" smtClean="0">
                <a:solidFill>
                  <a:schemeClr val="tx1"/>
                </a:solidFill>
              </a:rPr>
              <a:t>من </a:t>
            </a:r>
            <a:r>
              <a:rPr lang="ar-SA" sz="2000" b="1" dirty="0">
                <a:solidFill>
                  <a:schemeClr val="tx1"/>
                </a:solidFill>
              </a:rPr>
              <a:t>الضروري جدا أن نواكب </a:t>
            </a:r>
            <a:r>
              <a:rPr lang="ar-QA" sz="2000" b="1" dirty="0" smtClean="0">
                <a:solidFill>
                  <a:schemeClr val="tx1"/>
                </a:solidFill>
              </a:rPr>
              <a:t>عصر</a:t>
            </a:r>
            <a:r>
              <a:rPr lang="ar-SA" sz="2000" b="1" dirty="0" smtClean="0">
                <a:solidFill>
                  <a:schemeClr val="tx1"/>
                </a:solidFill>
              </a:rPr>
              <a:t>التطور </a:t>
            </a:r>
            <a:r>
              <a:rPr lang="ar-SA" sz="2000" b="1" dirty="0">
                <a:solidFill>
                  <a:schemeClr val="tx1"/>
                </a:solidFill>
              </a:rPr>
              <a:t>ونسايره ونتعايش معه استخدام وتوظيف الحاسوب لمصلحة المواد الدراسية والتدريس حيث التجديد والتغيير والخروج من الروتين المتكرر </a:t>
            </a:r>
            <a:r>
              <a:rPr lang="ar-SA" sz="2000" b="1" dirty="0" smtClean="0">
                <a:solidFill>
                  <a:schemeClr val="tx1"/>
                </a:solidFill>
              </a:rPr>
              <a:t>الذي </a:t>
            </a:r>
            <a:r>
              <a:rPr lang="ar-SA" sz="2000" b="1" dirty="0">
                <a:solidFill>
                  <a:schemeClr val="tx1"/>
                </a:solidFill>
              </a:rPr>
              <a:t>يطغى غالبا على أدائنا التدريسي داخل حجرات الدراسة . </a:t>
            </a:r>
            <a:endParaRPr lang="ar-QA" sz="2000" b="1" dirty="0" smtClean="0">
              <a:solidFill>
                <a:schemeClr val="tx1"/>
              </a:solidFill>
            </a:endParaRPr>
          </a:p>
          <a:p>
            <a:endParaRPr lang="ar-QA" sz="2000" dirty="0">
              <a:solidFill>
                <a:schemeClr val="tx1"/>
              </a:solidFill>
            </a:endParaRPr>
          </a:p>
        </p:txBody>
      </p:sp>
      <p:pic>
        <p:nvPicPr>
          <p:cNvPr id="4" name="صورة 3" descr="http://news.nawaret.com/wp-content/uploads/2009/04/internet.jpg"/>
          <p:cNvPicPr/>
          <p:nvPr/>
        </p:nvPicPr>
        <p:blipFill>
          <a:blip r:embed="rId2" cstate="print"/>
          <a:srcRect/>
          <a:stretch>
            <a:fillRect/>
          </a:stretch>
        </p:blipFill>
        <p:spPr bwMode="auto">
          <a:xfrm rot="20475346">
            <a:off x="534911" y="2255437"/>
            <a:ext cx="2900456" cy="2242501"/>
          </a:xfrm>
          <a:prstGeom prst="rect">
            <a:avLst/>
          </a:prstGeom>
          <a:ln>
            <a:noFill/>
          </a:ln>
          <a:effectLst>
            <a:reflection blurRad="6350" stA="50000" endA="300" endPos="90000" dist="50800" dir="5400000" sy="-100000" algn="bl" rotWithShape="0"/>
          </a:effectLst>
          <a:scene3d>
            <a:camera prst="perspectiveContrastingLeftFacing">
              <a:rot lat="300000" lon="19800000" rev="0"/>
            </a:camera>
            <a:lightRig rig="threePt" dir="t">
              <a:rot lat="0" lon="0" rev="2700000"/>
            </a:lightRig>
          </a:scene3d>
          <a:sp3d>
            <a:bevelT w="63500" h="50800"/>
          </a:sp3d>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548680"/>
            <a:ext cx="7772400" cy="3744416"/>
          </a:xfrm>
        </p:spPr>
        <p:style>
          <a:lnRef idx="1">
            <a:schemeClr val="accent3"/>
          </a:lnRef>
          <a:fillRef idx="2">
            <a:schemeClr val="accent3"/>
          </a:fillRef>
          <a:effectRef idx="1">
            <a:schemeClr val="accent3"/>
          </a:effectRef>
          <a:fontRef idx="minor">
            <a:schemeClr val="dk1"/>
          </a:fontRef>
        </p:style>
        <p:txBody>
          <a:bodyPr>
            <a:normAutofit fontScale="90000"/>
          </a:bodyPr>
          <a:lstStyle/>
          <a:p>
            <a:pPr algn="r"/>
            <a:r>
              <a:rPr lang="ar-QA" sz="2000" b="1" dirty="0" smtClean="0">
                <a:solidFill>
                  <a:schemeClr val="tx1"/>
                </a:solidFill>
              </a:rPr>
              <a:t/>
            </a:r>
            <a:br>
              <a:rPr lang="ar-QA" sz="2000" b="1" dirty="0" smtClean="0">
                <a:solidFill>
                  <a:schemeClr val="tx1"/>
                </a:solidFill>
              </a:rPr>
            </a:br>
            <a:r>
              <a:rPr lang="ar-QA" sz="2000" b="1" dirty="0" smtClean="0">
                <a:solidFill>
                  <a:schemeClr val="tx1"/>
                </a:solidFill>
              </a:rPr>
              <a:t/>
            </a:r>
            <a:br>
              <a:rPr lang="ar-QA" sz="2000" b="1" dirty="0" smtClean="0">
                <a:solidFill>
                  <a:schemeClr val="tx1"/>
                </a:solidFill>
              </a:rPr>
            </a:br>
            <a:r>
              <a:rPr lang="ar-QA" sz="2000" b="1" dirty="0" smtClean="0">
                <a:solidFill>
                  <a:schemeClr val="tx1"/>
                </a:solidFill>
              </a:rPr>
              <a:t/>
            </a:r>
            <a:br>
              <a:rPr lang="ar-QA" sz="2000" b="1" dirty="0" smtClean="0">
                <a:solidFill>
                  <a:schemeClr val="tx1"/>
                </a:solidFill>
              </a:rPr>
            </a:br>
            <a:r>
              <a:rPr lang="ar-QA" sz="2000" b="1" dirty="0">
                <a:solidFill>
                  <a:schemeClr val="tx1"/>
                </a:solidFill>
              </a:rPr>
              <a:t/>
            </a:r>
            <a:br>
              <a:rPr lang="ar-QA" sz="2000" b="1" dirty="0">
                <a:solidFill>
                  <a:schemeClr val="tx1"/>
                </a:solidFill>
              </a:rPr>
            </a:br>
            <a:r>
              <a:rPr lang="ar-QA" sz="2000" b="1" dirty="0" smtClean="0">
                <a:solidFill>
                  <a:schemeClr val="tx1"/>
                </a:solidFill>
              </a:rPr>
              <a:t/>
            </a:r>
            <a:br>
              <a:rPr lang="ar-QA" sz="2000" b="1" dirty="0" smtClean="0">
                <a:solidFill>
                  <a:schemeClr val="tx1"/>
                </a:solidFill>
              </a:rPr>
            </a:br>
            <a:r>
              <a:rPr lang="ar-QA" sz="2000" b="1" dirty="0">
                <a:solidFill>
                  <a:schemeClr val="tx1"/>
                </a:solidFill>
              </a:rPr>
              <a:t/>
            </a:r>
            <a:br>
              <a:rPr lang="ar-QA" sz="2000" b="1" dirty="0">
                <a:solidFill>
                  <a:schemeClr val="tx1"/>
                </a:solidFill>
              </a:rPr>
            </a:br>
            <a:r>
              <a:rPr lang="ar-SA" sz="2000" b="1" dirty="0" smtClean="0">
                <a:solidFill>
                  <a:schemeClr val="tx1"/>
                </a:solidFill>
                <a:latin typeface="Arabic Typesetting" pitchFamily="66" charset="-78"/>
                <a:cs typeface="Simplified Arabic" pitchFamily="2" charset="-78"/>
              </a:rPr>
              <a:t>وتعتبر الانترنت احد التقنيات التي يمكن استخدامها في التعليم </a:t>
            </a:r>
            <a:r>
              <a:rPr lang="ar-QA" sz="2000" b="1" dirty="0" smtClean="0">
                <a:solidFill>
                  <a:schemeClr val="tx1"/>
                </a:solidFill>
                <a:latin typeface="Arabic Typesetting" pitchFamily="66" charset="-78"/>
                <a:cs typeface="Simplified Arabic" pitchFamily="2" charset="-78"/>
              </a:rPr>
              <a:t>نظرا </a:t>
            </a:r>
            <a:r>
              <a:rPr lang="ar-QA" sz="2700" b="1" dirty="0" smtClean="0">
                <a:solidFill>
                  <a:srgbClr val="FF0000"/>
                </a:solidFill>
                <a:latin typeface="Arabic Typesetting" pitchFamily="66" charset="-78"/>
                <a:cs typeface="Simplified Arabic" pitchFamily="2" charset="-78"/>
              </a:rPr>
              <a:t>للأسباب التالية:</a:t>
            </a:r>
            <a:r>
              <a:rPr lang="ar-QA" sz="2000" b="1" dirty="0" smtClean="0">
                <a:solidFill>
                  <a:schemeClr val="tx1"/>
                </a:solidFill>
                <a:latin typeface="Arabic Typesetting" pitchFamily="66" charset="-78"/>
                <a:cs typeface="Simplified Arabic" pitchFamily="2" charset="-78"/>
              </a:rPr>
              <a:t/>
            </a:r>
            <a:br>
              <a:rPr lang="ar-QA" sz="2000" b="1" dirty="0" smtClean="0">
                <a:solidFill>
                  <a:schemeClr val="tx1"/>
                </a:solidFill>
                <a:latin typeface="Arabic Typesetting" pitchFamily="66" charset="-78"/>
                <a:cs typeface="Simplified Arabic" pitchFamily="2" charset="-78"/>
              </a:rPr>
            </a:br>
            <a:r>
              <a:rPr lang="ar-QA" sz="2000" b="1" dirty="0" smtClean="0">
                <a:solidFill>
                  <a:schemeClr val="tx1"/>
                </a:solidFill>
                <a:latin typeface="Arabic Typesetting" pitchFamily="66" charset="-78"/>
                <a:cs typeface="Simplified Arabic" pitchFamily="2" charset="-78"/>
              </a:rPr>
              <a:t>1. مصدر للحصول على المعلومات.</a:t>
            </a:r>
            <a:br>
              <a:rPr lang="ar-QA" sz="2000" b="1" dirty="0" smtClean="0">
                <a:solidFill>
                  <a:schemeClr val="tx1"/>
                </a:solidFill>
                <a:latin typeface="Arabic Typesetting" pitchFamily="66" charset="-78"/>
                <a:cs typeface="Simplified Arabic" pitchFamily="2" charset="-78"/>
              </a:rPr>
            </a:br>
            <a:r>
              <a:rPr lang="ar-QA" sz="2000" b="1" dirty="0" smtClean="0">
                <a:solidFill>
                  <a:schemeClr val="tx1"/>
                </a:solidFill>
                <a:latin typeface="Arabic Typesetting" pitchFamily="66" charset="-78"/>
                <a:cs typeface="Simplified Arabic" pitchFamily="2" charset="-78"/>
              </a:rPr>
              <a:t>2.</a:t>
            </a:r>
            <a:r>
              <a:rPr lang="ar-SA" sz="2000" b="1" dirty="0">
                <a:latin typeface="Arabic Typesetting" pitchFamily="66" charset="-78"/>
                <a:cs typeface="Simplified Arabic" pitchFamily="2" charset="-78"/>
              </a:rPr>
              <a:t> </a:t>
            </a:r>
            <a:r>
              <a:rPr lang="ar-SA" sz="2000" b="1" dirty="0" smtClean="0">
                <a:latin typeface="Arabic Typesetting" pitchFamily="66" charset="-78"/>
                <a:cs typeface="Simplified Arabic" pitchFamily="2" charset="-78"/>
              </a:rPr>
              <a:t>تُساعد </a:t>
            </a:r>
            <a:r>
              <a:rPr lang="ar-SA" sz="2000" b="1" dirty="0">
                <a:latin typeface="Arabic Typesetting" pitchFamily="66" charset="-78"/>
                <a:cs typeface="Simplified Arabic" pitchFamily="2" charset="-78"/>
              </a:rPr>
              <a:t>الإنترنت على التعلم التعاوني الجماعي، نظراً لكثرة المعلومات المتوفرة عبر الإنترنت فإنه يصعب على الطالب البحث في كل القوائم لذا يمكن استخدام طريقة العمل الجماعي بين الطلاب ، حيث يقوم كل طالب بالبحث في قائمة معينة ثم يجتمع الطلاب لمناقشة ما تم التوصل </a:t>
            </a:r>
            <a:r>
              <a:rPr lang="ar-SA" sz="2000" b="1" dirty="0" smtClean="0">
                <a:latin typeface="Arabic Typesetting" pitchFamily="66" charset="-78"/>
                <a:cs typeface="Simplified Arabic" pitchFamily="2" charset="-78"/>
              </a:rPr>
              <a:t>إليه</a:t>
            </a:r>
            <a:r>
              <a:rPr lang="ar-QA" sz="2000" b="1" dirty="0" smtClean="0">
                <a:latin typeface="Arabic Typesetting" pitchFamily="66" charset="-78"/>
                <a:cs typeface="Simplified Arabic" pitchFamily="2" charset="-78"/>
              </a:rPr>
              <a:t>.</a:t>
            </a:r>
            <a:br>
              <a:rPr lang="ar-QA" sz="2000" b="1" dirty="0" smtClean="0">
                <a:latin typeface="Arabic Typesetting" pitchFamily="66" charset="-78"/>
                <a:cs typeface="Simplified Arabic" pitchFamily="2" charset="-78"/>
              </a:rPr>
            </a:br>
            <a:r>
              <a:rPr lang="ar-QA" sz="2000" b="1" dirty="0" smtClean="0">
                <a:latin typeface="Arabic Typesetting" pitchFamily="66" charset="-78"/>
                <a:cs typeface="Simplified Arabic" pitchFamily="2" charset="-78"/>
              </a:rPr>
              <a:t>3.</a:t>
            </a:r>
            <a:r>
              <a:rPr lang="en-US" sz="2000" b="1" dirty="0">
                <a:latin typeface="Arabic Typesetting" pitchFamily="66" charset="-78"/>
                <a:cs typeface="Simplified Arabic" pitchFamily="2" charset="-78"/>
              </a:rPr>
              <a:t> - </a:t>
            </a:r>
            <a:r>
              <a:rPr lang="ar-SA" sz="2000" b="1" dirty="0">
                <a:latin typeface="Arabic Typesetting" pitchFamily="66" charset="-78"/>
                <a:cs typeface="Simplified Arabic" pitchFamily="2" charset="-78"/>
              </a:rPr>
              <a:t>تؤدي </a:t>
            </a:r>
            <a:r>
              <a:rPr lang="ar-SA" sz="2000" b="1" dirty="0" smtClean="0">
                <a:latin typeface="Arabic Typesetting" pitchFamily="66" charset="-78"/>
                <a:cs typeface="Simplified Arabic" pitchFamily="2" charset="-78"/>
              </a:rPr>
              <a:t>إلى </a:t>
            </a:r>
            <a:r>
              <a:rPr lang="ar-SA" sz="2000" b="1" dirty="0">
                <a:latin typeface="Arabic Typesetting" pitchFamily="66" charset="-78"/>
                <a:cs typeface="Simplified Arabic" pitchFamily="2" charset="-78"/>
              </a:rPr>
              <a:t>الاستفادة من البرامج التعليمية الموجودة على الإنترنت والاستفادة من بعض الأفلام الوثائقية التي لها علاقة بالمنهاج</a:t>
            </a:r>
            <a:r>
              <a:rPr lang="en-US" sz="2000" b="1" dirty="0" smtClean="0">
                <a:latin typeface="Arabic Typesetting" pitchFamily="66" charset="-78"/>
                <a:cs typeface="Simplified Arabic" pitchFamily="2" charset="-78"/>
              </a:rPr>
              <a:t>. </a:t>
            </a:r>
            <a:r>
              <a:rPr lang="en-US" sz="2000" b="1" dirty="0">
                <a:latin typeface="Arabic Typesetting" pitchFamily="66" charset="-78"/>
                <a:cs typeface="Simplified Arabic" pitchFamily="2" charset="-78"/>
              </a:rPr>
              <a:t/>
            </a:r>
            <a:br>
              <a:rPr lang="en-US" sz="2000" b="1" dirty="0">
                <a:latin typeface="Arabic Typesetting" pitchFamily="66" charset="-78"/>
                <a:cs typeface="Simplified Arabic" pitchFamily="2" charset="-78"/>
              </a:rPr>
            </a:br>
            <a:r>
              <a:rPr lang="ar-QA" sz="2000" b="1" dirty="0" smtClean="0">
                <a:latin typeface="Arabic Typesetting" pitchFamily="66" charset="-78"/>
                <a:cs typeface="Simplified Arabic" pitchFamily="2" charset="-78"/>
              </a:rPr>
              <a:t>4.</a:t>
            </a:r>
            <a:r>
              <a:rPr lang="ar-SA" sz="2000" b="1" dirty="0">
                <a:latin typeface="Arabic Typesetting" pitchFamily="66" charset="-78"/>
                <a:cs typeface="Simplified Arabic" pitchFamily="2" charset="-78"/>
              </a:rPr>
              <a:t> </a:t>
            </a:r>
            <a:r>
              <a:rPr lang="ar-SA" sz="2000" b="1" dirty="0" smtClean="0">
                <a:latin typeface="Arabic Typesetting" pitchFamily="66" charset="-78"/>
                <a:cs typeface="Simplified Arabic" pitchFamily="2" charset="-78"/>
              </a:rPr>
              <a:t>الإطلاع </a:t>
            </a:r>
            <a:r>
              <a:rPr lang="ar-SA" sz="2000" b="1" dirty="0">
                <a:latin typeface="Arabic Typesetting" pitchFamily="66" charset="-78"/>
                <a:cs typeface="Simplified Arabic" pitchFamily="2" charset="-78"/>
              </a:rPr>
              <a:t>على آخر الأبحاث العلمية </a:t>
            </a:r>
            <a:r>
              <a:rPr lang="ar-SA" sz="2000" b="1" dirty="0" smtClean="0">
                <a:latin typeface="Arabic Typesetting" pitchFamily="66" charset="-78"/>
                <a:cs typeface="Simplified Arabic" pitchFamily="2" charset="-78"/>
              </a:rPr>
              <a:t>والتربوية</a:t>
            </a:r>
            <a:r>
              <a:rPr lang="ar-QA" sz="2000" b="1" dirty="0" smtClean="0">
                <a:latin typeface="Arabic Typesetting" pitchFamily="66" charset="-78"/>
                <a:cs typeface="Simplified Arabic" pitchFamily="2" charset="-78"/>
              </a:rPr>
              <a:t>.</a:t>
            </a:r>
            <a:br>
              <a:rPr lang="ar-QA" sz="2000" b="1" dirty="0" smtClean="0">
                <a:latin typeface="Arabic Typesetting" pitchFamily="66" charset="-78"/>
                <a:cs typeface="Simplified Arabic" pitchFamily="2" charset="-78"/>
              </a:rPr>
            </a:br>
            <a:r>
              <a:rPr lang="ar-QA" sz="2000" b="1" dirty="0" smtClean="0">
                <a:latin typeface="Arabic Typesetting" pitchFamily="66" charset="-78"/>
                <a:cs typeface="Simplified Arabic" pitchFamily="2" charset="-78"/>
              </a:rPr>
              <a:t>5.</a:t>
            </a:r>
            <a:r>
              <a:rPr lang="ar-SA" sz="2000" b="1" dirty="0">
                <a:latin typeface="Arabic Typesetting" pitchFamily="66" charset="-78"/>
                <a:cs typeface="Simplified Arabic" pitchFamily="2" charset="-78"/>
              </a:rPr>
              <a:t> </a:t>
            </a:r>
            <a:r>
              <a:rPr lang="ar-SA" sz="2000" b="1" dirty="0" smtClean="0">
                <a:latin typeface="Arabic Typesetting" pitchFamily="66" charset="-78"/>
                <a:cs typeface="Simplified Arabic" pitchFamily="2" charset="-78"/>
              </a:rPr>
              <a:t>الإطلاع </a:t>
            </a:r>
            <a:r>
              <a:rPr lang="ar-SA" sz="2000" b="1" dirty="0">
                <a:latin typeface="Arabic Typesetting" pitchFamily="66" charset="-78"/>
                <a:cs typeface="Simplified Arabic" pitchFamily="2" charset="-78"/>
              </a:rPr>
              <a:t>على آخر الإصدارات من المجلات </a:t>
            </a:r>
            <a:r>
              <a:rPr lang="ar-SA" sz="2000" b="1" dirty="0" smtClean="0">
                <a:latin typeface="Arabic Typesetting" pitchFamily="66" charset="-78"/>
                <a:cs typeface="Simplified Arabic" pitchFamily="2" charset="-78"/>
              </a:rPr>
              <a:t>والنشرات</a:t>
            </a:r>
            <a:r>
              <a:rPr lang="ar-QA" sz="2000" b="1" dirty="0" smtClean="0">
                <a:latin typeface="Arabic Typesetting" pitchFamily="66" charset="-78"/>
                <a:cs typeface="Simplified Arabic" pitchFamily="2" charset="-78"/>
              </a:rPr>
              <a:t>.</a:t>
            </a:r>
            <a:br>
              <a:rPr lang="ar-QA" sz="2000" b="1" dirty="0" smtClean="0">
                <a:latin typeface="Arabic Typesetting" pitchFamily="66" charset="-78"/>
                <a:cs typeface="Simplified Arabic" pitchFamily="2" charset="-78"/>
              </a:rPr>
            </a:br>
            <a:r>
              <a:rPr lang="ar-QA" sz="2000" b="1" dirty="0" smtClean="0">
                <a:latin typeface="Arabic Typesetting" pitchFamily="66" charset="-78"/>
                <a:cs typeface="Simplified Arabic" pitchFamily="2" charset="-78"/>
              </a:rPr>
              <a:t>6.طرق التدريس بحيث أصبحت أكثر متعة بالنسبة لكل من الطالب والمعلم .</a:t>
            </a:r>
            <a:br>
              <a:rPr lang="ar-QA" sz="2000" b="1" dirty="0" smtClean="0">
                <a:latin typeface="Arabic Typesetting" pitchFamily="66" charset="-78"/>
                <a:cs typeface="Simplified Arabic" pitchFamily="2" charset="-78"/>
              </a:rPr>
            </a:br>
            <a:r>
              <a:rPr lang="ar-QA" sz="2000" b="1" dirty="0" smtClean="0">
                <a:latin typeface="Arabic Typesetting" pitchFamily="66" charset="-78"/>
                <a:cs typeface="Simplified Arabic" pitchFamily="2" charset="-78"/>
              </a:rPr>
              <a:t>7.الإنترنت لاتتعامل مع المعلومة فقط بل مع: الصوت ، الصورة ، الفيديو.</a:t>
            </a:r>
            <a:br>
              <a:rPr lang="ar-QA" sz="2000" b="1" dirty="0" smtClean="0">
                <a:latin typeface="Arabic Typesetting" pitchFamily="66" charset="-78"/>
                <a:cs typeface="Simplified Arabic" pitchFamily="2" charset="-78"/>
              </a:rPr>
            </a:br>
            <a:r>
              <a:rPr lang="ar-QA" sz="2000" b="1" dirty="0" smtClean="0">
                <a:latin typeface="Arabic Typesetting" pitchFamily="66" charset="-78"/>
                <a:cs typeface="Simplified Arabic" pitchFamily="2" charset="-78"/>
              </a:rPr>
              <a:t>8.تتيح المجال لتقديم المعلومة بشكل فردي أو جماعي.</a:t>
            </a:r>
            <a:br>
              <a:rPr lang="ar-QA" sz="2000" b="1" dirty="0" smtClean="0">
                <a:latin typeface="Arabic Typesetting" pitchFamily="66" charset="-78"/>
                <a:cs typeface="Simplified Arabic" pitchFamily="2" charset="-78"/>
              </a:rPr>
            </a:br>
            <a:r>
              <a:rPr lang="ar-QA" sz="2000" b="1" dirty="0" smtClean="0">
                <a:solidFill>
                  <a:schemeClr val="tx1"/>
                </a:solidFill>
                <a:latin typeface="Arabic Typesetting" pitchFamily="66" charset="-78"/>
                <a:cs typeface="Simplified Arabic" pitchFamily="2" charset="-78"/>
              </a:rPr>
              <a:t/>
            </a:r>
            <a:br>
              <a:rPr lang="ar-QA" sz="2000" b="1" dirty="0" smtClean="0">
                <a:solidFill>
                  <a:schemeClr val="tx1"/>
                </a:solidFill>
                <a:latin typeface="Arabic Typesetting" pitchFamily="66" charset="-78"/>
                <a:cs typeface="Simplified Arabic" pitchFamily="2" charset="-78"/>
              </a:rPr>
            </a:br>
            <a:r>
              <a:rPr lang="ar-SA" sz="1800" dirty="0">
                <a:cs typeface="Simplified Arabic" pitchFamily="2" charset="-78"/>
              </a:rPr>
              <a:t>كما </a:t>
            </a:r>
            <a:r>
              <a:rPr lang="ar-SA" sz="1800" dirty="0" smtClean="0">
                <a:cs typeface="Simplified Arabic" pitchFamily="2" charset="-78"/>
              </a:rPr>
              <a:t>اثر</a:t>
            </a:r>
            <a:r>
              <a:rPr lang="ar-QA" sz="1800" dirty="0" smtClean="0">
                <a:cs typeface="Simplified Arabic" pitchFamily="2" charset="-78"/>
              </a:rPr>
              <a:t>ت</a:t>
            </a:r>
            <a:r>
              <a:rPr lang="ar-SA" sz="1800" dirty="0" smtClean="0">
                <a:cs typeface="Simplified Arabic" pitchFamily="2" charset="-78"/>
              </a:rPr>
              <a:t> </a:t>
            </a:r>
            <a:r>
              <a:rPr lang="ar-SA" sz="1800" b="1" dirty="0">
                <a:cs typeface="Simplified Arabic" pitchFamily="2" charset="-78"/>
              </a:rPr>
              <a:t>في</a:t>
            </a:r>
            <a:r>
              <a:rPr lang="ar-SA" sz="1800" dirty="0">
                <a:cs typeface="Simplified Arabic" pitchFamily="2" charset="-78"/>
              </a:rPr>
              <a:t> طريقة </a:t>
            </a:r>
            <a:r>
              <a:rPr lang="ar-SA" sz="1800" dirty="0" err="1">
                <a:cs typeface="Simplified Arabic" pitchFamily="2" charset="-78"/>
              </a:rPr>
              <a:t>اداء</a:t>
            </a:r>
            <a:r>
              <a:rPr lang="ar-SA" sz="1800" dirty="0">
                <a:cs typeface="Simplified Arabic" pitchFamily="2" charset="-78"/>
              </a:rPr>
              <a:t> </a:t>
            </a:r>
            <a:r>
              <a:rPr lang="ar-SA" sz="1800" b="1" dirty="0">
                <a:cs typeface="Simplified Arabic" pitchFamily="2" charset="-78"/>
              </a:rPr>
              <a:t>المعلم</a:t>
            </a:r>
            <a:r>
              <a:rPr lang="ar-SA" sz="1800" dirty="0">
                <a:cs typeface="Simplified Arabic" pitchFamily="2" charset="-78"/>
              </a:rPr>
              <a:t> </a:t>
            </a:r>
            <a:r>
              <a:rPr lang="ar-SA" sz="1800" dirty="0" err="1">
                <a:cs typeface="Simplified Arabic" pitchFamily="2" charset="-78"/>
              </a:rPr>
              <a:t>و</a:t>
            </a:r>
            <a:r>
              <a:rPr lang="ar-SA" sz="1800" dirty="0">
                <a:cs typeface="Simplified Arabic" pitchFamily="2" charset="-78"/>
              </a:rPr>
              <a:t> المتعلم </a:t>
            </a:r>
            <a:r>
              <a:rPr lang="ar-SA" sz="1800" dirty="0" err="1">
                <a:cs typeface="Simplified Arabic" pitchFamily="2" charset="-78"/>
              </a:rPr>
              <a:t>و</a:t>
            </a:r>
            <a:r>
              <a:rPr lang="ar-SA" sz="1800" dirty="0">
                <a:cs typeface="Simplified Arabic" pitchFamily="2" charset="-78"/>
              </a:rPr>
              <a:t> انجازاتها </a:t>
            </a:r>
            <a:r>
              <a:rPr lang="ar-SA" sz="1800" b="1" dirty="0">
                <a:cs typeface="Simplified Arabic" pitchFamily="2" charset="-78"/>
              </a:rPr>
              <a:t>في</a:t>
            </a:r>
            <a:r>
              <a:rPr lang="ar-SA" sz="1800" dirty="0">
                <a:cs typeface="Simplified Arabic" pitchFamily="2" charset="-78"/>
              </a:rPr>
              <a:t> غرفة الصف حيث صنع طريقة جديدة للتعليم ألا </a:t>
            </a:r>
            <a:r>
              <a:rPr lang="ar-SA" sz="1800" dirty="0" err="1">
                <a:cs typeface="Simplified Arabic" pitchFamily="2" charset="-78"/>
              </a:rPr>
              <a:t>و</a:t>
            </a:r>
            <a:r>
              <a:rPr lang="ar-SA" sz="1800" dirty="0">
                <a:cs typeface="Simplified Arabic" pitchFamily="2" charset="-78"/>
              </a:rPr>
              <a:t> هي طريقة </a:t>
            </a:r>
            <a:r>
              <a:rPr lang="ar-SA" sz="1800" dirty="0">
                <a:solidFill>
                  <a:srgbClr val="FF0000"/>
                </a:solidFill>
                <a:cs typeface="Simplified Arabic" pitchFamily="2" charset="-78"/>
              </a:rPr>
              <a:t>التعليم عن بعد </a:t>
            </a:r>
            <a:r>
              <a:rPr lang="ar-SA" sz="1800" dirty="0" smtClean="0">
                <a:cs typeface="Simplified Arabic" pitchFamily="2" charset="-78"/>
              </a:rPr>
              <a:t>يقوم </a:t>
            </a:r>
            <a:r>
              <a:rPr lang="ar-SA" sz="1800" dirty="0">
                <a:cs typeface="Simplified Arabic" pitchFamily="2" charset="-78"/>
              </a:rPr>
              <a:t>على </a:t>
            </a:r>
            <a:r>
              <a:rPr lang="ar-SA" sz="1800" dirty="0" err="1" smtClean="0">
                <a:cs typeface="Simplified Arabic" pitchFamily="2" charset="-78"/>
              </a:rPr>
              <a:t>اساس</a:t>
            </a:r>
            <a:r>
              <a:rPr lang="ar-QA" sz="1800" dirty="0" smtClean="0">
                <a:cs typeface="Simplified Arabic" pitchFamily="2" charset="-78"/>
              </a:rPr>
              <a:t>:ا.</a:t>
            </a:r>
            <a:r>
              <a:rPr lang="ar-SA" sz="1800" dirty="0" smtClean="0">
                <a:cs typeface="Simplified Arabic" pitchFamily="2" charset="-78"/>
              </a:rPr>
              <a:t> ت</a:t>
            </a:r>
            <a:r>
              <a:rPr lang="ar-QA" sz="1800" dirty="0" smtClean="0">
                <a:cs typeface="Simplified Arabic" pitchFamily="2" charset="-78"/>
              </a:rPr>
              <a:t>أكيد</a:t>
            </a:r>
            <a:r>
              <a:rPr lang="ar-SA" sz="1800" dirty="0" smtClean="0">
                <a:cs typeface="Simplified Arabic" pitchFamily="2" charset="-78"/>
              </a:rPr>
              <a:t> </a:t>
            </a:r>
            <a:r>
              <a:rPr lang="ar-SA" sz="1800" dirty="0">
                <a:cs typeface="Simplified Arabic" pitchFamily="2" charset="-78"/>
              </a:rPr>
              <a:t>حق </a:t>
            </a:r>
            <a:r>
              <a:rPr lang="ar-SA" sz="1800" dirty="0" err="1" smtClean="0">
                <a:cs typeface="Simplified Arabic" pitchFamily="2" charset="-78"/>
              </a:rPr>
              <a:t>ا</a:t>
            </a:r>
            <a:r>
              <a:rPr lang="ar-QA" sz="1800" dirty="0" smtClean="0">
                <a:cs typeface="Simplified Arabic" pitchFamily="2" charset="-78"/>
              </a:rPr>
              <a:t>كل شخص</a:t>
            </a:r>
            <a:r>
              <a:rPr lang="ar-SA" sz="1800" dirty="0" smtClean="0">
                <a:cs typeface="Simplified Arabic" pitchFamily="2" charset="-78"/>
              </a:rPr>
              <a:t> </a:t>
            </a:r>
            <a:r>
              <a:rPr lang="ar-SA" sz="1800" b="1" dirty="0">
                <a:cs typeface="Simplified Arabic" pitchFamily="2" charset="-78"/>
              </a:rPr>
              <a:t>في</a:t>
            </a:r>
            <a:r>
              <a:rPr lang="ar-SA" sz="1800" dirty="0">
                <a:cs typeface="Simplified Arabic" pitchFamily="2" charset="-78"/>
              </a:rPr>
              <a:t> الوصول </a:t>
            </a:r>
            <a:r>
              <a:rPr lang="ar-SA" sz="1800" dirty="0" err="1">
                <a:cs typeface="Simplified Arabic" pitchFamily="2" charset="-78"/>
              </a:rPr>
              <a:t>الى</a:t>
            </a:r>
            <a:r>
              <a:rPr lang="ar-SA" sz="1800" dirty="0">
                <a:cs typeface="Simplified Arabic" pitchFamily="2" charset="-78"/>
              </a:rPr>
              <a:t> الفرص التعليمية المتاحة بمعنى انه تعليم مفتوح لجميع الفئات لايتقيد بوقت </a:t>
            </a:r>
            <a:r>
              <a:rPr lang="ar-SA" sz="1800" dirty="0" err="1">
                <a:cs typeface="Simplified Arabic" pitchFamily="2" charset="-78"/>
              </a:rPr>
              <a:t>و</a:t>
            </a:r>
            <a:r>
              <a:rPr lang="ar-SA" sz="1800" dirty="0">
                <a:cs typeface="Simplified Arabic" pitchFamily="2" charset="-78"/>
              </a:rPr>
              <a:t> فئة من المتعلمين </a:t>
            </a:r>
            <a:r>
              <a:rPr lang="ar-SA" sz="1800" dirty="0" err="1">
                <a:cs typeface="Simplified Arabic" pitchFamily="2" charset="-78"/>
              </a:rPr>
              <a:t>و</a:t>
            </a:r>
            <a:r>
              <a:rPr lang="ar-SA" sz="1800" dirty="0">
                <a:cs typeface="Simplified Arabic" pitchFamily="2" charset="-78"/>
              </a:rPr>
              <a:t> </a:t>
            </a:r>
            <a:r>
              <a:rPr lang="ar-SA" sz="1800" dirty="0" err="1">
                <a:cs typeface="Simplified Arabic" pitchFamily="2" charset="-78"/>
              </a:rPr>
              <a:t>لايقتصر</a:t>
            </a:r>
            <a:r>
              <a:rPr lang="ar-SA" sz="1800" dirty="0">
                <a:cs typeface="Simplified Arabic" pitchFamily="2" charset="-78"/>
              </a:rPr>
              <a:t> على مستوى </a:t>
            </a:r>
            <a:r>
              <a:rPr lang="ar-SA" sz="1800" dirty="0" err="1">
                <a:cs typeface="Simplified Arabic" pitchFamily="2" charset="-78"/>
              </a:rPr>
              <a:t>او</a:t>
            </a:r>
            <a:r>
              <a:rPr lang="ar-SA" sz="1800" dirty="0">
                <a:cs typeface="Simplified Arabic" pitchFamily="2" charset="-78"/>
              </a:rPr>
              <a:t> نوع معين من التعليم </a:t>
            </a:r>
            <a:r>
              <a:rPr lang="ar-QA" sz="1800" dirty="0" smtClean="0">
                <a:cs typeface="Simplified Arabic" pitchFamily="2" charset="-78"/>
              </a:rPr>
              <a:t>.</a:t>
            </a:r>
            <a:br>
              <a:rPr lang="ar-QA" sz="1800" dirty="0" smtClean="0">
                <a:cs typeface="Simplified Arabic" pitchFamily="2" charset="-78"/>
              </a:rPr>
            </a:br>
            <a:r>
              <a:rPr lang="ar-QA" sz="1800" dirty="0" smtClean="0">
                <a:cs typeface="Simplified Arabic" pitchFamily="2" charset="-78"/>
              </a:rPr>
              <a:t> ب.حل العديد من مشكلة تزايد أعداد الطلبة الذين يرغبون في </a:t>
            </a:r>
            <a:r>
              <a:rPr lang="ar-QA" sz="1800" dirty="0" err="1" smtClean="0">
                <a:cs typeface="Simplified Arabic" pitchFamily="2" charset="-78"/>
              </a:rPr>
              <a:t>الإلتحاق</a:t>
            </a:r>
            <a:r>
              <a:rPr lang="ar-QA" sz="1800" dirty="0" smtClean="0">
                <a:cs typeface="Simplified Arabic" pitchFamily="2" charset="-78"/>
              </a:rPr>
              <a:t> للدراسة في الجامعات نظرا لحصولهم على معدلات منخفضة </a:t>
            </a:r>
            <a:r>
              <a:rPr lang="ar-QA" sz="1800" dirty="0" err="1" smtClean="0">
                <a:cs typeface="Simplified Arabic" pitchFamily="2" charset="-78"/>
              </a:rPr>
              <a:t>وإرتفاع</a:t>
            </a:r>
            <a:r>
              <a:rPr lang="ar-QA" sz="1800" dirty="0" smtClean="0">
                <a:cs typeface="Simplified Arabic" pitchFamily="2" charset="-78"/>
              </a:rPr>
              <a:t> تكاليف السفر للخارج.</a:t>
            </a:r>
            <a:r>
              <a:rPr lang="ar-QA" sz="2000" b="1" dirty="0" smtClean="0">
                <a:solidFill>
                  <a:schemeClr val="tx1"/>
                </a:solidFill>
                <a:cs typeface="Simplified Arabic" pitchFamily="2" charset="-78"/>
              </a:rPr>
              <a:t/>
            </a:r>
            <a:br>
              <a:rPr lang="ar-QA" sz="2000" b="1" dirty="0" smtClean="0">
                <a:solidFill>
                  <a:schemeClr val="tx1"/>
                </a:solidFill>
                <a:cs typeface="Simplified Arabic" pitchFamily="2" charset="-78"/>
              </a:rPr>
            </a:br>
            <a:endParaRPr lang="ar-QA" sz="2000" dirty="0">
              <a:cs typeface="Simplified Arabic" pitchFamily="2" charset="-7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539552" y="764705"/>
            <a:ext cx="8208912" cy="3240360"/>
          </a:xfrm>
        </p:spPr>
        <p:style>
          <a:lnRef idx="1">
            <a:schemeClr val="accent4"/>
          </a:lnRef>
          <a:fillRef idx="2">
            <a:schemeClr val="accent4"/>
          </a:fillRef>
          <a:effectRef idx="1">
            <a:schemeClr val="accent4"/>
          </a:effectRef>
          <a:fontRef idx="minor">
            <a:schemeClr val="dk1"/>
          </a:fontRef>
        </p:style>
        <p:txBody>
          <a:bodyPr>
            <a:normAutofit fontScale="90000"/>
          </a:bodyPr>
          <a:lstStyle/>
          <a:p>
            <a:r>
              <a:rPr lang="en-US" dirty="0"/>
              <a:t/>
            </a:r>
            <a:br>
              <a:rPr lang="en-US" dirty="0"/>
            </a:br>
            <a:r>
              <a:rPr lang="en-US" sz="1200" dirty="0"/>
              <a:t> </a:t>
            </a:r>
            <a:br>
              <a:rPr lang="en-US" sz="1200" dirty="0"/>
            </a:br>
            <a:r>
              <a:rPr lang="en-US" sz="1200" dirty="0"/>
              <a:t/>
            </a:r>
            <a:br>
              <a:rPr lang="en-US" sz="1200" dirty="0"/>
            </a:br>
            <a:r>
              <a:rPr lang="en-US" sz="1200" dirty="0"/>
              <a:t/>
            </a:r>
            <a:br>
              <a:rPr lang="en-US" sz="1200" dirty="0"/>
            </a:br>
            <a:r>
              <a:rPr lang="en-US" sz="1200" dirty="0" smtClean="0"/>
              <a:t/>
            </a:r>
            <a:br>
              <a:rPr lang="en-US" sz="1200" dirty="0" smtClean="0"/>
            </a:br>
            <a:r>
              <a:rPr lang="ar-SA" sz="2700" dirty="0" smtClean="0"/>
              <a:t>ماهو التعلم </a:t>
            </a:r>
            <a:r>
              <a:rPr lang="ar-SA" sz="2700" dirty="0"/>
              <a:t>عن بعد؟</a:t>
            </a:r>
            <a:r>
              <a:rPr lang="en-US" sz="2700" dirty="0"/>
              <a:t> </a:t>
            </a:r>
            <a:r>
              <a:rPr lang="en-US" sz="1200" dirty="0"/>
              <a:t/>
            </a:r>
            <a:br>
              <a:rPr lang="en-US" sz="1200" dirty="0"/>
            </a:br>
            <a:r>
              <a:rPr lang="en-US" sz="1200" dirty="0"/>
              <a:t>• </a:t>
            </a:r>
            <a:r>
              <a:rPr lang="en-US" sz="2200" dirty="0">
                <a:cs typeface="Simplified Arabic" pitchFamily="2" charset="-78"/>
              </a:rPr>
              <a:t>"</a:t>
            </a:r>
            <a:r>
              <a:rPr lang="ar-SA" sz="2200" dirty="0">
                <a:cs typeface="Simplified Arabic" pitchFamily="2" charset="-78"/>
              </a:rPr>
              <a:t>تلك العملية التعليمية التي يكون فيها </a:t>
            </a:r>
            <a:r>
              <a:rPr lang="ar-SA" sz="2200" dirty="0" smtClean="0">
                <a:cs typeface="Simplified Arabic" pitchFamily="2" charset="-78"/>
              </a:rPr>
              <a:t>الطالب بعيدا </a:t>
            </a:r>
            <a:r>
              <a:rPr lang="ar-SA" sz="2200" dirty="0">
                <a:cs typeface="Simplified Arabic" pitchFamily="2" charset="-78"/>
              </a:rPr>
              <a:t>عن الأستاذ بمسافة جغرافية يتم عادة </a:t>
            </a:r>
            <a:r>
              <a:rPr lang="ar-QA" sz="2200" dirty="0" smtClean="0">
                <a:cs typeface="Simplified Arabic" pitchFamily="2" charset="-78"/>
              </a:rPr>
              <a:t>تقريبها </a:t>
            </a:r>
            <a:r>
              <a:rPr lang="ar-SA" sz="2200" dirty="0" smtClean="0">
                <a:cs typeface="Simplified Arabic" pitchFamily="2" charset="-78"/>
              </a:rPr>
              <a:t>باستخدام </a:t>
            </a:r>
            <a:r>
              <a:rPr lang="ar-SA" sz="2200" dirty="0">
                <a:cs typeface="Simplified Arabic" pitchFamily="2" charset="-78"/>
              </a:rPr>
              <a:t>وسائل الاتصال الحديثة</a:t>
            </a:r>
            <a:r>
              <a:rPr lang="en-US" sz="2200" dirty="0">
                <a:cs typeface="Simplified Arabic" pitchFamily="2" charset="-78"/>
              </a:rPr>
              <a:t>"</a:t>
            </a:r>
            <a:br>
              <a:rPr lang="en-US" sz="2200" dirty="0">
                <a:cs typeface="Simplified Arabic" pitchFamily="2" charset="-78"/>
              </a:rPr>
            </a:br>
            <a:r>
              <a:rPr lang="en-US" sz="2200" dirty="0">
                <a:cs typeface="Simplified Arabic" pitchFamily="2" charset="-78"/>
              </a:rPr>
              <a:t>• "</a:t>
            </a:r>
            <a:r>
              <a:rPr lang="ar-SA" sz="2200" dirty="0">
                <a:cs typeface="Simplified Arabic" pitchFamily="2" charset="-78"/>
              </a:rPr>
              <a:t>نظام تعليمي غير تقليدي يمكن الدارس من التحصيل العلمي والاستفادة من العملية التعليمية بكافة جوانبها دون الانتقال إلى موقع الدراسة ويمكن المحاضرين من إيصال معلومات ومناقشاته للمتلقين دون الانتقال إليهم كما انه يسمح للدارس أن يختار برنامجه التعليمي بما يتفق مع ظروف عمله والتدريب المناسب والمتاح لديه للتعليم دون الحاجة إلى الانقطاع عن العمل أو التخلي عن الارتباطات </a:t>
            </a:r>
            <a:r>
              <a:rPr lang="ar-SA" sz="2200" dirty="0" smtClean="0">
                <a:cs typeface="Simplified Arabic" pitchFamily="2" charset="-78"/>
              </a:rPr>
              <a:t>الاجتماعية</a:t>
            </a:r>
            <a:r>
              <a:rPr lang="en-US" sz="2200" dirty="0" smtClean="0">
                <a:cs typeface="Simplified Arabic" pitchFamily="2" charset="-78"/>
              </a:rPr>
              <a:t>“ </a:t>
            </a:r>
            <a:r>
              <a:rPr lang="en-US" sz="2200" dirty="0">
                <a:cs typeface="Simplified Arabic" pitchFamily="2" charset="-78"/>
              </a:rPr>
              <a:t/>
            </a:r>
            <a:br>
              <a:rPr lang="en-US" sz="2200" dirty="0">
                <a:cs typeface="Simplified Arabic" pitchFamily="2" charset="-78"/>
              </a:rPr>
            </a:br>
            <a:r>
              <a:rPr lang="en-US" dirty="0"/>
              <a:t/>
            </a:r>
            <a:br>
              <a:rPr lang="en-US" dirty="0"/>
            </a:br>
            <a:endParaRPr lang="ar-QA" dirty="0"/>
          </a:p>
        </p:txBody>
      </p:sp>
      <p:sp>
        <p:nvSpPr>
          <p:cNvPr id="3" name="عنوان فرعي 2"/>
          <p:cNvSpPr>
            <a:spLocks noGrp="1"/>
          </p:cNvSpPr>
          <p:nvPr>
            <p:ph type="subTitle" idx="1"/>
          </p:nvPr>
        </p:nvSpPr>
        <p:spPr>
          <a:xfrm>
            <a:off x="755576" y="4293096"/>
            <a:ext cx="7920880" cy="1752600"/>
          </a:xfrm>
        </p:spPr>
        <p:txBody>
          <a:bodyPr/>
          <a:lstStyle/>
          <a:p>
            <a:endParaRPr lang="ar-QA" dirty="0" smtClean="0"/>
          </a:p>
          <a:p>
            <a:endParaRPr lang="ar-QA" dirty="0"/>
          </a:p>
          <a:p>
            <a:endParaRPr lang="ar-Q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994122"/>
          </a:xfrm>
        </p:spPr>
        <p:style>
          <a:lnRef idx="1">
            <a:schemeClr val="accent4"/>
          </a:lnRef>
          <a:fillRef idx="2">
            <a:schemeClr val="accent4"/>
          </a:fillRef>
          <a:effectRef idx="1">
            <a:schemeClr val="accent4"/>
          </a:effectRef>
          <a:fontRef idx="minor">
            <a:schemeClr val="dk1"/>
          </a:fontRef>
        </p:style>
        <p:txBody>
          <a:bodyPr>
            <a:normAutofit/>
          </a:bodyPr>
          <a:lstStyle/>
          <a:p>
            <a:r>
              <a:rPr lang="ar-QA" sz="2400" dirty="0" smtClean="0">
                <a:cs typeface="Simplified Arabic" pitchFamily="2" charset="-78"/>
              </a:rPr>
              <a:t>فوائد استخدام  شبكة الإنترنت في التعليم</a:t>
            </a:r>
            <a:endParaRPr lang="ar-QA" sz="2400" dirty="0">
              <a:cs typeface="Simplified Arabic" pitchFamily="2" charset="-78"/>
            </a:endParaRPr>
          </a:p>
        </p:txBody>
      </p:sp>
      <p:graphicFrame>
        <p:nvGraphicFramePr>
          <p:cNvPr id="13" name="عنصر نائب للمحتوى 12"/>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827584" y="836712"/>
            <a:ext cx="7632848" cy="1872208"/>
          </a:xfrm>
          <a:prstGeom prst="rect">
            <a:avLst/>
          </a:prstGeom>
          <a:effectLst>
            <a:outerShdw blurRad="40000" dist="23000" dir="5400000" rotWithShape="0">
              <a:srgbClr val="000000">
                <a:alpha val="35000"/>
              </a:srgbClr>
            </a:outerShdw>
            <a:reflection blurRad="6350" stA="50000" endA="300" endPos="90000" dir="5400000" sy="-100000" algn="bl" rotWithShape="0"/>
          </a:effectLst>
        </p:spPr>
        <p:style>
          <a:lnRef idx="0">
            <a:schemeClr val="accent3"/>
          </a:lnRef>
          <a:fillRef idx="3">
            <a:schemeClr val="accent3"/>
          </a:fillRef>
          <a:effectRef idx="3">
            <a:schemeClr val="accent3"/>
          </a:effectRef>
          <a:fontRef idx="minor">
            <a:schemeClr val="lt1"/>
          </a:fontRef>
        </p:style>
        <p:txBody>
          <a:bodyPr rtlCol="1" anchor="ctr"/>
          <a:lstStyle/>
          <a:p>
            <a:pPr algn="ctr"/>
            <a:r>
              <a:rPr lang="ar-QA" sz="2400" b="1" dirty="0" smtClean="0">
                <a:solidFill>
                  <a:schemeClr val="tx1"/>
                </a:solidFill>
                <a:cs typeface="Simplified Arabic" pitchFamily="2" charset="-78"/>
              </a:rPr>
              <a:t>ما هي أهم خصائص الإنترنت كأداة تعليمية؟</a:t>
            </a:r>
            <a:endParaRPr lang="ar-QA" sz="2400" b="1" dirty="0">
              <a:solidFill>
                <a:schemeClr val="tx1"/>
              </a:solidFill>
              <a:cs typeface="Simplified Arabic" pitchFamily="2" charset="-7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411760" y="908720"/>
            <a:ext cx="5184576" cy="1008112"/>
          </a:xfrm>
          <a:prstGeom prst="rect">
            <a:avLst/>
          </a:prstGeom>
          <a:effectLst>
            <a:outerShdw blurRad="40000" dist="23000" dir="5400000" rotWithShape="0">
              <a:srgbClr val="000000">
                <a:alpha val="35000"/>
              </a:srgbClr>
            </a:outerShdw>
            <a:reflection blurRad="6350" stA="50000" endA="300" endPos="90000" dir="5400000" sy="-100000" algn="bl" rotWithShape="0"/>
          </a:effectLst>
        </p:spPr>
        <p:style>
          <a:lnRef idx="0">
            <a:schemeClr val="accent3"/>
          </a:lnRef>
          <a:fillRef idx="3">
            <a:schemeClr val="accent3"/>
          </a:fillRef>
          <a:effectRef idx="3">
            <a:schemeClr val="accent3"/>
          </a:effectRef>
          <a:fontRef idx="minor">
            <a:schemeClr val="lt1"/>
          </a:fontRef>
        </p:style>
        <p:txBody>
          <a:bodyPr rtlCol="1" anchor="ctr"/>
          <a:lstStyle/>
          <a:p>
            <a:pPr algn="ctr"/>
            <a:r>
              <a:rPr lang="ar-QA" sz="3200" b="1" dirty="0" smtClean="0">
                <a:solidFill>
                  <a:schemeClr val="tx1"/>
                </a:solidFill>
                <a:effectLst>
                  <a:reflection blurRad="6350" stA="55000" endA="50" endPos="85000" dir="5400000" sy="-100000" algn="bl" rotWithShape="0"/>
                </a:effectLst>
              </a:rPr>
              <a:t>دور المعلم في عصر الإنترنت</a:t>
            </a:r>
            <a:endParaRPr lang="ar-QA" sz="3200" b="1" dirty="0">
              <a:solidFill>
                <a:schemeClr val="tx1"/>
              </a:solidFill>
              <a:effectLst>
                <a:reflection blurRad="6350" stA="55000" endA="50" endPos="85000" dir="5400000" sy="-100000" algn="bl" rotWithShape="0"/>
              </a:effectLst>
            </a:endParaRPr>
          </a:p>
        </p:txBody>
      </p:sp>
      <p:pic>
        <p:nvPicPr>
          <p:cNvPr id="1028" name="Picture 4" descr="http://moe-ict.sy/training/img/pic2.gif"/>
          <p:cNvPicPr>
            <a:picLocks noChangeAspect="1" noChangeArrowheads="1"/>
          </p:cNvPicPr>
          <p:nvPr/>
        </p:nvPicPr>
        <p:blipFill>
          <a:blip r:embed="rId2" cstate="print"/>
          <a:srcRect/>
          <a:stretch>
            <a:fillRect/>
          </a:stretch>
        </p:blipFill>
        <p:spPr bwMode="auto">
          <a:xfrm>
            <a:off x="2771800" y="2204864"/>
            <a:ext cx="4032448" cy="2376264"/>
          </a:xfrm>
          <a:prstGeom prst="rect">
            <a:avLst/>
          </a:prstGeom>
          <a:noFill/>
        </p:spPr>
      </p:pic>
      <p:pic>
        <p:nvPicPr>
          <p:cNvPr id="1030" name="Picture 6" descr="http://moe-ict.sy/training/img/pic3.gif"/>
          <p:cNvPicPr>
            <a:picLocks noChangeAspect="1" noChangeArrowheads="1"/>
          </p:cNvPicPr>
          <p:nvPr/>
        </p:nvPicPr>
        <p:blipFill>
          <a:blip r:embed="rId3" cstate="print"/>
          <a:srcRect/>
          <a:stretch>
            <a:fillRect/>
          </a:stretch>
        </p:blipFill>
        <p:spPr bwMode="auto">
          <a:xfrm rot="20331051">
            <a:off x="1145467" y="5078643"/>
            <a:ext cx="1389583" cy="1223207"/>
          </a:xfrm>
          <a:prstGeom prst="rect">
            <a:avLst/>
          </a:prstGeom>
          <a:ln>
            <a:noFill/>
          </a:ln>
          <a:effectLst>
            <a:outerShdw blurRad="292100" dist="139700" dir="2700000" algn="tl" rotWithShape="0">
              <a:srgbClr val="333333">
                <a:alpha val="65000"/>
              </a:srgbClr>
            </a:outerShdw>
          </a:effectLst>
        </p:spPr>
      </p:pic>
      <p:pic>
        <p:nvPicPr>
          <p:cNvPr id="1032" name="Picture 8" descr="http://moe-ict.sy/training/img/pic1.gif"/>
          <p:cNvPicPr>
            <a:picLocks noChangeAspect="1" noChangeArrowheads="1"/>
          </p:cNvPicPr>
          <p:nvPr/>
        </p:nvPicPr>
        <p:blipFill>
          <a:blip r:embed="rId4" cstate="print"/>
          <a:srcRect/>
          <a:stretch>
            <a:fillRect/>
          </a:stretch>
        </p:blipFill>
        <p:spPr bwMode="auto">
          <a:xfrm rot="1075330">
            <a:off x="6584498" y="4895386"/>
            <a:ext cx="1743472" cy="1368152"/>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descr="http://t3.gstatic.com/images?q=tbn:ANd9GcQQAJKWbD46ugA3WHqd09FYV_pq7M084ZnmisAAGugZ1k_azn2h5A"/>
          <p:cNvPicPr/>
          <p:nvPr/>
        </p:nvPicPr>
        <p:blipFill>
          <a:blip r:embed="rId2" cstate="print"/>
          <a:srcRect/>
          <a:stretch>
            <a:fillRect/>
          </a:stretch>
        </p:blipFill>
        <p:spPr bwMode="auto">
          <a:xfrm>
            <a:off x="4355976" y="1412776"/>
            <a:ext cx="3675621" cy="2669060"/>
          </a:xfrm>
          <a:prstGeom prst="rect">
            <a:avLst/>
          </a:prstGeom>
          <a:noFill/>
          <a:ln w="9525">
            <a:noFill/>
            <a:miter lim="800000"/>
            <a:headEnd/>
            <a:tailEnd/>
          </a:ln>
        </p:spPr>
      </p:pic>
      <p:pic>
        <p:nvPicPr>
          <p:cNvPr id="4" name="Picture 2" descr="http://moe-ict.net/training/images/0funnel.gif"/>
          <p:cNvPicPr>
            <a:picLocks noChangeAspect="1" noChangeArrowheads="1"/>
          </p:cNvPicPr>
          <p:nvPr/>
        </p:nvPicPr>
        <p:blipFill>
          <a:blip r:embed="rId3" cstate="print"/>
          <a:srcRect/>
          <a:stretch>
            <a:fillRect/>
          </a:stretch>
        </p:blipFill>
        <p:spPr bwMode="auto">
          <a:xfrm rot="20766168">
            <a:off x="1438684" y="2431542"/>
            <a:ext cx="2857500" cy="3038476"/>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899592" y="476672"/>
            <a:ext cx="7632848" cy="1631216"/>
          </a:xfrm>
          <a:prstGeom prst="rect">
            <a:avLst/>
          </a:prstGeom>
        </p:spPr>
        <p:txBody>
          <a:bodyPr wrap="square">
            <a:spAutoFit/>
          </a:bodyPr>
          <a:lstStyle/>
          <a:p>
            <a:r>
              <a:rPr lang="ar-SA" sz="2000" b="1" dirty="0">
                <a:cs typeface="Simplified Arabic" pitchFamily="2" charset="-78"/>
              </a:rPr>
              <a:t>إن استخدام التكنولوجيا الحديثة والإنترنت أثر في طريقة أداء </a:t>
            </a:r>
            <a:r>
              <a:rPr lang="ar-QA" sz="2000" b="1" dirty="0" smtClean="0">
                <a:cs typeface="Simplified Arabic" pitchFamily="2" charset="-78"/>
              </a:rPr>
              <a:t>كل من:</a:t>
            </a:r>
          </a:p>
          <a:p>
            <a:r>
              <a:rPr lang="ar-QA" sz="2000" b="1" dirty="0" smtClean="0">
                <a:cs typeface="Simplified Arabic" pitchFamily="2" charset="-78"/>
              </a:rPr>
              <a:t>1.</a:t>
            </a:r>
            <a:r>
              <a:rPr lang="ar-SA" sz="2000" b="1" dirty="0" smtClean="0">
                <a:cs typeface="Simplified Arabic" pitchFamily="2" charset="-78"/>
              </a:rPr>
              <a:t>المعلم</a:t>
            </a:r>
            <a:endParaRPr lang="ar-QA" sz="2000" b="1" dirty="0" smtClean="0">
              <a:cs typeface="Simplified Arabic" pitchFamily="2" charset="-78"/>
            </a:endParaRPr>
          </a:p>
          <a:p>
            <a:r>
              <a:rPr lang="ar-QA" sz="2000" b="1" dirty="0">
                <a:cs typeface="Simplified Arabic" pitchFamily="2" charset="-78"/>
              </a:rPr>
              <a:t>2</a:t>
            </a:r>
            <a:r>
              <a:rPr lang="ar-QA" sz="2000" b="1" dirty="0" smtClean="0">
                <a:cs typeface="Simplified Arabic" pitchFamily="2" charset="-78"/>
              </a:rPr>
              <a:t>.</a:t>
            </a:r>
            <a:r>
              <a:rPr lang="ar-SA" sz="2000" b="1" dirty="0" smtClean="0">
                <a:cs typeface="Simplified Arabic" pitchFamily="2" charset="-78"/>
              </a:rPr>
              <a:t>المتعلم داخل الفصل </a:t>
            </a:r>
            <a:r>
              <a:rPr lang="ar-SA" sz="2000" b="1" dirty="0">
                <a:cs typeface="Simplified Arabic" pitchFamily="2" charset="-78"/>
              </a:rPr>
              <a:t>الدراسي </a:t>
            </a:r>
            <a:r>
              <a:rPr lang="en-US" sz="2000" b="1" dirty="0">
                <a:cs typeface="Simplified Arabic" pitchFamily="2" charset="-78"/>
              </a:rPr>
              <a:t> </a:t>
            </a:r>
            <a:r>
              <a:rPr lang="ar-SA" sz="2000" b="1" dirty="0">
                <a:cs typeface="Simplified Arabic" pitchFamily="2" charset="-78"/>
              </a:rPr>
              <a:t>أن المعلم في عصر الإنترنت يلعب أدواراً جديدة ترتكز على تخطيط العملية التعليمية وتصميمها وإعدادها، علاوة على كونه باحثاً ومساعداً، وموجهاً، وتكنولوجياً، ومصمماً، ومديراً، ومبسطاً للمحتوى وللعمليات.</a:t>
            </a:r>
            <a:endParaRPr lang="ar-QA" sz="2000" dirty="0">
              <a:cs typeface="Simplified Arabic" pitchFamily="2" charset="-78"/>
            </a:endParaRPr>
          </a:p>
        </p:txBody>
      </p:sp>
      <p:pic>
        <p:nvPicPr>
          <p:cNvPr id="19462" name="Picture 6" descr="http://2.bp.blogspot.com/_oIE0lvxxUEA/S__JVrBG2SI/AAAAAAAAAcs/IDi_PBWoIBE/s1600/%D8%A7%D9%86%D9%85%D9%88%D8%B0%D8%AC%D8%A7.jpg"/>
          <p:cNvPicPr>
            <a:picLocks noChangeAspect="1" noChangeArrowheads="1"/>
          </p:cNvPicPr>
          <p:nvPr/>
        </p:nvPicPr>
        <p:blipFill>
          <a:blip r:embed="rId2" cstate="print"/>
          <a:srcRect/>
          <a:stretch>
            <a:fillRect/>
          </a:stretch>
        </p:blipFill>
        <p:spPr bwMode="auto">
          <a:xfrm>
            <a:off x="1043608" y="2636912"/>
            <a:ext cx="7704856" cy="3435475"/>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knol.google.com/k/-/-/ud48chot9krb/p0qoxv/elearning-graphic.gif"/>
          <p:cNvPicPr>
            <a:picLocks noChangeAspect="1" noChangeArrowheads="1"/>
          </p:cNvPicPr>
          <p:nvPr/>
        </p:nvPicPr>
        <p:blipFill>
          <a:blip r:embed="rId2" cstate="print"/>
          <a:srcRect/>
          <a:stretch>
            <a:fillRect/>
          </a:stretch>
        </p:blipFill>
        <p:spPr bwMode="auto">
          <a:xfrm>
            <a:off x="3635896" y="2204864"/>
            <a:ext cx="2017018" cy="2376264"/>
          </a:xfrm>
          <a:prstGeom prst="rect">
            <a:avLst/>
          </a:prstGeom>
          <a:noFill/>
          <a:effectLst>
            <a:reflection blurRad="6350" stA="50000" endA="300" endPos="90000" dir="5400000" sy="-100000" algn="bl" rotWithShape="0"/>
          </a:effectLst>
        </p:spPr>
      </p:pic>
      <p:cxnSp>
        <p:nvCxnSpPr>
          <p:cNvPr id="4" name="رابط كسهم مستقيم 3"/>
          <p:cNvCxnSpPr/>
          <p:nvPr/>
        </p:nvCxnSpPr>
        <p:spPr>
          <a:xfrm flipV="1">
            <a:off x="5652120" y="2852936"/>
            <a:ext cx="648072" cy="432048"/>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6" name="شكل بيضاوي 5"/>
          <p:cNvSpPr/>
          <p:nvPr/>
        </p:nvSpPr>
        <p:spPr>
          <a:xfrm>
            <a:off x="6444208" y="1916832"/>
            <a:ext cx="1440160" cy="1152128"/>
          </a:xfrm>
          <a:prstGeom prst="ellipse">
            <a:avLst/>
          </a:prstGeom>
        </p:spPr>
        <p:style>
          <a:lnRef idx="0">
            <a:schemeClr val="accent3"/>
          </a:lnRef>
          <a:fillRef idx="3">
            <a:schemeClr val="accent3"/>
          </a:fillRef>
          <a:effectRef idx="3">
            <a:schemeClr val="accent3"/>
          </a:effectRef>
          <a:fontRef idx="minor">
            <a:schemeClr val="lt1"/>
          </a:fontRef>
        </p:style>
        <p:txBody>
          <a:bodyPr rtlCol="1" anchor="ctr"/>
          <a:lstStyle/>
          <a:p>
            <a:pPr algn="ctr"/>
            <a:r>
              <a:rPr lang="ar-QA" b="1" dirty="0" smtClean="0">
                <a:solidFill>
                  <a:sysClr val="windowText" lastClr="000000"/>
                </a:solidFill>
              </a:rPr>
              <a:t>متعاونون في فريق واحد</a:t>
            </a:r>
            <a:endParaRPr lang="ar-QA" b="1" dirty="0">
              <a:solidFill>
                <a:sysClr val="windowText" lastClr="000000"/>
              </a:solidFill>
            </a:endParaRPr>
          </a:p>
        </p:txBody>
      </p:sp>
      <p:sp>
        <p:nvSpPr>
          <p:cNvPr id="7" name="شكل بيضاوي 6"/>
          <p:cNvSpPr/>
          <p:nvPr/>
        </p:nvSpPr>
        <p:spPr>
          <a:xfrm>
            <a:off x="4067944" y="260648"/>
            <a:ext cx="1656184" cy="1058416"/>
          </a:xfrm>
          <a:prstGeom prst="ellipse">
            <a:avLst/>
          </a:prstGeom>
        </p:spPr>
        <p:style>
          <a:lnRef idx="0">
            <a:schemeClr val="accent6"/>
          </a:lnRef>
          <a:fillRef idx="3">
            <a:schemeClr val="accent6"/>
          </a:fillRef>
          <a:effectRef idx="3">
            <a:schemeClr val="accent6"/>
          </a:effectRef>
          <a:fontRef idx="minor">
            <a:schemeClr val="lt1"/>
          </a:fontRef>
        </p:style>
        <p:txBody>
          <a:bodyPr rtlCol="1" anchor="ctr"/>
          <a:lstStyle/>
          <a:p>
            <a:pPr algn="ctr"/>
            <a:r>
              <a:rPr lang="ar-QA" b="1" dirty="0" smtClean="0">
                <a:solidFill>
                  <a:sysClr val="windowText" lastClr="000000"/>
                </a:solidFill>
              </a:rPr>
              <a:t>مستشارون معلوما </a:t>
            </a:r>
            <a:r>
              <a:rPr lang="ar-QA" b="1" dirty="0" err="1" smtClean="0">
                <a:solidFill>
                  <a:sysClr val="windowText" lastClr="000000"/>
                </a:solidFill>
              </a:rPr>
              <a:t>ت</a:t>
            </a:r>
            <a:endParaRPr lang="ar-QA" b="1" dirty="0">
              <a:solidFill>
                <a:sysClr val="windowText" lastClr="000000"/>
              </a:solidFill>
            </a:endParaRPr>
          </a:p>
        </p:txBody>
      </p:sp>
      <p:sp>
        <p:nvSpPr>
          <p:cNvPr id="8" name="شكل بيضاوي 7"/>
          <p:cNvSpPr/>
          <p:nvPr/>
        </p:nvSpPr>
        <p:spPr>
          <a:xfrm>
            <a:off x="5364088" y="5301208"/>
            <a:ext cx="1656184" cy="1152128"/>
          </a:xfrm>
          <a:prstGeom prst="ellipse">
            <a:avLst/>
          </a:prstGeom>
        </p:spPr>
        <p:style>
          <a:lnRef idx="0">
            <a:schemeClr val="accent5"/>
          </a:lnRef>
          <a:fillRef idx="3">
            <a:schemeClr val="accent5"/>
          </a:fillRef>
          <a:effectRef idx="3">
            <a:schemeClr val="accent5"/>
          </a:effectRef>
          <a:fontRef idx="minor">
            <a:schemeClr val="lt1"/>
          </a:fontRef>
        </p:style>
        <p:txBody>
          <a:bodyPr rtlCol="1" anchor="ctr"/>
          <a:lstStyle/>
          <a:p>
            <a:pPr algn="ctr"/>
            <a:r>
              <a:rPr lang="ar-QA" b="1" dirty="0" smtClean="0">
                <a:solidFill>
                  <a:sysClr val="windowText" lastClr="000000"/>
                </a:solidFill>
              </a:rPr>
              <a:t>ميسرون للمعلومة</a:t>
            </a:r>
            <a:endParaRPr lang="ar-QA" b="1" dirty="0">
              <a:solidFill>
                <a:sysClr val="windowText" lastClr="000000"/>
              </a:solidFill>
            </a:endParaRPr>
          </a:p>
        </p:txBody>
      </p:sp>
      <p:sp>
        <p:nvSpPr>
          <p:cNvPr id="9" name="شكل بيضاوي 8"/>
          <p:cNvSpPr/>
          <p:nvPr/>
        </p:nvSpPr>
        <p:spPr>
          <a:xfrm>
            <a:off x="2411760" y="5229200"/>
            <a:ext cx="1512168" cy="1058416"/>
          </a:xfrm>
          <a:prstGeom prst="ellipse">
            <a:avLst/>
          </a:prstGeom>
        </p:spPr>
        <p:style>
          <a:lnRef idx="0">
            <a:schemeClr val="accent4"/>
          </a:lnRef>
          <a:fillRef idx="3">
            <a:schemeClr val="accent4"/>
          </a:fillRef>
          <a:effectRef idx="3">
            <a:schemeClr val="accent4"/>
          </a:effectRef>
          <a:fontRef idx="minor">
            <a:schemeClr val="lt1"/>
          </a:fontRef>
        </p:style>
        <p:txBody>
          <a:bodyPr rtlCol="1" anchor="ctr"/>
          <a:lstStyle/>
          <a:p>
            <a:pPr algn="ctr"/>
            <a:r>
              <a:rPr lang="ar-QA" b="1" dirty="0" smtClean="0">
                <a:solidFill>
                  <a:sysClr val="windowText" lastClr="000000"/>
                </a:solidFill>
              </a:rPr>
              <a:t>مطورون للمقررات الدراسية</a:t>
            </a:r>
            <a:endParaRPr lang="ar-QA" b="1" dirty="0">
              <a:solidFill>
                <a:sysClr val="windowText" lastClr="000000"/>
              </a:solidFill>
            </a:endParaRPr>
          </a:p>
        </p:txBody>
      </p:sp>
      <p:sp>
        <p:nvSpPr>
          <p:cNvPr id="10" name="شكل بيضاوي 9"/>
          <p:cNvSpPr/>
          <p:nvPr/>
        </p:nvSpPr>
        <p:spPr>
          <a:xfrm>
            <a:off x="1259632" y="1700808"/>
            <a:ext cx="1562472" cy="1296144"/>
          </a:xfrm>
          <a:prstGeom prst="ellipse">
            <a:avLst/>
          </a:prstGeom>
          <a:solidFill>
            <a:srgbClr val="FFFF00"/>
          </a:solidFill>
        </p:spPr>
        <p:style>
          <a:lnRef idx="0">
            <a:schemeClr val="accent1"/>
          </a:lnRef>
          <a:fillRef idx="3">
            <a:schemeClr val="accent1"/>
          </a:fillRef>
          <a:effectRef idx="3">
            <a:schemeClr val="accent1"/>
          </a:effectRef>
          <a:fontRef idx="minor">
            <a:schemeClr val="lt1"/>
          </a:fontRef>
        </p:style>
        <p:txBody>
          <a:bodyPr rtlCol="1" anchor="ctr"/>
          <a:lstStyle/>
          <a:p>
            <a:pPr algn="ctr"/>
            <a:r>
              <a:rPr lang="ar-QA" b="1" dirty="0" smtClean="0">
                <a:solidFill>
                  <a:sysClr val="windowText" lastClr="000000"/>
                </a:solidFill>
              </a:rPr>
              <a:t>مرشدون أكاديميون</a:t>
            </a:r>
            <a:endParaRPr lang="ar-QA" b="1" dirty="0">
              <a:solidFill>
                <a:sysClr val="windowText" lastClr="000000"/>
              </a:solidFill>
            </a:endParaRPr>
          </a:p>
        </p:txBody>
      </p:sp>
      <p:cxnSp>
        <p:nvCxnSpPr>
          <p:cNvPr id="12" name="رابط كسهم مستقيم 11"/>
          <p:cNvCxnSpPr/>
          <p:nvPr/>
        </p:nvCxnSpPr>
        <p:spPr>
          <a:xfrm rot="5400000" flipH="1" flipV="1">
            <a:off x="4391981" y="1808821"/>
            <a:ext cx="864095" cy="72009"/>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17" name="رابط كسهم مستقيم 16"/>
          <p:cNvCxnSpPr/>
          <p:nvPr/>
        </p:nvCxnSpPr>
        <p:spPr>
          <a:xfrm rot="16200000" flipH="1">
            <a:off x="5292080" y="4581128"/>
            <a:ext cx="576064" cy="576064"/>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20" name="رابط كسهم مستقيم 19"/>
          <p:cNvCxnSpPr/>
          <p:nvPr/>
        </p:nvCxnSpPr>
        <p:spPr>
          <a:xfrm rot="5400000">
            <a:off x="3095836" y="4473116"/>
            <a:ext cx="792088" cy="432048"/>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23" name="رابط كسهم مستقيم 22"/>
          <p:cNvCxnSpPr/>
          <p:nvPr/>
        </p:nvCxnSpPr>
        <p:spPr>
          <a:xfrm rot="10800000">
            <a:off x="2915816" y="2564904"/>
            <a:ext cx="720080" cy="36004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9552" y="1916832"/>
            <a:ext cx="8229600" cy="1143000"/>
          </a:xfrm>
          <a:solidFill>
            <a:schemeClr val="bg2">
              <a:lumMod val="50000"/>
            </a:schemeClr>
          </a:solidFill>
          <a:effectLst>
            <a:outerShdw blurRad="152400" dist="317500" dir="5400000" sx="90000" sy="-19000" rotWithShape="0">
              <a:prstClr val="black">
                <a:alpha val="15000"/>
              </a:prstClr>
            </a:outerShdw>
          </a:effectLst>
        </p:spPr>
        <p:style>
          <a:lnRef idx="0">
            <a:schemeClr val="accent6"/>
          </a:lnRef>
          <a:fillRef idx="3">
            <a:schemeClr val="accent6"/>
          </a:fillRef>
          <a:effectRef idx="3">
            <a:schemeClr val="accent6"/>
          </a:effectRef>
          <a:fontRef idx="minor">
            <a:schemeClr val="lt1"/>
          </a:fontRef>
        </p:style>
        <p:txBody>
          <a:bodyPr>
            <a:normAutofit/>
          </a:bodyPr>
          <a:lstStyle/>
          <a:p>
            <a:r>
              <a:rPr lang="ar-QA" sz="2400" b="1" dirty="0" smtClean="0">
                <a:solidFill>
                  <a:schemeClr val="tx1"/>
                </a:solidFill>
                <a:cs typeface="Simplified Arabic" pitchFamily="2" charset="-78"/>
              </a:rPr>
              <a:t>نصائح إرشادات لتعامل الطلبة بنجاح مع الإنترنت</a:t>
            </a:r>
            <a:endParaRPr lang="ar-QA" sz="2400" b="1" dirty="0">
              <a:solidFill>
                <a:schemeClr val="tx1"/>
              </a:solidFill>
              <a:cs typeface="Simplified Arabic" pitchFamily="2" charset="-78"/>
            </a:endParaRPr>
          </a:p>
        </p:txBody>
      </p:sp>
      <p:sp>
        <p:nvSpPr>
          <p:cNvPr id="3" name="مستطيل 2"/>
          <p:cNvSpPr/>
          <p:nvPr/>
        </p:nvSpPr>
        <p:spPr>
          <a:xfrm>
            <a:off x="683568" y="4005064"/>
            <a:ext cx="7992888" cy="1584176"/>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QA" sz="2400" b="1" dirty="0" smtClean="0">
                <a:solidFill>
                  <a:schemeClr val="tx1"/>
                </a:solidFill>
              </a:rPr>
              <a:t>ما هي معوقات استخدام الإنترنت في التعليم؟</a:t>
            </a:r>
            <a:endParaRPr lang="ar-QA" sz="2400" b="1" dirty="0">
              <a:solidFill>
                <a:schemeClr val="tx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531</TotalTime>
  <Words>104</Words>
  <Application>Microsoft Office PowerPoint</Application>
  <PresentationFormat>عرض على الشاشة (3:4)‏</PresentationFormat>
  <Paragraphs>25</Paragraphs>
  <Slides>11</Slides>
  <Notes>0</Notes>
  <HiddenSlides>0</HiddenSlides>
  <MMClips>0</MMClips>
  <ScaleCrop>false</ScaleCrop>
  <HeadingPairs>
    <vt:vector size="4" baseType="variant">
      <vt:variant>
        <vt:lpstr>سمة</vt:lpstr>
      </vt:variant>
      <vt:variant>
        <vt:i4>1</vt:i4>
      </vt:variant>
      <vt:variant>
        <vt:lpstr>عناوين الشرائح</vt:lpstr>
      </vt:variant>
      <vt:variant>
        <vt:i4>11</vt:i4>
      </vt:variant>
    </vt:vector>
  </HeadingPairs>
  <TitlesOfParts>
    <vt:vector size="12" baseType="lpstr">
      <vt:lpstr>سمة Office</vt:lpstr>
      <vt:lpstr>الفصل الثالث</vt:lpstr>
      <vt:lpstr>1.أهمية الإنترنت في التعليم 2. فوائد شبكة الإنترنت في التعليم 3.خصائصها 4.ارشادات للمعلم والطالب لاستخدامها بفاعلية في التعليم 5.ما هي أدوار المعلم في عصر الإنترنت. </vt:lpstr>
      <vt:lpstr>      وتعتبر الانترنت احد التقنيات التي يمكن استخدامها في التعليم نظرا للأسباب التالية: 1. مصدر للحصول على المعلومات. 2. تُساعد الإنترنت على التعلم التعاوني الجماعي، نظراً لكثرة المعلومات المتوفرة عبر الإنترنت فإنه يصعب على الطالب البحث في كل القوائم لذا يمكن استخدام طريقة العمل الجماعي بين الطلاب ، حيث يقوم كل طالب بالبحث في قائمة معينة ثم يجتمع الطلاب لمناقشة ما تم التوصل إليه. 3. - تؤدي إلى الاستفادة من البرامج التعليمية الموجودة على الإنترنت والاستفادة من بعض الأفلام الوثائقية التي لها علاقة بالمنهاج.  4. الإطلاع على آخر الأبحاث العلمية والتربوية. 5. الإطلاع على آخر الإصدارات من المجلات والنشرات. 6.طرق التدريس بحيث أصبحت أكثر متعة بالنسبة لكل من الطالب والمعلم . 7.الإنترنت لاتتعامل مع المعلومة فقط بل مع: الصوت ، الصورة ، الفيديو. 8.تتيح المجال لتقديم المعلومة بشكل فردي أو جماعي.  كما اثرت في طريقة اداء المعلم و المتعلم و انجازاتها في غرفة الصف حيث صنع طريقة جديدة للتعليم ألا و هي طريقة التعليم عن بعد يقوم على اساس:ا. تأكيد حق اكل شخص في الوصول الى الفرص التعليمية المتاحة بمعنى انه تعليم مفتوح لجميع الفئات لايتقيد بوقت و فئة من المتعلمين و لايقتصر على مستوى او نوع معين من التعليم .  ب.حل العديد من مشكلة تزايد أعداد الطلبة الذين يرغبون في الإلتحاق للدراسة في الجامعات نظرا لحصولهم على معدلات منخفضة وإرتفاع تكاليف السفر للخارج. </vt:lpstr>
      <vt:lpstr>      ماهو التعلم عن بعد؟  • "تلك العملية التعليمية التي يكون فيها الطالب بعيدا عن الأستاذ بمسافة جغرافية يتم عادة تقريبها باستخدام وسائل الاتصال الحديثة" • "نظام تعليمي غير تقليدي يمكن الدارس من التحصيل العلمي والاستفادة من العملية التعليمية بكافة جوانبها دون الانتقال إلى موقع الدراسة ويمكن المحاضرين من إيصال معلومات ومناقشاته للمتلقين دون الانتقال إليهم كما انه يسمح للدارس أن يختار برنامجه التعليمي بما يتفق مع ظروف عمله والتدريب المناسب والمتاح لديه للتعليم دون الحاجة إلى الانقطاع عن العمل أو التخلي عن الارتباطات الاجتماعية“   </vt:lpstr>
      <vt:lpstr>فوائد استخدام  شبكة الإنترنت في التعليم</vt:lpstr>
      <vt:lpstr>الشريحة 6</vt:lpstr>
      <vt:lpstr>الشريحة 7</vt:lpstr>
      <vt:lpstr>الشريحة 8</vt:lpstr>
      <vt:lpstr>الشريحة 9</vt:lpstr>
      <vt:lpstr>الشريحة 10</vt:lpstr>
      <vt:lpstr>نصائح إرشادات لتعامل الطلبة بنجاح مع الإنترنت</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الفصل الثالث</dc:title>
  <dc:creator>Ommar</dc:creator>
  <cp:lastModifiedBy>Ommar</cp:lastModifiedBy>
  <cp:revision>10</cp:revision>
  <dcterms:created xsi:type="dcterms:W3CDTF">2011-04-02T15:49:19Z</dcterms:created>
  <dcterms:modified xsi:type="dcterms:W3CDTF">2011-04-03T01:12:22Z</dcterms:modified>
</cp:coreProperties>
</file>