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1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003366"/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44" d="100"/>
          <a:sy n="44" d="100"/>
        </p:scale>
        <p:origin x="-69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126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  <a:endParaRPr lang="en-US" smtClean="0"/>
          </a:p>
          <a:p>
            <a:pPr lvl="1"/>
            <a:r>
              <a:rPr lang="ar-SA" smtClean="0"/>
              <a:t>المستوى الثاني</a:t>
            </a:r>
            <a:endParaRPr lang="en-US" smtClean="0"/>
          </a:p>
          <a:p>
            <a:pPr lvl="2"/>
            <a:r>
              <a:rPr lang="ar-SA" smtClean="0"/>
              <a:t>المستوى الثالث</a:t>
            </a:r>
            <a:endParaRPr lang="en-US" smtClean="0"/>
          </a:p>
          <a:p>
            <a:pPr lvl="3"/>
            <a:r>
              <a:rPr lang="ar-SA" smtClean="0"/>
              <a:t>المستوى الرابع</a:t>
            </a:r>
            <a:endParaRPr lang="en-US" smtClean="0"/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fld id="{8ED89E2B-59F7-4DA0-A59A-25A000CB35B7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89E2B-59F7-4DA0-A59A-25A000CB35B7}" type="slidenum">
              <a:rPr lang="ar-SA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89E2B-59F7-4DA0-A59A-25A000CB35B7}" type="slidenum">
              <a:rPr lang="ar-SA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89E2B-59F7-4DA0-A59A-25A000CB35B7}" type="slidenum">
              <a:rPr lang="ar-SA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89E2B-59F7-4DA0-A59A-25A000CB35B7}" type="slidenum">
              <a:rPr lang="ar-SA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810230-442A-499F-983A-CF04CCE5B481}" type="slidenum">
              <a:rPr lang="ar-SA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89E2B-59F7-4DA0-A59A-25A000CB35B7}" type="slidenum">
              <a:rPr lang="ar-SA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89E2B-59F7-4DA0-A59A-25A000CB35B7}" type="slidenum">
              <a:rPr lang="ar-SA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89E2B-59F7-4DA0-A59A-25A000CB35B7}" type="slidenum">
              <a:rPr lang="ar-SA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0398572-09C6-4F7C-9498-937ED03527E6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2F519C-9C32-4C49-8461-B1A2086765E8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314B43-DF6B-4D55-8896-6235D44FEB4D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D1723F-B7F6-4349-9D93-9FF35981A0DC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3348A0-2A3D-469B-85D4-2BCD7FA61D7D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03E8B3-23AD-4889-B717-29C73D79CDEB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C82124-3A46-4583-9D8C-44AC17F37F66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490345-C597-420B-ADCE-D506E3C6B434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0FC33DC-A324-489F-928A-8BFF0D525F9D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DB84A5-394F-4695-8ACB-5A80296709A2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FB4C62-550F-46FE-A03A-1B748BF103AB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8425E37-DD89-49F9-B8C2-53C4E8A56F68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5913" y="1277938"/>
            <a:ext cx="6781800" cy="1322387"/>
          </a:xfrm>
        </p:spPr>
        <p:txBody>
          <a:bodyPr/>
          <a:lstStyle/>
          <a:p>
            <a:pPr algn="ctr"/>
            <a:r>
              <a:rPr lang="ar-SA" sz="5400"/>
              <a:t>الفصل الأول</a:t>
            </a:r>
            <a:r>
              <a:rPr lang="ar-SA"/>
              <a:t> </a:t>
            </a: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00113" y="3049588"/>
            <a:ext cx="6197600" cy="930275"/>
          </a:xfrm>
        </p:spPr>
        <p:txBody>
          <a:bodyPr/>
          <a:lstStyle/>
          <a:p>
            <a:pPr algn="l"/>
            <a:r>
              <a:rPr lang="ar-SA" sz="4800" b="1"/>
              <a:t>ما هي الشبكة</a:t>
            </a:r>
            <a:r>
              <a:rPr lang="ar-SA" sz="4800"/>
              <a:t> ؟</a:t>
            </a:r>
            <a:endParaRPr lang="en-US" sz="4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0" y="1916113"/>
            <a:ext cx="9144000" cy="46085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en-US">
                <a:solidFill>
                  <a:srgbClr val="993300"/>
                </a:solidFill>
              </a:rPr>
              <a:t>Network</a:t>
            </a:r>
            <a:r>
              <a:rPr lang="en-US"/>
              <a:t>  </a:t>
            </a:r>
            <a:r>
              <a:rPr lang="ar-SA" b="1"/>
              <a:t>الشبكة مجموعة من العتاد و البرمجيات و الكابلات التي تسمح لمجموعة من الأجهزة الكمبيوترية بالاتصال مع بعضها</a:t>
            </a:r>
            <a:r>
              <a:rPr lang="ar-SA"/>
              <a:t> .</a:t>
            </a:r>
            <a:endParaRPr lang="ar-SA" b="1"/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ar-SA" b="1"/>
              <a:t>تعني </a:t>
            </a:r>
            <a:r>
              <a:rPr lang="ar-SA" b="1">
                <a:solidFill>
                  <a:schemeClr val="folHlink"/>
                </a:solidFill>
              </a:rPr>
              <a:t>الغيمة</a:t>
            </a:r>
            <a:r>
              <a:rPr lang="ar-SA" b="1"/>
              <a:t> في مخطط الشبكة أنه توجد مكونات شبكية – عتاد برمجيات و كابلات – لكن هذه التفاصيل غير معروضة لأنها غير مهمة في نقاش الحالي 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ar-SA" b="1"/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ar-SA" b="1">
                <a:solidFill>
                  <a:schemeClr val="folHlink"/>
                </a:solidFill>
              </a:rPr>
              <a:t>الملقم</a:t>
            </a:r>
            <a:r>
              <a:rPr lang="ar-SA" b="1"/>
              <a:t> الذي يقدم في الشبكة بعض الخدمات للمستخدمين و في هذه الحالة يحفظ كل المستخدمين ملفاتهم على الملقم و يطبعون الملفات أيضا على الطابعة الموصولة إلى الشبكة .</a:t>
            </a:r>
            <a:endParaRPr lang="en-US" b="1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/>
              <a:t>ما هي الشبكة ؟</a:t>
            </a:r>
            <a:r>
              <a:rPr lang="en-US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0" y="1905000"/>
            <a:ext cx="8845550" cy="3540125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2"/>
                </a:solidFill>
              </a:rPr>
              <a:t>غرفة التوصيل </a:t>
            </a:r>
            <a:r>
              <a:rPr lang="en-US" b="1">
                <a:solidFill>
                  <a:schemeClr val="accent2"/>
                </a:solidFill>
              </a:rPr>
              <a:t>wiring closet</a:t>
            </a:r>
            <a:r>
              <a:rPr lang="en-US"/>
              <a:t> </a:t>
            </a:r>
            <a:r>
              <a:rPr lang="ar-SA" b="1"/>
              <a:t>و هي عبارة عن غرفة صغيرة يتم فيها تجميع الكابلات الواردة من جميع الكمبيوترات .</a:t>
            </a:r>
          </a:p>
          <a:p>
            <a:pPr>
              <a:buFont typeface="Wingdings" pitchFamily="2" charset="2"/>
              <a:buChar char="ü"/>
            </a:pPr>
            <a:r>
              <a:rPr lang="ar-SA" b="1"/>
              <a:t>يتم وصل جميع الكابلات في غرفة التوصيل إلى المبدل </a:t>
            </a:r>
            <a:r>
              <a:rPr lang="en-US" b="1"/>
              <a:t>switch</a:t>
            </a:r>
            <a:r>
              <a:rPr lang="ar-SA" b="1"/>
              <a:t> يحتوي المبدل على عتاد و برمجيات ترسل البيانات المارة عبر الشبكة بين مختلف الأجهزة الموصولة إليها .</a:t>
            </a:r>
            <a:endParaRPr lang="en-US" b="1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/>
              <a:t>كيف تبدو الشبكة 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412875"/>
            <a:ext cx="8521700" cy="432117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2"/>
                </a:solidFill>
              </a:rPr>
              <a:t>المسؤول عن الملقم</a:t>
            </a:r>
            <a:r>
              <a:rPr lang="ar-SA"/>
              <a:t> </a:t>
            </a:r>
            <a:endParaRPr lang="ar-SA" b="1"/>
          </a:p>
          <a:p>
            <a:r>
              <a:rPr lang="ar-SA"/>
              <a:t>يحتاج إلى بعض الخبرة في عتاد الكمبيوتر الشخصي , ولكن الأهم من ذلك , أنه يحتاج إلى خبرة برمجية كبيرة .</a:t>
            </a:r>
          </a:p>
          <a:p>
            <a:r>
              <a:rPr lang="ar-SA"/>
              <a:t>فالقسم الأهم في الدعم التقني الضروري للملقم يتضمن تثبيت البرمجيات , الاختبار , الإدارة و إصلاح الأعطال .</a:t>
            </a:r>
          </a:p>
          <a:p>
            <a:r>
              <a:rPr lang="ar-SA"/>
              <a:t>فمسؤول الملقم يهتم بالملقم و بكمبيوترات المستضافات أيضا , أما بقية الشبكة فهي بالنسبة له أجهزة متممة .</a:t>
            </a:r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44475"/>
            <a:ext cx="7354888" cy="736600"/>
          </a:xfrm>
        </p:spPr>
        <p:txBody>
          <a:bodyPr>
            <a:normAutofit/>
          </a:bodyPr>
          <a:lstStyle/>
          <a:p>
            <a:pPr algn="ctr"/>
            <a:r>
              <a:rPr lang="ar-SA" sz="3500"/>
              <a:t>الأشخاص الثلاثة – الملقم , الكابلات و الشبكة </a:t>
            </a:r>
            <a:endParaRPr lang="en-US" sz="3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0" y="1700213"/>
            <a:ext cx="9144000" cy="49688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ar-SA" sz="2600" b="1">
                <a:solidFill>
                  <a:schemeClr val="accent2"/>
                </a:solidFill>
              </a:rPr>
              <a:t>مسؤول الكابلات يدعى الكهربائي</a:t>
            </a:r>
            <a:r>
              <a:rPr lang="ar-SA" sz="2000" b="1">
                <a:solidFill>
                  <a:schemeClr val="accent2"/>
                </a:solidFill>
              </a:rPr>
              <a:t> ,</a:t>
            </a:r>
          </a:p>
          <a:p>
            <a:pPr>
              <a:lnSpc>
                <a:spcPct val="90000"/>
              </a:lnSpc>
            </a:pPr>
            <a:r>
              <a:rPr lang="ar-SA" sz="2600" b="1">
                <a:solidFill>
                  <a:srgbClr val="993300"/>
                </a:solidFill>
              </a:rPr>
              <a:t>عمله</a:t>
            </a:r>
            <a:r>
              <a:rPr lang="ar-SA" sz="2600">
                <a:solidFill>
                  <a:srgbClr val="993300"/>
                </a:solidFill>
              </a:rPr>
              <a:t> </a:t>
            </a:r>
            <a:r>
              <a:rPr lang="ar-SA" sz="2600"/>
              <a:t>هو تمديد الكابلات من المآخذ الموجودة في الغرف إلى غرفة التوصيل . </a:t>
            </a:r>
          </a:p>
          <a:p>
            <a:pPr>
              <a:lnSpc>
                <a:spcPct val="90000"/>
              </a:lnSpc>
            </a:pPr>
            <a:r>
              <a:rPr lang="ar-SA" sz="2600"/>
              <a:t>و هذا يحتاج إلى براعة و إلى مراعاة المعايير الكهربائية المتبعة في المباني .</a:t>
            </a:r>
          </a:p>
          <a:p>
            <a:pPr>
              <a:lnSpc>
                <a:spcPct val="90000"/>
              </a:lnSpc>
            </a:pPr>
            <a:r>
              <a:rPr lang="ar-SA" sz="2600"/>
              <a:t>كما </a:t>
            </a:r>
            <a:r>
              <a:rPr lang="ar-SA" sz="2600" b="1">
                <a:solidFill>
                  <a:srgbClr val="993300"/>
                </a:solidFill>
              </a:rPr>
              <a:t>يتضمن تمديد</a:t>
            </a:r>
            <a:r>
              <a:rPr lang="ar-SA" sz="2600"/>
              <a:t> الكابلات الأرضية و في السقف أو عبر بعض الثقوب في الحائط .</a:t>
            </a:r>
          </a:p>
          <a:p>
            <a:pPr>
              <a:lnSpc>
                <a:spcPct val="90000"/>
              </a:lnSpc>
            </a:pPr>
            <a:r>
              <a:rPr lang="ar-SA" sz="2600"/>
              <a:t>إذا تنحصر مسؤولية الكهربائي بتمديد كابل من غرفة التوصيل إلى كل مكان في البناء يوجد فيه كمبيوتر سيتم وصلة إلى الشبكة .</a:t>
            </a:r>
          </a:p>
          <a:p>
            <a:pPr>
              <a:lnSpc>
                <a:spcPct val="90000"/>
              </a:lnSpc>
            </a:pPr>
            <a:r>
              <a:rPr lang="ar-SA" sz="2600" b="1">
                <a:solidFill>
                  <a:srgbClr val="993300"/>
                </a:solidFill>
              </a:rPr>
              <a:t>المأخذ الجداري</a:t>
            </a:r>
            <a:r>
              <a:rPr lang="ar-SA" sz="2600"/>
              <a:t> هو مقبس فيزيائي يتم وصل كابل الشبكة إلية من الكمبيوتر . </a:t>
            </a:r>
          </a:p>
          <a:p>
            <a:pPr>
              <a:lnSpc>
                <a:spcPct val="90000"/>
              </a:lnSpc>
            </a:pPr>
            <a:r>
              <a:rPr lang="ar-SA" sz="2600">
                <a:solidFill>
                  <a:srgbClr val="993300"/>
                </a:solidFill>
              </a:rPr>
              <a:t>غرفة التوصيل</a:t>
            </a:r>
            <a:r>
              <a:rPr lang="ar-SA" sz="2600"/>
              <a:t> تحتوي على نهايات الكابلات لكي يستطيع مهندس الشبكة أو مسؤول الكابلات أن يوصل نهايات الكابلات مع المبدل .</a:t>
            </a:r>
          </a:p>
          <a:p>
            <a:pPr>
              <a:lnSpc>
                <a:spcPct val="90000"/>
              </a:lnSpc>
            </a:pPr>
            <a:r>
              <a:rPr lang="ar-SA" sz="2600"/>
              <a:t>إذا تنحصر اهتمامات مسؤول الكابلات بتمديد و اختبار و إصلاح أعطال الكابلات الموصولة بين المآخذ الجداري و غرفة التوصيل . </a:t>
            </a:r>
            <a:endParaRPr lang="en-US" sz="2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0" y="1700213"/>
            <a:ext cx="8845550" cy="439578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2"/>
                </a:solidFill>
              </a:rPr>
              <a:t>مسؤول الشبكة الذي يدعى مهندس الشبكة</a:t>
            </a:r>
            <a:r>
              <a:rPr lang="ar-SA"/>
              <a:t> </a:t>
            </a:r>
            <a:endParaRPr lang="ar-SA" b="1"/>
          </a:p>
          <a:p>
            <a:r>
              <a:rPr lang="ar-SA"/>
              <a:t>يهتم بالمبدل و بعض العتاد و البرمجيات المستخدمة لإنشاء وسيلة الشبكة </a:t>
            </a:r>
          </a:p>
          <a:p>
            <a:r>
              <a:rPr lang="ar-SA"/>
              <a:t>فمهندس الشبكة يثبت و يدعم و يصلح أعطال العتاد و البرمجيات المثبتة على المبدل .</a:t>
            </a:r>
          </a:p>
          <a:p>
            <a:r>
              <a:rPr lang="ar-SA"/>
              <a:t>يجب أن يعرف مسؤول الشبكة موقع الملقم لكي يتأكد من إمكانية إرسال و استقبال البيانات المارة عبر الشبكة .</a:t>
            </a:r>
          </a:p>
          <a:p>
            <a:r>
              <a:rPr lang="ar-SA"/>
              <a:t>كما يهتم مسؤول الشبكة بمعرفة أنواع الخدمات التي يقدمها الملقم .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628775"/>
            <a:ext cx="8521700" cy="5229225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ü"/>
            </a:pPr>
            <a:r>
              <a:rPr lang="ar-SA"/>
              <a:t>الشبكة المناطقية المحلية </a:t>
            </a:r>
            <a:r>
              <a:rPr lang="en-US"/>
              <a:t>LAN</a:t>
            </a:r>
            <a:r>
              <a:rPr lang="ar-SA"/>
              <a:t> و هي شبكة من الكمبيوترات القريبة من بعضها .</a:t>
            </a:r>
          </a:p>
          <a:p>
            <a:pPr lvl="1">
              <a:buFont typeface="Wingdings" pitchFamily="2" charset="2"/>
              <a:buChar char="ü"/>
            </a:pPr>
            <a:r>
              <a:rPr lang="ar-SA"/>
              <a:t>الشبكة </a:t>
            </a:r>
            <a:r>
              <a:rPr lang="en-US"/>
              <a:t>WAN</a:t>
            </a:r>
            <a:r>
              <a:rPr lang="ar-SA"/>
              <a:t> المناطقية العريضة للشركة و هي جزء من الشبكة تستخدم الكمبيوترات الموجودة في مواقع الشركة لإرسال و استقبال البيانات من الكمبيوترات الموصولة إلى الشبكات </a:t>
            </a:r>
            <a:r>
              <a:rPr lang="en-US"/>
              <a:t>LAN</a:t>
            </a:r>
            <a:r>
              <a:rPr lang="ar-SA"/>
              <a:t> في المواقع البعيدة .</a:t>
            </a:r>
            <a:endParaRPr lang="ar-SA" b="1"/>
          </a:p>
          <a:p>
            <a:pPr lvl="2"/>
            <a:r>
              <a:rPr lang="ar-SA" sz="2800" b="1">
                <a:solidFill>
                  <a:schemeClr val="accent1"/>
                </a:solidFill>
              </a:rPr>
              <a:t>يدعو معظم الناس هذه الشبكة بشبكة الشركة </a:t>
            </a:r>
            <a:r>
              <a:rPr lang="en-US" sz="2800" b="1">
                <a:solidFill>
                  <a:schemeClr val="accent1"/>
                </a:solidFill>
              </a:rPr>
              <a:t>enterprise network</a:t>
            </a:r>
            <a:r>
              <a:rPr lang="ar-SA" sz="2800" b="1">
                <a:solidFill>
                  <a:schemeClr val="accent1"/>
                </a:solidFill>
              </a:rPr>
              <a:t> لأن الشبكة تتبع لشركة واحدة .</a:t>
            </a:r>
          </a:p>
          <a:p>
            <a:pPr lvl="2"/>
            <a:r>
              <a:rPr lang="ar-SA" sz="2800" b="1">
                <a:solidFill>
                  <a:schemeClr val="accent1"/>
                </a:solidFill>
              </a:rPr>
              <a:t>و قد تسمع التسمية – الشبكة </a:t>
            </a:r>
            <a:r>
              <a:rPr lang="en-US" sz="2800" b="1">
                <a:solidFill>
                  <a:schemeClr val="accent1"/>
                </a:solidFill>
              </a:rPr>
              <a:t>WAN</a:t>
            </a:r>
            <a:r>
              <a:rPr lang="ar-SA" sz="2800" b="1">
                <a:solidFill>
                  <a:schemeClr val="accent1"/>
                </a:solidFill>
              </a:rPr>
              <a:t> للشركة </a:t>
            </a:r>
            <a:r>
              <a:rPr lang="en-US" sz="2800" b="1">
                <a:solidFill>
                  <a:schemeClr val="accent1"/>
                </a:solidFill>
              </a:rPr>
              <a:t>enterprise WAN</a:t>
            </a:r>
            <a:r>
              <a:rPr lang="ar-SA" sz="2800" b="1">
                <a:solidFill>
                  <a:schemeClr val="accent1"/>
                </a:solidFill>
              </a:rPr>
              <a:t> لأن شبكات الشركات تستخدم الشبكات </a:t>
            </a:r>
            <a:r>
              <a:rPr lang="en-US" sz="2800" b="1">
                <a:solidFill>
                  <a:schemeClr val="accent1"/>
                </a:solidFill>
              </a:rPr>
              <a:t>WAN</a:t>
            </a:r>
            <a:r>
              <a:rPr lang="ar-SA" sz="2800" b="1">
                <a:solidFill>
                  <a:schemeClr val="accent1"/>
                </a:solidFill>
              </a:rPr>
              <a:t> كجزء من شبكتها الكلية .</a:t>
            </a:r>
            <a:endParaRPr lang="en-US" sz="2800" b="1">
              <a:solidFill>
                <a:schemeClr val="accent1"/>
              </a:solidFill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65162"/>
          </a:xfrm>
        </p:spPr>
        <p:txBody>
          <a:bodyPr>
            <a:normAutofit/>
          </a:bodyPr>
          <a:lstStyle/>
          <a:p>
            <a:pPr algn="ctr"/>
            <a:r>
              <a:rPr lang="ar-SA" sz="3500"/>
              <a:t>أنواع مختلفة من شبكات الكمبيوتر التقليدية :</a:t>
            </a:r>
            <a:r>
              <a:rPr lang="en-US" sz="3500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0" y="1905000"/>
            <a:ext cx="8845550" cy="4191000"/>
          </a:xfrm>
        </p:spPr>
        <p:txBody>
          <a:bodyPr/>
          <a:lstStyle/>
          <a:p>
            <a:r>
              <a:rPr lang="ar-SA"/>
              <a:t>تقدم الشركات التي تدعى </a:t>
            </a:r>
            <a:r>
              <a:rPr lang="ar-SA" b="1">
                <a:solidFill>
                  <a:srgbClr val="993300"/>
                </a:solidFill>
              </a:rPr>
              <a:t>مزودات خدمة الإنترنت </a:t>
            </a:r>
            <a:r>
              <a:rPr lang="en-US" b="1">
                <a:solidFill>
                  <a:srgbClr val="993300"/>
                </a:solidFill>
              </a:rPr>
              <a:t>Internet service providers (ISP)</a:t>
            </a:r>
            <a:r>
              <a:rPr lang="ar-SA"/>
              <a:t> خدمة الوصل إلى الإنترنت للشركات و الأفراد , و بالنتيجة تستطيع جميع الكمبيوترات في العالم أن تتصل مع بعضها .</a:t>
            </a:r>
            <a:r>
              <a:rPr lang="en-US"/>
              <a:t> 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862012"/>
          </a:xfrm>
        </p:spPr>
        <p:txBody>
          <a:bodyPr>
            <a:normAutofit/>
          </a:bodyPr>
          <a:lstStyle/>
          <a:p>
            <a:pPr algn="ctr"/>
            <a:r>
              <a:rPr lang="ar-SA"/>
              <a:t>أنا و أنت و العالم بأكمله فقط – الإنترنت 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</TotalTime>
  <Words>521</Words>
  <Application>Microsoft Office PowerPoint</Application>
  <PresentationFormat>On-screen Show (4:3)</PresentationFormat>
  <Paragraphs>43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Times New Roman</vt:lpstr>
      <vt:lpstr>Wingdings</vt:lpstr>
      <vt:lpstr>Concourse</vt:lpstr>
      <vt:lpstr>الفصل الأول </vt:lpstr>
      <vt:lpstr>ما هي الشبكة ؟ </vt:lpstr>
      <vt:lpstr>كيف تبدو الشبكة </vt:lpstr>
      <vt:lpstr>الأشخاص الثلاثة – الملقم , الكابلات و الشبكة </vt:lpstr>
      <vt:lpstr>Slide 5</vt:lpstr>
      <vt:lpstr>Slide 6</vt:lpstr>
      <vt:lpstr>أنواع مختلفة من شبكات الكمبيوتر التقليدية : </vt:lpstr>
      <vt:lpstr>أنا و أنت و العالم بأكمله فقط – الإنترنت </vt:lpstr>
    </vt:vector>
  </TitlesOfParts>
  <Company>29=12=2008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الفصل الأول</dc:title>
  <dc:creator>himo</dc:creator>
  <cp:lastModifiedBy>Aspire</cp:lastModifiedBy>
  <cp:revision>4</cp:revision>
  <dcterms:created xsi:type="dcterms:W3CDTF">2009-03-21T21:20:10Z</dcterms:created>
  <dcterms:modified xsi:type="dcterms:W3CDTF">2012-04-02T06:26:37Z</dcterms:modified>
</cp:coreProperties>
</file>