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2" r:id="rId1"/>
  </p:sldMasterIdLst>
  <p:notesMasterIdLst>
    <p:notesMasterId r:id="rId27"/>
  </p:notesMasterIdLst>
  <p:sldIdLst>
    <p:sldId id="256" r:id="rId2"/>
    <p:sldId id="270" r:id="rId3"/>
    <p:sldId id="272" r:id="rId4"/>
    <p:sldId id="271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9" r:id="rId26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0A9177-B867-4244-94A9-1FA37CE1AB86}" type="datetimeFigureOut">
              <a:rPr lang="ar-SA" smtClean="0"/>
              <a:t>5/11/1433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F4EE92C-5298-461D-8B8D-754BC142E02F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24</a:t>
            </a:fld>
            <a:endParaRPr lang="ar-S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E92C-5298-461D-8B8D-754BC142E02F}" type="slidenum">
              <a:rPr lang="ar-SA" smtClean="0"/>
              <a:t>25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069BECD-76BE-4055-BBD8-8EBB1CD0EC9A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F989330-A149-4C23-8228-B6777A603C6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/>
              <a:t>الفصل الثالث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4514850" cy="884237"/>
          </a:xfrm>
        </p:spPr>
        <p:txBody>
          <a:bodyPr/>
          <a:lstStyle/>
          <a:p>
            <a:r>
              <a:rPr lang="ar-SA"/>
              <a:t>بناء الشبكة تبدأ بوضع خطة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2060575"/>
            <a:ext cx="9144000" cy="31686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معايير الشبكات </a:t>
            </a:r>
            <a:r>
              <a:rPr lang="en-US" b="1">
                <a:solidFill>
                  <a:srgbClr val="800000"/>
                </a:solidFill>
              </a:rPr>
              <a:t>Networking Standard</a:t>
            </a:r>
            <a:r>
              <a:rPr lang="ar-SA"/>
              <a:t> </a:t>
            </a:r>
            <a:r>
              <a:rPr lang="ar-SA" sz="3200">
                <a:solidFill>
                  <a:schemeClr val="tx2"/>
                </a:solidFill>
              </a:rPr>
              <a:t>مجموعة من القواعد التي يجب أن يلتزم بها بائعو المنتجات الشبكية , بما في ذلك العتاد و الكابلات و البرمجيات . و عند اتباع هذه المعايير يمكن أن تعمل المنتجات مع بعضها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إن المعايير هي القواعد التي تسهل حياتنا .</a:t>
            </a:r>
          </a:p>
          <a:p>
            <a:pPr>
              <a:buFont typeface="Wingdings" pitchFamily="2" charset="2"/>
              <a:buChar char="ü"/>
            </a:pP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58837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التوافق مع القواعد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تسمح البطاقة </a:t>
            </a:r>
            <a:r>
              <a:rPr lang="en-US" b="1">
                <a:solidFill>
                  <a:schemeClr val="bg2"/>
                </a:solidFill>
              </a:rPr>
              <a:t>NIC</a:t>
            </a:r>
            <a:r>
              <a:rPr lang="ar-SA"/>
              <a:t> للكمبيوترات بإرسال و استقبال البيانات عبر الشبكة الفيزيائية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فالبطاقة </a:t>
            </a:r>
            <a:r>
              <a:rPr lang="en-US">
                <a:solidFill>
                  <a:schemeClr val="tx2"/>
                </a:solidFill>
              </a:rPr>
              <a:t>NIC</a:t>
            </a:r>
            <a:r>
              <a:rPr lang="ar-SA">
                <a:solidFill>
                  <a:schemeClr val="tx2"/>
                </a:solidFill>
              </a:rPr>
              <a:t> ( </a:t>
            </a:r>
            <a:r>
              <a:rPr lang="ar-SA" b="1">
                <a:solidFill>
                  <a:schemeClr val="accent1"/>
                </a:solidFill>
              </a:rPr>
              <a:t>بطاقة تداخل الشبكة </a:t>
            </a:r>
            <a:r>
              <a:rPr lang="en-US" b="1">
                <a:solidFill>
                  <a:schemeClr val="accent1"/>
                </a:solidFill>
              </a:rPr>
              <a:t>network interface card</a:t>
            </a:r>
            <a:r>
              <a:rPr lang="ar-SA">
                <a:solidFill>
                  <a:schemeClr val="tx2"/>
                </a:solidFill>
              </a:rPr>
              <a:t> ) تقدم واجهة التدخل بين الكمبيوتر و الشبكة .</a:t>
            </a:r>
            <a:endParaRPr lang="en-US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/>
              <a:t>تحدد معايير الشبكات عدة أنواع من الموصلات . </a:t>
            </a:r>
            <a:r>
              <a:rPr lang="ar-SA" b="1">
                <a:solidFill>
                  <a:schemeClr val="accent2"/>
                </a:solidFill>
              </a:rPr>
              <a:t>يحتوي الموصل</a:t>
            </a:r>
            <a:r>
              <a:rPr lang="ar-SA"/>
              <a:t> على أطراف أسلاك الكابل ضمن شكل و حجم محددين .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23068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إن المعايير ضرورية بالنسبة لجميع الشبكات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تحتاج الكمبيوترات في الشبكة إلى </a:t>
            </a:r>
            <a:r>
              <a:rPr lang="ar-SA" b="1">
                <a:solidFill>
                  <a:schemeClr val="bg2"/>
                </a:solidFill>
              </a:rPr>
              <a:t>وصل فيزيائي</a:t>
            </a:r>
            <a:r>
              <a:rPr lang="ar-SA"/>
              <a:t> . و يشير هذا المصطلح إلى </a:t>
            </a:r>
            <a:r>
              <a:rPr lang="ar-SA" b="1">
                <a:solidFill>
                  <a:schemeClr val="hlink"/>
                </a:solidFill>
              </a:rPr>
              <a:t>مجموعة الكابلات و الأجهزة الشبكية و بطاقات واجهة تداخل الشبكة ( </a:t>
            </a:r>
            <a:r>
              <a:rPr lang="en-US" b="1">
                <a:solidFill>
                  <a:schemeClr val="hlink"/>
                </a:solidFill>
              </a:rPr>
              <a:t>NIC</a:t>
            </a:r>
            <a:r>
              <a:rPr lang="ar-SA" b="1">
                <a:solidFill>
                  <a:schemeClr val="hlink"/>
                </a:solidFill>
              </a:rPr>
              <a:t> )</a:t>
            </a:r>
            <a:r>
              <a:rPr lang="ar-SA"/>
              <a:t> في الكمبيوترات التي تقدم الإمكانية الفيزيائية لإرسال و استقبال البيانات عبر الشبكة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يعني </a:t>
            </a:r>
            <a:r>
              <a:rPr lang="ar-SA" b="1">
                <a:solidFill>
                  <a:srgbClr val="800000"/>
                </a:solidFill>
              </a:rPr>
              <a:t>الوصل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وجود مسار فيزيائي بين الكمبيوترات يتم إرسال البيانات عبره 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85812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قواعد الشبكات 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يتألف أي ملف الإلكتروني</a:t>
            </a:r>
            <a:r>
              <a:rPr lang="ar-SA"/>
              <a:t> من مجموعة من البايتات و يحتوي كل بايت على 8 بتات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فعندما </a:t>
            </a:r>
            <a:r>
              <a:rPr lang="ar-SA" b="1">
                <a:solidFill>
                  <a:schemeClr val="tx2"/>
                </a:solidFill>
              </a:rPr>
              <a:t>يحفظ الكمبيوتر</a:t>
            </a:r>
            <a:r>
              <a:rPr lang="ar-SA"/>
              <a:t> ملفا على محرك القرص فإنه يحفظ جميع البتات التي تشكل الملف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تتكون الملفات الإلكترونية</a:t>
            </a:r>
            <a:r>
              <a:rPr lang="ar-SA"/>
              <a:t> من مجموعة من الارقام الثنائية .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الارقام الثنائية تستخدم :</a:t>
            </a:r>
            <a:r>
              <a:rPr lang="ar-SA"/>
              <a:t> 0</a:t>
            </a:r>
            <a:r>
              <a:rPr lang="en-US"/>
              <a:t>,</a:t>
            </a:r>
            <a:r>
              <a:rPr lang="ar-SA"/>
              <a:t> 1</a:t>
            </a:r>
            <a:r>
              <a:rPr lang="en-US"/>
              <a:t> </a:t>
            </a:r>
            <a:r>
              <a:rPr lang="ar-SA"/>
              <a:t>فقط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فكلمة البت </a:t>
            </a:r>
            <a:r>
              <a:rPr lang="en-US" b="1">
                <a:solidFill>
                  <a:schemeClr val="tx2"/>
                </a:solidFill>
              </a:rPr>
              <a:t>bit</a:t>
            </a:r>
            <a:r>
              <a:rPr lang="ar-SA" b="1">
                <a:solidFill>
                  <a:schemeClr val="tx2"/>
                </a:solidFill>
              </a:rPr>
              <a:t> تعني</a:t>
            </a:r>
            <a:r>
              <a:rPr lang="ar-SA"/>
              <a:t> </a:t>
            </a:r>
            <a:r>
              <a:rPr lang="ar-SA" b="1">
                <a:solidFill>
                  <a:schemeClr val="accent1"/>
                </a:solidFill>
              </a:rPr>
              <a:t>الرقم الثنائي </a:t>
            </a:r>
            <a:r>
              <a:rPr lang="en-US" b="1">
                <a:solidFill>
                  <a:schemeClr val="accent1"/>
                </a:solidFill>
              </a:rPr>
              <a:t>binary digit</a:t>
            </a:r>
            <a:r>
              <a:rPr lang="ar-SA" b="1">
                <a:solidFill>
                  <a:schemeClr val="accent1"/>
                </a:solidFill>
              </a:rPr>
              <a:t> 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85812"/>
          </a:xfrm>
        </p:spPr>
        <p:txBody>
          <a:bodyPr/>
          <a:lstStyle/>
          <a:p>
            <a:pPr algn="ctr"/>
            <a:r>
              <a:rPr lang="ar-SA"/>
              <a:t>البت و البايت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73238"/>
            <a:ext cx="9144000" cy="50847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ترميز </a:t>
            </a:r>
            <a:r>
              <a:rPr lang="en-US" b="1">
                <a:solidFill>
                  <a:schemeClr val="accent1"/>
                </a:solidFill>
              </a:rPr>
              <a:t>encoding</a:t>
            </a:r>
            <a:r>
              <a:rPr lang="ar-SA"/>
              <a:t> للإشارة إلى عملية أخذ القيم الثنائية و توليد الإشارة الكهربائية الصحيحة لإرسال البتات عبر الشبكات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الرزمة </a:t>
            </a:r>
            <a:r>
              <a:rPr lang="en-US" b="1">
                <a:solidFill>
                  <a:schemeClr val="accent1"/>
                </a:solidFill>
              </a:rPr>
              <a:t>packet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هي مجموعة من البتات يتم إرسالها سوية عبر الشبكة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hlink"/>
                </a:solidFill>
              </a:rPr>
              <a:t>التدخل الكهربائي </a:t>
            </a:r>
            <a:r>
              <a:rPr lang="en-US" b="1">
                <a:solidFill>
                  <a:schemeClr val="hlink"/>
                </a:solidFill>
              </a:rPr>
              <a:t> electrical interference</a:t>
            </a:r>
            <a:r>
              <a:rPr lang="ar-SA">
                <a:solidFill>
                  <a:schemeClr val="tx2"/>
                </a:solidFill>
              </a:rPr>
              <a:t> تغير قيمة الجهد الكهربائي المار في الأسلاك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accent2"/>
                </a:solidFill>
              </a:rPr>
              <a:t>استخدام بروتوكول يقدم طريقة للتعرف على الأخطاء و استعادتها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فالبروتوكول </a:t>
            </a:r>
            <a:r>
              <a:rPr lang="en-US">
                <a:solidFill>
                  <a:schemeClr val="tx2"/>
                </a:solidFill>
              </a:rPr>
              <a:t>protocol</a:t>
            </a:r>
            <a:r>
              <a:rPr lang="ar-SA">
                <a:solidFill>
                  <a:schemeClr val="tx2"/>
                </a:solidFill>
              </a:rPr>
              <a:t> مثل المعيار 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85812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2"/>
                </a:solidFill>
              </a:rPr>
              <a:t>مثال عن قواعد إرسال البتات </a:t>
            </a:r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ar-SA" b="1">
                <a:solidFill>
                  <a:srgbClr val="800000"/>
                </a:solidFill>
              </a:rPr>
              <a:t>ممكن تضم مجموعة القواعد ما يلي :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معيار الكابلات و الموصولات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معيار استخدام جهود كهربائية معينة من أجل الرقم 0</a:t>
            </a:r>
            <a:r>
              <a:rPr lang="en-US"/>
              <a:t> </a:t>
            </a:r>
            <a:r>
              <a:rPr lang="ar-SA"/>
              <a:t>أو من الرقم 1</a:t>
            </a:r>
            <a:r>
              <a:rPr lang="en-US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بروتوكول استعادة الأخطاء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بروتوكول إقامة الطلبات لإرسال و استقبال الملفات من ملقم الملفات .</a:t>
            </a:r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مجموعات القواعد 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عند اختراع الشبكات كان هناك شركتان كبيرتان لتصنيع الكمبيوترات   ( </a:t>
            </a:r>
            <a:r>
              <a:rPr lang="en-US" b="1">
                <a:solidFill>
                  <a:schemeClr val="accent2"/>
                </a:solidFill>
              </a:rPr>
              <a:t>IBM</a:t>
            </a:r>
            <a:r>
              <a:rPr lang="ar-SA"/>
              <a:t> ) </a:t>
            </a:r>
            <a:r>
              <a:rPr lang="en-US">
                <a:solidFill>
                  <a:schemeClr val="tx2"/>
                </a:solidFill>
              </a:rPr>
              <a:t>International Business Machines</a:t>
            </a:r>
            <a:r>
              <a:rPr lang="en-US"/>
              <a:t> </a:t>
            </a:r>
            <a:r>
              <a:rPr lang="ar-SA"/>
              <a:t> و ( </a:t>
            </a:r>
            <a:r>
              <a:rPr lang="en-US" b="1">
                <a:solidFill>
                  <a:schemeClr val="accent2"/>
                </a:solidFill>
              </a:rPr>
              <a:t>DEC</a:t>
            </a:r>
            <a:r>
              <a:rPr lang="ar-SA"/>
              <a:t> ) </a:t>
            </a:r>
            <a:r>
              <a:rPr lang="en-US">
                <a:solidFill>
                  <a:schemeClr val="tx2"/>
                </a:solidFill>
              </a:rPr>
              <a:t>Digital Equipment Corporation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bg2"/>
                </a:solidFill>
              </a:rPr>
              <a:t>فأنشأت </a:t>
            </a:r>
            <a:r>
              <a:rPr lang="en-US">
                <a:solidFill>
                  <a:schemeClr val="bg2"/>
                </a:solidFill>
              </a:rPr>
              <a:t>IBM</a:t>
            </a:r>
            <a:r>
              <a:rPr lang="ar-SA">
                <a:solidFill>
                  <a:schemeClr val="bg2"/>
                </a:solidFill>
              </a:rPr>
              <a:t> نموذج شبكات خاص دعته بنيان شبكة الأنظمة ( </a:t>
            </a:r>
            <a:r>
              <a:rPr lang="en-US">
                <a:solidFill>
                  <a:schemeClr val="bg2"/>
                </a:solidFill>
              </a:rPr>
              <a:t>SNA</a:t>
            </a:r>
            <a:r>
              <a:rPr lang="ar-SA">
                <a:solidFill>
                  <a:schemeClr val="bg2"/>
                </a:solidFill>
              </a:rPr>
              <a:t> ) و أنشأت </a:t>
            </a:r>
            <a:r>
              <a:rPr lang="en-US">
                <a:solidFill>
                  <a:schemeClr val="bg2"/>
                </a:solidFill>
              </a:rPr>
              <a:t>DEC</a:t>
            </a:r>
            <a:r>
              <a:rPr lang="ar-SA">
                <a:solidFill>
                  <a:schemeClr val="bg2"/>
                </a:solidFill>
              </a:rPr>
              <a:t> نموذج اخر يدعى </a:t>
            </a:r>
            <a:r>
              <a:rPr lang="en-US">
                <a:solidFill>
                  <a:schemeClr val="bg2"/>
                </a:solidFill>
              </a:rPr>
              <a:t>DECnet</a:t>
            </a:r>
            <a:r>
              <a:rPr lang="ar-SA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المشكلة التي تواجه النموذجيين أنهما لم يكونا على اتصال مع بعضهما . 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80010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ar-SA">
                <a:solidFill>
                  <a:schemeClr val="accent1"/>
                </a:solidFill>
              </a:rPr>
              <a:t>تعيق نماذج الشبكات الخاصة انتشار أجهزة الشبكات بشكل واسع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213"/>
            <a:ext cx="9144000" cy="515778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ظهر حلان لهده المشكلة – </a:t>
            </a:r>
            <a:r>
              <a:rPr lang="ar-SA" b="1">
                <a:solidFill>
                  <a:schemeClr val="accent1"/>
                </a:solidFill>
              </a:rPr>
              <a:t>حل قصير الامد و حل طويل الامد</a:t>
            </a:r>
            <a:r>
              <a:rPr lang="ar-SA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الحل قصير الأمد :</a:t>
            </a:r>
            <a:r>
              <a:rPr lang="ar-SA"/>
              <a:t> </a:t>
            </a:r>
            <a:r>
              <a:rPr lang="ar-SA" b="1">
                <a:solidFill>
                  <a:schemeClr val="bg2"/>
                </a:solidFill>
              </a:rPr>
              <a:t>عدلت </a:t>
            </a:r>
            <a:r>
              <a:rPr lang="en-US" b="1">
                <a:solidFill>
                  <a:schemeClr val="bg2"/>
                </a:solidFill>
              </a:rPr>
              <a:t>DEC</a:t>
            </a:r>
            <a:r>
              <a:rPr lang="ar-SA" b="1">
                <a:solidFill>
                  <a:schemeClr val="bg2"/>
                </a:solidFill>
              </a:rPr>
              <a:t> كمبيوتراتها لكي تتوافق مع نموذج </a:t>
            </a:r>
            <a:r>
              <a:rPr lang="en-US" b="1">
                <a:solidFill>
                  <a:schemeClr val="bg2"/>
                </a:solidFill>
              </a:rPr>
              <a:t>IBM SNA</a:t>
            </a:r>
            <a:r>
              <a:rPr lang="ar-SA" b="1">
                <a:solidFill>
                  <a:schemeClr val="bg2"/>
                </a:solidFill>
              </a:rPr>
              <a:t> . لماذا ؟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لقد كانت عائدات </a:t>
            </a:r>
            <a:r>
              <a:rPr lang="en-US">
                <a:solidFill>
                  <a:schemeClr val="tx2"/>
                </a:solidFill>
              </a:rPr>
              <a:t>IBM</a:t>
            </a:r>
            <a:r>
              <a:rPr lang="ar-SA">
                <a:solidFill>
                  <a:schemeClr val="tx2"/>
                </a:solidFill>
              </a:rPr>
              <a:t> أكبر بعشر مرات من عائدات </a:t>
            </a:r>
            <a:r>
              <a:rPr lang="en-US">
                <a:solidFill>
                  <a:schemeClr val="tx2"/>
                </a:solidFill>
              </a:rPr>
              <a:t>DEC</a:t>
            </a:r>
            <a:r>
              <a:rPr lang="ar-SA">
                <a:solidFill>
                  <a:schemeClr val="tx2"/>
                </a:solidFill>
              </a:rPr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لذلك أنشأت </a:t>
            </a:r>
            <a:r>
              <a:rPr lang="en-US"/>
              <a:t>DEC</a:t>
            </a:r>
            <a:r>
              <a:rPr lang="ar-SA"/>
              <a:t> </a:t>
            </a:r>
            <a:r>
              <a:rPr lang="ar-SA" b="1">
                <a:solidFill>
                  <a:schemeClr val="accent2"/>
                </a:solidFill>
              </a:rPr>
              <a:t>برمجيات</a:t>
            </a:r>
            <a:r>
              <a:rPr lang="ar-SA"/>
              <a:t> تبدل بين معايير </a:t>
            </a:r>
            <a:r>
              <a:rPr lang="en-US"/>
              <a:t>DECnet</a:t>
            </a:r>
            <a:r>
              <a:rPr lang="ar-SA"/>
              <a:t> و المعايير </a:t>
            </a:r>
            <a:r>
              <a:rPr lang="en-US"/>
              <a:t>SNA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و أنشأت كذلك </a:t>
            </a:r>
            <a:r>
              <a:rPr lang="ar-SA" b="1">
                <a:solidFill>
                  <a:schemeClr val="accent2"/>
                </a:solidFill>
              </a:rPr>
              <a:t>بوابة </a:t>
            </a:r>
            <a:r>
              <a:rPr lang="en-US" b="1">
                <a:solidFill>
                  <a:schemeClr val="accent2"/>
                </a:solidFill>
              </a:rPr>
              <a:t>getway</a:t>
            </a:r>
            <a:r>
              <a:rPr lang="ar-SA"/>
              <a:t> إلى مجوعة واسعة من أجهزة الشبكات التي تبدل بشكل عام من معيار إلى اخر .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الحل طويل الأمد :</a:t>
            </a:r>
            <a:r>
              <a:rPr lang="ar-SA"/>
              <a:t> بأن تتوقف الشبكات الخاصة و أن تستخدم نموذج الشبكات العام المفتوح . </a:t>
            </a:r>
            <a:r>
              <a:rPr lang="ar-SA">
                <a:solidFill>
                  <a:schemeClr val="tx2"/>
                </a:solidFill>
              </a:rPr>
              <a:t>فجميع الكمبيوترات تستخدم النموذج الشبكي العام نفسه و الذي يدعي</a:t>
            </a:r>
            <a:r>
              <a:rPr lang="ar-SA"/>
              <a:t> </a:t>
            </a:r>
            <a:r>
              <a:rPr lang="ar-SA" b="1">
                <a:solidFill>
                  <a:schemeClr val="accent1"/>
                </a:solidFill>
              </a:rPr>
              <a:t>بروتوكول التحكم بالإرسال / بروتوكول إنترنت </a:t>
            </a:r>
            <a:r>
              <a:rPr lang="en-US" b="1">
                <a:solidFill>
                  <a:schemeClr val="accent1"/>
                </a:solidFill>
              </a:rPr>
              <a:t>TCP/IP</a:t>
            </a:r>
            <a:r>
              <a:rPr lang="ar-SA" b="1">
                <a:solidFill>
                  <a:schemeClr val="accent1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تدير قوة مهام هندسة الإنترنت ( </a:t>
            </a:r>
            <a:r>
              <a:rPr lang="en-US" b="1">
                <a:solidFill>
                  <a:srgbClr val="800000"/>
                </a:solidFill>
              </a:rPr>
              <a:t>IETF</a:t>
            </a:r>
            <a:r>
              <a:rPr lang="ar-SA" b="1">
                <a:solidFill>
                  <a:srgbClr val="800000"/>
                </a:solidFill>
              </a:rPr>
              <a:t> ) عملية إنشاء المعايير </a:t>
            </a:r>
            <a:r>
              <a:rPr lang="en-US" b="1">
                <a:solidFill>
                  <a:srgbClr val="800000"/>
                </a:solidFill>
              </a:rPr>
              <a:t>TCP/IP</a:t>
            </a:r>
            <a:r>
              <a:rPr lang="ar-SA">
                <a:solidFill>
                  <a:schemeClr val="tx2"/>
                </a:solidFill>
              </a:rPr>
              <a:t> و هي مجموعة دولية كبيرة و مفتوحة من مصممي , مشغلي , بائعي و باحثي الشبكات المهتمين بتطوير بنيان الإنترنت و عملها المنسجم .</a:t>
            </a: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يتم كتابة النواة تعاريف لبروتوكول </a:t>
            </a:r>
            <a:r>
              <a:rPr lang="en-US"/>
              <a:t>TCP/IP</a:t>
            </a:r>
            <a:r>
              <a:rPr lang="ar-SA"/>
              <a:t> في وثائق تدعى </a:t>
            </a:r>
            <a:r>
              <a:rPr lang="ar-SA" b="1">
                <a:solidFill>
                  <a:srgbClr val="800000"/>
                </a:solidFill>
              </a:rPr>
              <a:t>طلبات للتعليق ( </a:t>
            </a:r>
            <a:r>
              <a:rPr lang="en-US" b="1">
                <a:solidFill>
                  <a:srgbClr val="800000"/>
                </a:solidFill>
              </a:rPr>
              <a:t>RFC</a:t>
            </a:r>
            <a:r>
              <a:rPr lang="ar-SA" b="1">
                <a:solidFill>
                  <a:srgbClr val="800000"/>
                </a:solidFill>
              </a:rPr>
              <a:t> )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en-US" b="1">
                <a:solidFill>
                  <a:schemeClr val="accent2"/>
                </a:solidFill>
              </a:rPr>
              <a:t>RFC</a:t>
            </a:r>
            <a:r>
              <a:rPr lang="ar-SA" b="1">
                <a:solidFill>
                  <a:schemeClr val="accent2"/>
                </a:solidFill>
              </a:rPr>
              <a:t> يعني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أن أي شخص بمقدوره التعليق على البروتوكول عندما يكون قيد المراجعة قبل إصداره كمعيار</a:t>
            </a:r>
            <a:r>
              <a:rPr lang="ar-SA"/>
              <a:t> . </a:t>
            </a:r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كيف تتطور المعايير </a:t>
            </a:r>
            <a:r>
              <a:rPr lang="en-US">
                <a:solidFill>
                  <a:schemeClr val="accent1"/>
                </a:solidFill>
              </a:rPr>
              <a:t>TCP/IP</a:t>
            </a:r>
            <a:r>
              <a:rPr lang="ar-SA">
                <a:solidFill>
                  <a:schemeClr val="accent1"/>
                </a:solidFill>
              </a:rPr>
              <a:t> 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من أهم ميزات </a:t>
            </a:r>
            <a:r>
              <a:rPr lang="en-US" b="1">
                <a:solidFill>
                  <a:srgbClr val="800000"/>
                </a:solidFill>
              </a:rPr>
              <a:t>TCP</a:t>
            </a:r>
            <a:r>
              <a:rPr lang="ar-SA" b="1">
                <a:solidFill>
                  <a:srgbClr val="800000"/>
                </a:solidFill>
              </a:rPr>
              <a:t>هي</a:t>
            </a:r>
            <a:r>
              <a:rPr lang="ar-SA"/>
              <a:t> استعادة الأخطاء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يستخدم </a:t>
            </a:r>
            <a:r>
              <a:rPr lang="en-US"/>
              <a:t>TCP</a:t>
            </a:r>
            <a:r>
              <a:rPr lang="ar-SA"/>
              <a:t> من أجل استعادة الأخطاء ترويسة </a:t>
            </a:r>
            <a:r>
              <a:rPr lang="en-US"/>
              <a:t>TCP</a:t>
            </a:r>
            <a:r>
              <a:rPr lang="ar-SA"/>
              <a:t> في مقدمة بيانات المستخدم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فالترويسة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هي مجموعة من البتات المضافة إلى البيانات المستخدم لكي يؤدي البروتوكول عمله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لإنجاز استعادة الخطأ يحتاج </a:t>
            </a:r>
            <a:r>
              <a:rPr lang="en-US">
                <a:solidFill>
                  <a:schemeClr val="tx2"/>
                </a:solidFill>
              </a:rPr>
              <a:t>TCP</a:t>
            </a:r>
            <a:r>
              <a:rPr lang="ar-SA">
                <a:solidFill>
                  <a:schemeClr val="tx2"/>
                </a:solidFill>
              </a:rPr>
              <a:t> إلى ترقيم الرزم و من أجل ترقيم الرزم يحتاج </a:t>
            </a:r>
            <a:r>
              <a:rPr lang="en-US">
                <a:solidFill>
                  <a:schemeClr val="tx2"/>
                </a:solidFill>
              </a:rPr>
              <a:t>TCP</a:t>
            </a:r>
            <a:r>
              <a:rPr lang="ar-SA">
                <a:solidFill>
                  <a:schemeClr val="tx2"/>
                </a:solidFill>
              </a:rPr>
              <a:t> إلى مكان يضع فيه الرقم لذلك يضع </a:t>
            </a:r>
            <a:r>
              <a:rPr lang="en-US">
                <a:solidFill>
                  <a:schemeClr val="tx2"/>
                </a:solidFill>
              </a:rPr>
              <a:t>TCP</a:t>
            </a:r>
            <a:r>
              <a:rPr lang="ar-SA">
                <a:solidFill>
                  <a:schemeClr val="tx2"/>
                </a:solidFill>
              </a:rPr>
              <a:t> الرقم يدعى رقم تتابعي </a:t>
            </a:r>
            <a:r>
              <a:rPr lang="en-US">
                <a:solidFill>
                  <a:schemeClr val="tx2"/>
                </a:solidFill>
              </a:rPr>
              <a:t>sequence number </a:t>
            </a:r>
            <a:r>
              <a:rPr lang="ar-SA">
                <a:solidFill>
                  <a:schemeClr val="tx2"/>
                </a:solidFill>
              </a:rPr>
              <a:t> في الترويسة </a:t>
            </a:r>
            <a:r>
              <a:rPr lang="en-US">
                <a:solidFill>
                  <a:schemeClr val="tx2"/>
                </a:solidFill>
              </a:rPr>
              <a:t>TCP</a:t>
            </a:r>
            <a:r>
              <a:rPr lang="ar-SA">
                <a:solidFill>
                  <a:schemeClr val="tx2"/>
                </a:solidFill>
              </a:rPr>
              <a:t> 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بروتوكول التحكم بالإرسال ( </a:t>
            </a:r>
            <a:r>
              <a:rPr lang="en-US">
                <a:solidFill>
                  <a:schemeClr val="accent1"/>
                </a:solidFill>
              </a:rPr>
              <a:t>TCP</a:t>
            </a:r>
            <a:r>
              <a:rPr lang="ar-SA">
                <a:solidFill>
                  <a:schemeClr val="accent1"/>
                </a:solidFill>
              </a:rPr>
              <a:t> )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49500"/>
            <a:ext cx="8229600" cy="3763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يخصص </a:t>
            </a:r>
            <a:r>
              <a:rPr lang="en-US"/>
              <a:t>TCP</a:t>
            </a:r>
            <a:r>
              <a:rPr lang="ar-SA"/>
              <a:t> أيضا جزء من الترويسة من أجل رقم الاشعار لإخبار المرسل عن الرزمة التي تحتوي على الخطأ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تشير الرزمة المتوقعة التالية , بدلا من الاشارة إلى الرزمة الأخيرة المستقبلة ,</a:t>
            </a:r>
            <a:r>
              <a:rPr lang="ar-SA"/>
              <a:t> </a:t>
            </a:r>
            <a:r>
              <a:rPr lang="ar-SA" b="1">
                <a:solidFill>
                  <a:schemeClr val="accent1"/>
                </a:solidFill>
              </a:rPr>
              <a:t>بالإشعار الامامي</a:t>
            </a:r>
            <a:r>
              <a:rPr lang="ar-SA">
                <a:solidFill>
                  <a:schemeClr val="accent1"/>
                </a:solidFill>
              </a:rPr>
              <a:t> 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8686800" cy="48958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يحدد معلومات العنونة المنطقية و التوجيه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تشبه طريقة العنونة و التوجيه في </a:t>
            </a:r>
            <a:r>
              <a:rPr lang="en-US"/>
              <a:t>IP</a:t>
            </a:r>
            <a:r>
              <a:rPr lang="ar-SA"/>
              <a:t> الطريقة المستخدمة في الخدمة البريدية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الترويسات</a:t>
            </a:r>
            <a:r>
              <a:rPr lang="ar-SA"/>
              <a:t> عبارة عن بايتات إضافية مرسلة مع الرزمة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الترويسة </a:t>
            </a:r>
            <a:r>
              <a:rPr lang="en-US" b="1">
                <a:solidFill>
                  <a:schemeClr val="bg2"/>
                </a:solidFill>
              </a:rPr>
              <a:t>IP</a:t>
            </a:r>
            <a:r>
              <a:rPr lang="ar-SA"/>
              <a:t> عبارة عن بايتات إضافية يوضع بها عنوان </a:t>
            </a:r>
            <a:r>
              <a:rPr lang="en-US"/>
              <a:t>IP</a:t>
            </a:r>
            <a:r>
              <a:rPr lang="ar-SA"/>
              <a:t> للكمبيوتر مرسلة مع الرزمة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الموجهات </a:t>
            </a:r>
            <a:r>
              <a:rPr lang="en-US" b="1">
                <a:solidFill>
                  <a:schemeClr val="accent2"/>
                </a:solidFill>
              </a:rPr>
              <a:t>routers</a:t>
            </a:r>
            <a:r>
              <a:rPr lang="ar-SA"/>
              <a:t> رمز الموجه يشبة قرص الهوكي مع أسهم على الوجه العلوي للقرص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ينظر هذا الموجه إلى العنوان </a:t>
            </a:r>
            <a:r>
              <a:rPr lang="en-US"/>
              <a:t>IP</a:t>
            </a:r>
            <a:r>
              <a:rPr lang="ar-SA"/>
              <a:t> و يحدد وجهة إرسال الرزمة .</a:t>
            </a:r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بروتوكول الإنترنت( </a:t>
            </a:r>
            <a:r>
              <a:rPr lang="en-US">
                <a:solidFill>
                  <a:schemeClr val="accent1"/>
                </a:solidFill>
              </a:rPr>
              <a:t>IP</a:t>
            </a:r>
            <a:r>
              <a:rPr lang="ar-SA">
                <a:solidFill>
                  <a:schemeClr val="accent1"/>
                </a:solidFill>
              </a:rPr>
              <a:t> )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575"/>
            <a:ext cx="8229600" cy="40703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يستخدم الموجه جدولا من أجل تحديد وجهة إرسال الرزم و يدعى </a:t>
            </a:r>
            <a:r>
              <a:rPr lang="ar-SA" b="1">
                <a:solidFill>
                  <a:schemeClr val="accent1"/>
                </a:solidFill>
              </a:rPr>
              <a:t>جدول التوجيه </a:t>
            </a:r>
            <a:r>
              <a:rPr lang="en-US" b="1">
                <a:solidFill>
                  <a:schemeClr val="accent1"/>
                </a:solidFill>
              </a:rPr>
              <a:t>routing table</a:t>
            </a:r>
            <a:r>
              <a:rPr lang="ar-SA"/>
              <a:t> , يعمل جدول التوجيه كإشارة مرور توجه البيانات نحو المسار الصحيح .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9144000" cy="52292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يشير المصطلح </a:t>
            </a:r>
            <a:r>
              <a:rPr lang="ar-SA" b="1">
                <a:solidFill>
                  <a:schemeClr val="accent2"/>
                </a:solidFill>
              </a:rPr>
              <a:t>الشبكة المناطقية المحلية </a:t>
            </a:r>
            <a:r>
              <a:rPr lang="en-US" b="1">
                <a:solidFill>
                  <a:schemeClr val="accent2"/>
                </a:solidFill>
              </a:rPr>
              <a:t>local-area network (LAN)</a:t>
            </a:r>
            <a:r>
              <a:rPr lang="ar-SA"/>
              <a:t> إلى نوع من الشبكات أو إلى جزء من شبكة كبيرة ,تكون الأجهزة فيها قريبة من بعضها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تكون الأجهزة في بناء واحد أو في عدة أبنية ضمن مجمع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تحتوي الشبكة </a:t>
            </a:r>
            <a:r>
              <a:rPr lang="en-US" b="1">
                <a:solidFill>
                  <a:schemeClr val="bg2"/>
                </a:solidFill>
              </a:rPr>
              <a:t>LAN</a:t>
            </a:r>
            <a:r>
              <a:rPr lang="ar-SA"/>
              <a:t> على الكمبيوترات , العتاد , البرمجيات و الكابلات الضرورية لإجراء الاتصالات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لا يحدد النموذج </a:t>
            </a:r>
            <a:r>
              <a:rPr lang="en-US"/>
              <a:t>TCP/IP</a:t>
            </a:r>
            <a:r>
              <a:rPr lang="ar-SA"/>
              <a:t> تفاصيل معايير و بروتوكولات الشبكة </a:t>
            </a:r>
            <a:r>
              <a:rPr lang="en-US"/>
              <a:t>LAN</a:t>
            </a:r>
            <a:r>
              <a:rPr lang="ar-SA"/>
              <a:t> , بل يحددها </a:t>
            </a:r>
            <a:r>
              <a:rPr lang="ar-SA" b="1">
                <a:solidFill>
                  <a:schemeClr val="accent1"/>
                </a:solidFill>
              </a:rPr>
              <a:t>معهد المهندسين الكهربائيين و الإلكترونيين (</a:t>
            </a:r>
            <a:r>
              <a:rPr lang="en-US" b="1">
                <a:solidFill>
                  <a:schemeClr val="accent1"/>
                </a:solidFill>
              </a:rPr>
              <a:t>IEEE</a:t>
            </a:r>
            <a:r>
              <a:rPr lang="ar-SA" b="1">
                <a:solidFill>
                  <a:schemeClr val="accent1"/>
                </a:solidFill>
              </a:rPr>
              <a:t> )</a:t>
            </a:r>
            <a:r>
              <a:rPr lang="ar-SA"/>
              <a:t> .</a:t>
            </a:r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58837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معايير الشبكات الفيزيائية القريبة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لذلك فإن معايير </a:t>
            </a:r>
            <a:r>
              <a:rPr lang="en-US" b="1">
                <a:solidFill>
                  <a:schemeClr val="accent2"/>
                </a:solidFill>
              </a:rPr>
              <a:t>TCP/IP</a:t>
            </a:r>
            <a:r>
              <a:rPr lang="ar-SA"/>
              <a:t> تقول ” استخدم معايير </a:t>
            </a:r>
            <a:r>
              <a:rPr lang="en-US" b="1">
                <a:solidFill>
                  <a:schemeClr val="hlink"/>
                </a:solidFill>
              </a:rPr>
              <a:t>IEEE LAN</a:t>
            </a:r>
            <a:r>
              <a:rPr lang="ar-SA"/>
              <a:t> إذا أردت أن تستخدم </a:t>
            </a:r>
            <a:r>
              <a:rPr lang="en-US" b="1">
                <a:solidFill>
                  <a:schemeClr val="hlink"/>
                </a:solidFill>
              </a:rPr>
              <a:t>LAN</a:t>
            </a:r>
            <a:r>
              <a:rPr lang="ar-SA" b="1">
                <a:solidFill>
                  <a:schemeClr val="hlink"/>
                </a:solidFill>
              </a:rPr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و بروتوكولات </a:t>
            </a:r>
            <a:r>
              <a:rPr lang="en-US" b="1">
                <a:solidFill>
                  <a:schemeClr val="accent2"/>
                </a:solidFill>
              </a:rPr>
              <a:t>TCP/IP</a:t>
            </a:r>
            <a:r>
              <a:rPr lang="ar-SA"/>
              <a:t> بالإضافة إلى المعايير </a:t>
            </a:r>
            <a:r>
              <a:rPr lang="en-US" b="1">
                <a:solidFill>
                  <a:schemeClr val="accent2"/>
                </a:solidFill>
              </a:rPr>
              <a:t>IEEE</a:t>
            </a:r>
            <a:r>
              <a:rPr lang="ar-SA"/>
              <a:t> التي تحدد طريقة إرسال البتات فيزيائيا عبر الشبكة </a:t>
            </a:r>
            <a:r>
              <a:rPr lang="en-US"/>
              <a:t>LAN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فالمعهد </a:t>
            </a:r>
            <a:r>
              <a:rPr lang="en-US" b="1">
                <a:solidFill>
                  <a:schemeClr val="accent1"/>
                </a:solidFill>
              </a:rPr>
              <a:t>IEEE</a:t>
            </a:r>
            <a:r>
              <a:rPr lang="ar-SA"/>
              <a:t> يهتم بمناطق تقنية محددة .</a:t>
            </a:r>
          </a:p>
          <a:p>
            <a:pPr>
              <a:buFont typeface="Wingdings" pitchFamily="2" charset="2"/>
              <a:buChar char="ü"/>
            </a:pPr>
            <a:endParaRPr lang="en-US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9144000" cy="52292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يشير المصطلح </a:t>
            </a:r>
            <a:r>
              <a:rPr lang="ar-SA" b="1">
                <a:solidFill>
                  <a:schemeClr val="accent2"/>
                </a:solidFill>
              </a:rPr>
              <a:t>الشبكة المناطقية العريضة </a:t>
            </a:r>
            <a:r>
              <a:rPr lang="en-US" b="1">
                <a:solidFill>
                  <a:schemeClr val="accent2"/>
                </a:solidFill>
              </a:rPr>
              <a:t> wide-area network (WAN)</a:t>
            </a:r>
            <a:r>
              <a:rPr lang="ar-SA"/>
              <a:t> </a:t>
            </a:r>
            <a:r>
              <a:rPr lang="en-US"/>
              <a:t> </a:t>
            </a:r>
            <a:r>
              <a:rPr lang="ar-SA"/>
              <a:t>إلى نوع من الشبكات أو إلى جزء من شبكة تكون أجهزتها متباعدة نسبيا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في الشبكة </a:t>
            </a:r>
            <a:r>
              <a:rPr lang="en-US"/>
              <a:t>WAN</a:t>
            </a:r>
            <a:r>
              <a:rPr lang="ar-SA"/>
              <a:t> تمتد الكابلات إلى خارج ممتلكات الشركة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من المؤكد أن تمديد الكابلات بين الفروع و الفرع الرئيسي صعب لذلك يتم </a:t>
            </a:r>
            <a:r>
              <a:rPr lang="ar-SA" b="1">
                <a:solidFill>
                  <a:schemeClr val="tx2"/>
                </a:solidFill>
              </a:rPr>
              <a:t>استخدام خط مؤجر من شركة الهاتف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يسمح الخط المؤجر الفيزيائي المؤجر بإرسال الرزم من المكتب الرئيسي إلى الفروع و العكس بالعكس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فالخط المؤجر و الأجهزة المتعلقة هي إحدى الطرق لتنفيذ الشبكة </a:t>
            </a:r>
            <a:r>
              <a:rPr lang="en-US"/>
              <a:t>WAN</a:t>
            </a:r>
            <a:r>
              <a:rPr lang="ar-SA"/>
              <a:t>. </a:t>
            </a:r>
          </a:p>
          <a:p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معايير الشبكات الفيزيائية البعيدة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8053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لا يحدد النموذج </a:t>
            </a:r>
            <a:r>
              <a:rPr lang="en-US"/>
              <a:t>TCP/IP</a:t>
            </a:r>
            <a:r>
              <a:rPr lang="ar-SA"/>
              <a:t> تفاصيل معايير و بروتوكولات الشبكة </a:t>
            </a:r>
            <a:r>
              <a:rPr lang="en-US"/>
              <a:t>WAN</a:t>
            </a:r>
            <a:r>
              <a:rPr lang="ar-SA"/>
              <a:t> , بل يعرف </a:t>
            </a:r>
            <a:r>
              <a:rPr lang="ar-SA" b="1">
                <a:solidFill>
                  <a:schemeClr val="accent1"/>
                </a:solidFill>
              </a:rPr>
              <a:t>اتحاد الاتصالات الدولي ( </a:t>
            </a:r>
            <a:r>
              <a:rPr lang="en-US" b="1">
                <a:solidFill>
                  <a:schemeClr val="accent1"/>
                </a:solidFill>
              </a:rPr>
              <a:t>ITU</a:t>
            </a:r>
            <a:r>
              <a:rPr lang="ar-SA" b="1">
                <a:solidFill>
                  <a:schemeClr val="accent1"/>
                </a:solidFill>
              </a:rPr>
              <a:t> )</a:t>
            </a:r>
            <a:r>
              <a:rPr lang="ar-SA"/>
              <a:t> معايير الشبكة </a:t>
            </a:r>
            <a:r>
              <a:rPr lang="en-US"/>
              <a:t>WAN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لذلك فإن معايير </a:t>
            </a:r>
            <a:r>
              <a:rPr lang="en-US" b="1">
                <a:solidFill>
                  <a:schemeClr val="accent2"/>
                </a:solidFill>
              </a:rPr>
              <a:t>TCP/IP</a:t>
            </a:r>
            <a:r>
              <a:rPr lang="ar-SA"/>
              <a:t> تقول ” استخدم معايير </a:t>
            </a:r>
            <a:r>
              <a:rPr lang="en-US"/>
              <a:t>ITU WAN</a:t>
            </a:r>
            <a:r>
              <a:rPr lang="ar-SA"/>
              <a:t>إذا أردت أن تستخدم </a:t>
            </a:r>
            <a:r>
              <a:rPr lang="en-US" b="1">
                <a:solidFill>
                  <a:schemeClr val="hlink"/>
                </a:solidFill>
              </a:rPr>
              <a:t>WAN</a:t>
            </a:r>
            <a:r>
              <a:rPr lang="ar-SA" b="1">
                <a:solidFill>
                  <a:schemeClr val="hlink"/>
                </a:solidFill>
              </a:rPr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يركز </a:t>
            </a:r>
            <a:r>
              <a:rPr lang="en-US" b="1">
                <a:solidFill>
                  <a:schemeClr val="tx2"/>
                </a:solidFill>
              </a:rPr>
              <a:t>ITU</a:t>
            </a:r>
            <a:r>
              <a:rPr lang="ar-SA" b="1">
                <a:solidFill>
                  <a:schemeClr val="tx2"/>
                </a:solidFill>
              </a:rPr>
              <a:t> على المعايير</a:t>
            </a:r>
            <a:r>
              <a:rPr lang="ar-SA"/>
              <a:t> التي تنظم طريقة عمل شركات الاتصالات – الشركات الهاتفية و يهتم </a:t>
            </a:r>
            <a:r>
              <a:rPr lang="en-US"/>
              <a:t>ITU</a:t>
            </a:r>
            <a:r>
              <a:rPr lang="ar-SA"/>
              <a:t> بعدد كبير من التقنيات .</a:t>
            </a:r>
            <a:endParaRPr lang="ar-SA" b="1"/>
          </a:p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19263"/>
            <a:ext cx="836295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يساعدك نموذج الشبكات </a:t>
            </a:r>
            <a:r>
              <a:rPr lang="en-US">
                <a:solidFill>
                  <a:schemeClr val="tx2"/>
                </a:solidFill>
              </a:rPr>
              <a:t>TCP/IP</a:t>
            </a:r>
            <a:r>
              <a:rPr lang="ar-SA">
                <a:solidFill>
                  <a:schemeClr val="tx2"/>
                </a:solidFill>
              </a:rPr>
              <a:t> على فهم أنواع البروتوكولات و المعايير بتقسيمها إلى طبقات </a:t>
            </a:r>
            <a:r>
              <a:rPr lang="en-US">
                <a:solidFill>
                  <a:schemeClr val="tx2"/>
                </a:solidFill>
              </a:rPr>
              <a:t>layers</a:t>
            </a:r>
            <a:r>
              <a:rPr lang="ar-SA">
                <a:solidFill>
                  <a:schemeClr val="tx2"/>
                </a:solidFill>
              </a:rPr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تمثل كل طبقة في نموذج الشبكات فئة عامة من البروتوكولات .</a:t>
            </a:r>
          </a:p>
          <a:p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الاسلوب </a:t>
            </a:r>
            <a:r>
              <a:rPr lang="en-US">
                <a:solidFill>
                  <a:schemeClr val="accent1"/>
                </a:solidFill>
              </a:rPr>
              <a:t>TCP/IP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4" name="Rectangle 46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/>
              <a:t>نموذج الشبكات </a:t>
            </a:r>
            <a:r>
              <a:rPr lang="en-US"/>
              <a:t>TCP/IP</a:t>
            </a:r>
          </a:p>
        </p:txBody>
      </p:sp>
      <p:graphicFrame>
        <p:nvGraphicFramePr>
          <p:cNvPr id="17478" name="Group 70"/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2530475" cy="4667251"/>
        </p:xfrm>
        <a:graphic>
          <a:graphicData uri="http://schemas.openxmlformats.org/drawingml/2006/table">
            <a:tbl>
              <a:tblPr rtl="1"/>
              <a:tblGrid>
                <a:gridCol w="2530475"/>
              </a:tblGrid>
              <a:tr h="814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التطبيق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النقل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الشبكة البينية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0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واجهة تداخل الشبكة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456" name="Group 48"/>
          <p:cNvGraphicFramePr>
            <a:graphicFrameLocks noGrp="1"/>
          </p:cNvGraphicFramePr>
          <p:nvPr>
            <p:ph sz="quarter" idx="2"/>
          </p:nvPr>
        </p:nvGraphicFramePr>
        <p:xfrm>
          <a:off x="6300788" y="1719263"/>
          <a:ext cx="2386012" cy="4446588"/>
        </p:xfrm>
        <a:graphic>
          <a:graphicData uri="http://schemas.openxmlformats.org/drawingml/2006/table">
            <a:tbl>
              <a:tblPr rtl="1"/>
              <a:tblGrid>
                <a:gridCol w="2386012"/>
              </a:tblGrid>
              <a:tr h="8890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التطبيق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النقل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الشبكة البينية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ارتباط البيانات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الفيزيائية 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486" name="Group 78"/>
          <p:cNvGraphicFramePr>
            <a:graphicFrameLocks noGrp="1"/>
          </p:cNvGraphicFramePr>
          <p:nvPr>
            <p:ph sz="quarter" idx="3"/>
          </p:nvPr>
        </p:nvGraphicFramePr>
        <p:xfrm>
          <a:off x="3779838" y="1700213"/>
          <a:ext cx="1584325" cy="4537076"/>
        </p:xfrm>
        <a:graphic>
          <a:graphicData uri="http://schemas.openxmlformats.org/drawingml/2006/table">
            <a:tbl>
              <a:tblPr rtl="1"/>
              <a:tblGrid>
                <a:gridCol w="1584325"/>
              </a:tblGrid>
              <a:tr h="8461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HTTP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TCP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18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استخدام الطبقات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يساعد على تطوير المنتجات و الحفاظ على البروتوكولات بسيطة و بذلك نحصل على منتجات أفضل و شبكة أكثر أستقرارا.</a:t>
            </a: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ظهر نموذج شبكات و منافس يدعى </a:t>
            </a:r>
            <a:r>
              <a:rPr lang="en-US" b="1">
                <a:solidFill>
                  <a:schemeClr val="tx2"/>
                </a:solidFill>
              </a:rPr>
              <a:t>OSI</a:t>
            </a:r>
            <a:r>
              <a:rPr lang="ar-SA"/>
              <a:t> طورته </a:t>
            </a:r>
            <a:r>
              <a:rPr lang="ar-SA" b="1">
                <a:solidFill>
                  <a:schemeClr val="accent2"/>
                </a:solidFill>
              </a:rPr>
              <a:t>المنظمة الدولية للمعايير </a:t>
            </a:r>
            <a:r>
              <a:rPr lang="en-US" b="1">
                <a:solidFill>
                  <a:schemeClr val="accent2"/>
                </a:solidFill>
              </a:rPr>
              <a:t>International Organization for Standardization (ISO)</a:t>
            </a:r>
            <a:r>
              <a:rPr lang="ar-SA" b="1">
                <a:solidFill>
                  <a:schemeClr val="accent2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فإذا كان البروتوكول </a:t>
            </a:r>
            <a:r>
              <a:rPr lang="en-US"/>
              <a:t>TCP/IP</a:t>
            </a:r>
            <a:r>
              <a:rPr lang="ar-SA"/>
              <a:t> مثل الفيل , فإن نموذج الشبكات </a:t>
            </a:r>
            <a:r>
              <a:rPr lang="en-US"/>
              <a:t>OSI</a:t>
            </a:r>
            <a:r>
              <a:rPr lang="ar-SA"/>
              <a:t> مثل الديناصور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و </a:t>
            </a:r>
            <a:r>
              <a:rPr lang="ar-SA" b="1">
                <a:solidFill>
                  <a:schemeClr val="bg2"/>
                </a:solidFill>
              </a:rPr>
              <a:t>قد أرادت المنظمة </a:t>
            </a:r>
            <a:r>
              <a:rPr lang="en-US" b="1">
                <a:solidFill>
                  <a:schemeClr val="bg2"/>
                </a:solidFill>
              </a:rPr>
              <a:t>ISO</a:t>
            </a:r>
            <a:r>
              <a:rPr lang="ar-SA" b="1">
                <a:solidFill>
                  <a:schemeClr val="bg2"/>
                </a:solidFill>
              </a:rPr>
              <a:t> عند إنشائه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بناء نموذج شبكات نهائي – نموذج يسمح لجميع الكمبيوترات على الكرة الأرضية من جميع الشركات و في جميع البلدان بالاتصال مع بعضها</a:t>
            </a:r>
            <a:r>
              <a:rPr lang="ar-SA"/>
              <a:t> .</a:t>
            </a:r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85812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الاسلوب </a:t>
            </a:r>
            <a:r>
              <a:rPr lang="en-US">
                <a:solidFill>
                  <a:schemeClr val="accent1"/>
                </a:solidFill>
              </a:rPr>
              <a:t>OSI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719263"/>
            <a:ext cx="8507412" cy="4411662"/>
          </a:xfrm>
        </p:spPr>
        <p:txBody>
          <a:bodyPr/>
          <a:lstStyle/>
          <a:p>
            <a:r>
              <a:rPr lang="ar-SA">
                <a:solidFill>
                  <a:schemeClr val="tx2"/>
                </a:solidFill>
              </a:rPr>
              <a:t>أن معظم الكمبيوترات في العالم تستخدم نموذج </a:t>
            </a:r>
            <a:r>
              <a:rPr lang="en-US">
                <a:solidFill>
                  <a:schemeClr val="tx2"/>
                </a:solidFill>
              </a:rPr>
              <a:t>TCP/IP</a:t>
            </a:r>
            <a:r>
              <a:rPr lang="ar-SA">
                <a:solidFill>
                  <a:schemeClr val="tx2"/>
                </a:solidFill>
              </a:rPr>
              <a:t> و لا يستخدم منها تقريبا نموذج </a:t>
            </a:r>
            <a:r>
              <a:rPr lang="en-US">
                <a:solidFill>
                  <a:schemeClr val="tx2"/>
                </a:solidFill>
              </a:rPr>
              <a:t>OSI</a:t>
            </a:r>
            <a:r>
              <a:rPr lang="ar-SA">
                <a:solidFill>
                  <a:schemeClr val="tx2"/>
                </a:solidFill>
              </a:rPr>
              <a:t> . ومع أن النموذج </a:t>
            </a:r>
            <a:r>
              <a:rPr lang="en-US">
                <a:solidFill>
                  <a:schemeClr val="tx2"/>
                </a:solidFill>
              </a:rPr>
              <a:t>OSI</a:t>
            </a:r>
            <a:r>
              <a:rPr lang="ar-SA">
                <a:solidFill>
                  <a:schemeClr val="tx2"/>
                </a:solidFill>
              </a:rPr>
              <a:t> هو النموذج الشبكي الأكبر و يقدم مزايا ضخمة .</a:t>
            </a:r>
          </a:p>
          <a:p>
            <a:r>
              <a:rPr lang="ar-SA"/>
              <a:t>و لكن البروتوكول </a:t>
            </a:r>
            <a:r>
              <a:rPr lang="en-US"/>
              <a:t>TCP/IP</a:t>
            </a:r>
            <a:r>
              <a:rPr lang="ar-SA"/>
              <a:t> احتل السوق قبل أن ينتهي إنجاز النموذج </a:t>
            </a:r>
            <a:r>
              <a:rPr lang="en-US"/>
              <a:t>OSI</a:t>
            </a:r>
            <a:r>
              <a:rPr lang="ar-SA"/>
              <a:t> .</a:t>
            </a:r>
          </a:p>
          <a:p>
            <a:r>
              <a:rPr lang="ar-SA"/>
              <a:t>يستخدم </a:t>
            </a:r>
            <a:r>
              <a:rPr lang="en-US"/>
              <a:t>OSI</a:t>
            </a:r>
            <a:r>
              <a:rPr lang="ar-SA"/>
              <a:t> نموذجا </a:t>
            </a:r>
            <a:r>
              <a:rPr lang="ar-SA" b="1">
                <a:solidFill>
                  <a:schemeClr val="accent1"/>
                </a:solidFill>
              </a:rPr>
              <a:t>بسبع طبقات</a:t>
            </a:r>
            <a:r>
              <a:rPr lang="ar-SA"/>
              <a:t> بدلا من أربع ( أو خمس ) طبقات في النموذج </a:t>
            </a:r>
            <a:r>
              <a:rPr lang="en-US"/>
              <a:t>TCP/IP</a:t>
            </a:r>
            <a:r>
              <a:rPr lang="ar-SA"/>
              <a:t> .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/>
              <a:t>نموذج الشبكات </a:t>
            </a:r>
            <a:r>
              <a:rPr lang="en-US"/>
              <a:t>TCP/IP</a:t>
            </a:r>
          </a:p>
        </p:txBody>
      </p:sp>
      <p:graphicFrame>
        <p:nvGraphicFramePr>
          <p:cNvPr id="24639" name="Group 63"/>
          <p:cNvGraphicFramePr>
            <a:graphicFrameLocks noGrp="1"/>
          </p:cNvGraphicFramePr>
          <p:nvPr>
            <p:ph sz="half" idx="1"/>
          </p:nvPr>
        </p:nvGraphicFramePr>
        <p:xfrm>
          <a:off x="457200" y="1700213"/>
          <a:ext cx="2530475" cy="4752978"/>
        </p:xfrm>
        <a:graphic>
          <a:graphicData uri="http://schemas.openxmlformats.org/drawingml/2006/table">
            <a:tbl>
              <a:tblPr rtl="1"/>
              <a:tblGrid>
                <a:gridCol w="2530475"/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التطبيق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التقديم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الجلسة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النقل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الشبكة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ارتباط البيانات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الفيزيائية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658" name="Group 82"/>
          <p:cNvGraphicFramePr>
            <a:graphicFrameLocks noGrp="1"/>
          </p:cNvGraphicFramePr>
          <p:nvPr>
            <p:ph sz="quarter" idx="2"/>
          </p:nvPr>
        </p:nvGraphicFramePr>
        <p:xfrm>
          <a:off x="3635375" y="1700213"/>
          <a:ext cx="2386013" cy="4681539"/>
        </p:xfrm>
        <a:graphic>
          <a:graphicData uri="http://schemas.openxmlformats.org/drawingml/2006/table">
            <a:tbl>
              <a:tblPr rtl="1"/>
              <a:tblGrid>
                <a:gridCol w="2386013"/>
              </a:tblGrid>
              <a:tr h="1893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التطبيق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النقل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الشبكة البينية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22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واجهة الشبكة  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671" name="Group 95"/>
          <p:cNvGraphicFramePr>
            <a:graphicFrameLocks noGrp="1"/>
          </p:cNvGraphicFramePr>
          <p:nvPr>
            <p:ph sz="quarter" idx="3"/>
          </p:nvPr>
        </p:nvGraphicFramePr>
        <p:xfrm>
          <a:off x="6588125" y="1700213"/>
          <a:ext cx="2305050" cy="4715384"/>
        </p:xfrm>
        <a:graphic>
          <a:graphicData uri="http://schemas.openxmlformats.org/drawingml/2006/table">
            <a:tbl>
              <a:tblPr rtl="1"/>
              <a:tblGrid>
                <a:gridCol w="2305050"/>
              </a:tblGrid>
              <a:tr h="18018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HTTP,SMTP,POP3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TCP,UDP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25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Ethernet,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FrameRelay.ppp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61" name="Text Box 85"/>
          <p:cNvSpPr txBox="1">
            <a:spLocks noChangeArrowheads="1"/>
          </p:cNvSpPr>
          <p:nvPr/>
        </p:nvSpPr>
        <p:spPr bwMode="auto">
          <a:xfrm>
            <a:off x="468313" y="1268413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النموذج </a:t>
            </a:r>
            <a:r>
              <a:rPr lang="en-US" sz="2000" b="1"/>
              <a:t>OSI</a:t>
            </a:r>
          </a:p>
        </p:txBody>
      </p:sp>
      <p:sp>
        <p:nvSpPr>
          <p:cNvPr id="24662" name="Text Box 86"/>
          <p:cNvSpPr txBox="1">
            <a:spLocks noChangeArrowheads="1"/>
          </p:cNvSpPr>
          <p:nvPr/>
        </p:nvSpPr>
        <p:spPr bwMode="auto">
          <a:xfrm>
            <a:off x="3563938" y="1268413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النموذج </a:t>
            </a:r>
            <a:r>
              <a:rPr lang="en-US" sz="2000" b="1"/>
              <a:t>TCP/IP</a:t>
            </a:r>
          </a:p>
        </p:txBody>
      </p:sp>
      <p:sp>
        <p:nvSpPr>
          <p:cNvPr id="24663" name="Text Box 87"/>
          <p:cNvSpPr txBox="1">
            <a:spLocks noChangeArrowheads="1"/>
          </p:cNvSpPr>
          <p:nvPr/>
        </p:nvSpPr>
        <p:spPr bwMode="auto">
          <a:xfrm>
            <a:off x="6588125" y="1268413"/>
            <a:ext cx="2232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بروتوكولات </a:t>
            </a:r>
            <a:r>
              <a:rPr lang="en-US" sz="2000" b="1"/>
              <a:t>TCP/IP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</TotalTime>
  <Words>1292</Words>
  <Application>Microsoft Office PowerPoint</Application>
  <PresentationFormat>On-screen Show (4:3)</PresentationFormat>
  <Paragraphs>146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الفصل الثالث</vt:lpstr>
      <vt:lpstr>التوافق مع القواعد</vt:lpstr>
      <vt:lpstr>Slide 3</vt:lpstr>
      <vt:lpstr>قواعد الشبكات </vt:lpstr>
      <vt:lpstr>البت و البايت </vt:lpstr>
      <vt:lpstr>مثال عن قواعد إرسال البتات </vt:lpstr>
      <vt:lpstr>مجموعات القواعد </vt:lpstr>
      <vt:lpstr>تعيق نماذج الشبكات الخاصة انتشار أجهزة الشبكات بشكل واسع </vt:lpstr>
      <vt:lpstr>Slide 9</vt:lpstr>
      <vt:lpstr>Slide 10</vt:lpstr>
      <vt:lpstr>كيف تتطور المعايير TCP/IP </vt:lpstr>
      <vt:lpstr>بروتوكول التحكم بالإرسال ( TCP )</vt:lpstr>
      <vt:lpstr>Slide 13</vt:lpstr>
      <vt:lpstr>بروتوكول الإنترنت( IP )</vt:lpstr>
      <vt:lpstr>Slide 15</vt:lpstr>
      <vt:lpstr>معايير الشبكات الفيزيائية القريبة </vt:lpstr>
      <vt:lpstr>Slide 17</vt:lpstr>
      <vt:lpstr>معايير الشبكات الفيزيائية البعيدة </vt:lpstr>
      <vt:lpstr>Slide 19</vt:lpstr>
      <vt:lpstr>الاسلوب TCP/IP </vt:lpstr>
      <vt:lpstr>نموذج الشبكات TCP/IP</vt:lpstr>
      <vt:lpstr>Slide 22</vt:lpstr>
      <vt:lpstr>الاسلوب OSI</vt:lpstr>
      <vt:lpstr>Slide 24</vt:lpstr>
      <vt:lpstr>نموذج الشبكات TCP/IP</vt:lpstr>
    </vt:vector>
  </TitlesOfParts>
  <Company>29=12=2008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الثالث</dc:title>
  <dc:creator>himo</dc:creator>
  <cp:lastModifiedBy>Aspire</cp:lastModifiedBy>
  <cp:revision>6</cp:revision>
  <dcterms:created xsi:type="dcterms:W3CDTF">2009-03-22T23:49:25Z</dcterms:created>
  <dcterms:modified xsi:type="dcterms:W3CDTF">2012-04-02T06:28:49Z</dcterms:modified>
</cp:coreProperties>
</file>