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0A83276-B402-435E-AF8F-39BDC2F25EC4}" type="datetimeFigureOut">
              <a:rPr lang="ar-SA" smtClean="0"/>
              <a:t>5/11/1433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B4162E4-C85B-4ECB-BB46-1FA5ABE6230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62E4-C85B-4ECB-BB46-1FA5ABE62305}" type="slidenum">
              <a:rPr lang="ar-SA" smtClean="0"/>
              <a:t>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C49E93E-6CE0-420B-926D-77254B790C0A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1484313"/>
            <a:ext cx="6781800" cy="1116012"/>
          </a:xfrm>
        </p:spPr>
        <p:txBody>
          <a:bodyPr>
            <a:normAutofit fontScale="90000"/>
          </a:bodyPr>
          <a:lstStyle/>
          <a:p>
            <a:r>
              <a:rPr lang="ar-SA" sz="4400"/>
              <a:t>الفصل الثاني </a:t>
            </a:r>
            <a:br>
              <a:rPr lang="ar-SA" sz="4400"/>
            </a:br>
            <a:endParaRPr lang="en-US" sz="44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1027112"/>
          </a:xfrm>
        </p:spPr>
        <p:txBody>
          <a:bodyPr/>
          <a:lstStyle/>
          <a:p>
            <a:pPr algn="ctr"/>
            <a:r>
              <a:rPr lang="ar-SA" b="1"/>
              <a:t>دواعي استخدام الشبكة</a:t>
            </a:r>
            <a:endParaRPr 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ar-SA" sz="2600" b="1">
                <a:solidFill>
                  <a:schemeClr val="accent1"/>
                </a:solidFill>
              </a:rPr>
              <a:t>قراءة الملف</a:t>
            </a:r>
            <a:r>
              <a:rPr lang="ar-SA" sz="2600"/>
              <a:t> </a:t>
            </a:r>
            <a:r>
              <a:rPr lang="ar-SA" sz="2600">
                <a:solidFill>
                  <a:schemeClr val="tx2"/>
                </a:solidFill>
              </a:rPr>
              <a:t>أي أن الكمبيوتر ينسخ الملف من محرك القرص الصلب إلى ذاكرة الكمبيوتر من أجل معالجته .</a:t>
            </a:r>
            <a:r>
              <a:rPr lang="ar-SA" sz="2600"/>
              <a:t> </a:t>
            </a:r>
          </a:p>
          <a:p>
            <a:pPr>
              <a:lnSpc>
                <a:spcPct val="90000"/>
              </a:lnSpc>
            </a:pPr>
            <a:r>
              <a:rPr lang="ar-SA" sz="2600"/>
              <a:t>عند </a:t>
            </a:r>
            <a:r>
              <a:rPr lang="ar-SA" sz="2600" b="1">
                <a:solidFill>
                  <a:schemeClr val="accent1"/>
                </a:solidFill>
              </a:rPr>
              <a:t>حفظ الملف</a:t>
            </a:r>
            <a:r>
              <a:rPr lang="ar-SA" sz="2600"/>
              <a:t> يستبدل الكمبيوتر الملف القديم الموجود على القرص الصلب بالملف الجديد .</a:t>
            </a:r>
          </a:p>
          <a:p>
            <a:pPr>
              <a:lnSpc>
                <a:spcPct val="90000"/>
              </a:lnSpc>
            </a:pPr>
            <a:r>
              <a:rPr lang="ar-SA" sz="2600"/>
              <a:t>يشير مصطلح </a:t>
            </a:r>
            <a:r>
              <a:rPr lang="ar-SA" sz="2600" b="1">
                <a:solidFill>
                  <a:schemeClr val="accent2"/>
                </a:solidFill>
              </a:rPr>
              <a:t>ملقم الملفات</a:t>
            </a:r>
            <a:r>
              <a:rPr lang="ar-SA" sz="2600"/>
              <a:t> </a:t>
            </a:r>
            <a:r>
              <a:rPr lang="ar-SA" sz="2600">
                <a:solidFill>
                  <a:schemeClr val="tx2"/>
                </a:solidFill>
              </a:rPr>
              <a:t>إلى الكمبيوتر الذي يحفظ الملفات على محرك القرص و يسمح للآخرين بقراءتها و حفظ الملفات .</a:t>
            </a:r>
          </a:p>
          <a:p>
            <a:pPr>
              <a:lnSpc>
                <a:spcPct val="90000"/>
              </a:lnSpc>
            </a:pPr>
            <a:r>
              <a:rPr lang="ar-SA" sz="2600" b="1">
                <a:solidFill>
                  <a:schemeClr val="accent1"/>
                </a:solidFill>
              </a:rPr>
              <a:t>محرك القرص</a:t>
            </a:r>
            <a:r>
              <a:rPr lang="ar-SA" sz="2600"/>
              <a:t> هو مكون الكمبيوتر يمكنك أن تحفظ الملفات عليه بشكل دائم .</a:t>
            </a:r>
          </a:p>
          <a:p>
            <a:pPr>
              <a:lnSpc>
                <a:spcPct val="90000"/>
              </a:lnSpc>
            </a:pPr>
            <a:r>
              <a:rPr lang="ar-SA" sz="2600" b="1">
                <a:solidFill>
                  <a:schemeClr val="accent1"/>
                </a:solidFill>
              </a:rPr>
              <a:t>ملقم الطباعة</a:t>
            </a:r>
            <a:r>
              <a:rPr lang="ar-SA" sz="2600"/>
              <a:t> </a:t>
            </a:r>
            <a:r>
              <a:rPr lang="ar-SA" sz="2600">
                <a:solidFill>
                  <a:schemeClr val="tx2"/>
                </a:solidFill>
              </a:rPr>
              <a:t>يشير إلى الكمبيوتر الذي يقدم خدمات الطباعة .</a:t>
            </a:r>
          </a:p>
          <a:p>
            <a:pPr>
              <a:lnSpc>
                <a:spcPct val="90000"/>
              </a:lnSpc>
            </a:pPr>
            <a:r>
              <a:rPr lang="ar-SA" sz="2600" b="1">
                <a:solidFill>
                  <a:schemeClr val="accent2"/>
                </a:solidFill>
              </a:rPr>
              <a:t>شبكة الشركة</a:t>
            </a:r>
            <a:r>
              <a:rPr lang="ar-SA" sz="2600"/>
              <a:t> هي شبكة التي تستخدمها شركة أو مؤسسة واحدة .</a:t>
            </a:r>
            <a:r>
              <a:rPr lang="en-US" sz="2600"/>
              <a:t> 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دواعي استخدام الشبكة 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8893175" cy="4662487"/>
          </a:xfrm>
        </p:spPr>
        <p:txBody>
          <a:bodyPr/>
          <a:lstStyle/>
          <a:p>
            <a:r>
              <a:rPr lang="ar-SA" sz="2600" b="1">
                <a:solidFill>
                  <a:schemeClr val="accent2"/>
                </a:solidFill>
              </a:rPr>
              <a:t>الإنترنت</a:t>
            </a:r>
            <a:r>
              <a:rPr lang="ar-SA" sz="2600"/>
              <a:t> هي الشبكة العالمية التي تضم كل الشركات و المؤسسات في العالم تقريبا .</a:t>
            </a:r>
          </a:p>
          <a:p>
            <a:r>
              <a:rPr lang="ar-SA" sz="2600"/>
              <a:t>فالإنترنت بشكلها الأساسي </a:t>
            </a:r>
            <a:r>
              <a:rPr lang="ar-SA" sz="2600">
                <a:solidFill>
                  <a:schemeClr val="tx2"/>
                </a:solidFill>
              </a:rPr>
              <a:t>عبارة عن مجموعة كبيرة من الشبكات الموصولة مع بعضها و تسمح لكل كمبيوتر في الشبكة بالاتصال مع الكمبيوترات الأخرى .</a:t>
            </a:r>
          </a:p>
          <a:p>
            <a:r>
              <a:rPr lang="ar-SA" sz="2600"/>
              <a:t>يمكنك أن تفهم معنى كلمة </a:t>
            </a:r>
            <a:r>
              <a:rPr lang="en-US" sz="2600" b="1">
                <a:solidFill>
                  <a:schemeClr val="accent1"/>
                </a:solidFill>
              </a:rPr>
              <a:t>Internet</a:t>
            </a:r>
            <a:r>
              <a:rPr lang="ar-SA" sz="2600"/>
              <a:t> إنترنت و كأنها </a:t>
            </a:r>
            <a:r>
              <a:rPr lang="en-US" sz="2600" b="1">
                <a:solidFill>
                  <a:schemeClr val="tx2"/>
                </a:solidFill>
              </a:rPr>
              <a:t>Inter connected networks</a:t>
            </a:r>
            <a:r>
              <a:rPr lang="ar-SA" sz="2600"/>
              <a:t> شبكات موصولة بين بعضها .</a:t>
            </a:r>
          </a:p>
          <a:p>
            <a:r>
              <a:rPr lang="ar-SA" sz="2600"/>
              <a:t>فالعديد من الشبكات الموصولة للإنترنت هي شبكات شركة .</a:t>
            </a:r>
          </a:p>
          <a:p>
            <a:r>
              <a:rPr lang="ar-SA" sz="2600"/>
              <a:t>تقدم </a:t>
            </a:r>
            <a:r>
              <a:rPr lang="ar-SA" sz="2600" b="1">
                <a:solidFill>
                  <a:schemeClr val="accent2"/>
                </a:solidFill>
              </a:rPr>
              <a:t>مزودات خدمة الإنترنت </a:t>
            </a:r>
            <a:r>
              <a:rPr lang="en-US" sz="2600" b="1">
                <a:solidFill>
                  <a:schemeClr val="accent2"/>
                </a:solidFill>
              </a:rPr>
              <a:t>ISP</a:t>
            </a:r>
            <a:r>
              <a:rPr lang="ar-SA" sz="2600"/>
              <a:t> وصلات شبكية بين الشركات , الأفراد في منازلهم و مزودات الخدمة </a:t>
            </a:r>
            <a:r>
              <a:rPr lang="en-US" sz="2600"/>
              <a:t>ISP</a:t>
            </a:r>
            <a:r>
              <a:rPr lang="ar-SA" sz="2600"/>
              <a:t> الأخرى .</a:t>
            </a:r>
          </a:p>
          <a:p>
            <a:r>
              <a:rPr lang="ar-SA" sz="2600"/>
              <a:t>أن معظم الأفراد يتصلون بالإنترنت </a:t>
            </a:r>
            <a:r>
              <a:rPr lang="ar-SA" sz="2600" b="1">
                <a:solidFill>
                  <a:schemeClr val="accent1"/>
                </a:solidFill>
              </a:rPr>
              <a:t>عبر مودم و خط هاتفي</a:t>
            </a:r>
            <a:r>
              <a:rPr lang="ar-SA" sz="2600"/>
              <a:t> .</a:t>
            </a:r>
            <a:endParaRPr lang="en-US" sz="260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استخدام الشبكة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8964613" cy="4805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ar-SA" b="1">
                <a:solidFill>
                  <a:schemeClr val="accent1"/>
                </a:solidFill>
              </a:rPr>
              <a:t>برنامج استعراض الوب </a:t>
            </a:r>
            <a:r>
              <a:rPr lang="en-US" b="1">
                <a:solidFill>
                  <a:schemeClr val="accent1"/>
                </a:solidFill>
              </a:rPr>
              <a:t>web browser</a:t>
            </a:r>
            <a:r>
              <a:rPr lang="ar-SA"/>
              <a:t> يسمح بالجلوس أمام كمبيوتر و عرض المعلومات الموجودة في ملقم الوب في مكان آخر على الإنترنت .</a:t>
            </a:r>
          </a:p>
          <a:p>
            <a:pPr>
              <a:lnSpc>
                <a:spcPct val="90000"/>
              </a:lnSpc>
            </a:pPr>
            <a:r>
              <a:rPr lang="ar-SA" b="1">
                <a:solidFill>
                  <a:schemeClr val="accent2"/>
                </a:solidFill>
              </a:rPr>
              <a:t>من أشهر برامج استعراض الوب هي</a:t>
            </a:r>
            <a:r>
              <a:rPr lang="ar-SA"/>
              <a:t> إنترنت إكسبلورر أو نيتكسيب .</a:t>
            </a:r>
          </a:p>
          <a:p>
            <a:pPr>
              <a:lnSpc>
                <a:spcPct val="90000"/>
              </a:lnSpc>
            </a:pPr>
            <a:r>
              <a:rPr lang="ar-SA">
                <a:solidFill>
                  <a:schemeClr val="tx2"/>
                </a:solidFill>
              </a:rPr>
              <a:t>إن برنامج الاستعراض هو برمجيات توجد على الكمبيوتر . فعندما يطلب برنامج الاستعراض عرض صفحة وب من ملقم الوب و بعد أن يجيب الملقم , يعرض برنامج استعراض الوب المعلومات التي أرسلها ملقم الوب يحتوي ملقم الوب على برمجيات يصل إليها المستخدمون عبر الإنترنت . و بعد أن يطلب برنامج الاستعراض صفحة وب من ملقم الوب , يجيب هذا الأخير صفحة الوب إلى برنامج الاستعراض . 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استعراض الوب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719263"/>
            <a:ext cx="8435975" cy="4411662"/>
          </a:xfrm>
        </p:spPr>
        <p:txBody>
          <a:bodyPr/>
          <a:lstStyle/>
          <a:p>
            <a:r>
              <a:rPr lang="ar-SA"/>
              <a:t>موقع وب يضم عدد صفحات وب و ينشره إلى ملقم وب موصول إلى الإنترنت .</a:t>
            </a:r>
          </a:p>
          <a:p>
            <a:r>
              <a:rPr lang="ar-SA" b="1">
                <a:solidFill>
                  <a:schemeClr val="accent2"/>
                </a:solidFill>
              </a:rPr>
              <a:t>يشير محدد الموارد العالمي ( </a:t>
            </a:r>
            <a:r>
              <a:rPr lang="en-US" b="1">
                <a:solidFill>
                  <a:schemeClr val="accent2"/>
                </a:solidFill>
              </a:rPr>
              <a:t>URL</a:t>
            </a:r>
            <a:r>
              <a:rPr lang="ar-SA" b="1">
                <a:solidFill>
                  <a:schemeClr val="accent2"/>
                </a:solidFill>
              </a:rPr>
              <a:t> ) </a:t>
            </a:r>
            <a:r>
              <a:rPr lang="en-US" b="1">
                <a:solidFill>
                  <a:schemeClr val="accent2"/>
                </a:solidFill>
              </a:rPr>
              <a:t>Universal Resource Locator</a:t>
            </a:r>
            <a:r>
              <a:rPr lang="ar-SA"/>
              <a:t> لموقع الوب </a:t>
            </a:r>
          </a:p>
          <a:p>
            <a:r>
              <a:rPr lang="ar-SA" b="1">
                <a:solidFill>
                  <a:schemeClr val="accent1"/>
                </a:solidFill>
              </a:rPr>
              <a:t>فالمحدد </a:t>
            </a:r>
            <a:r>
              <a:rPr lang="en-US" b="1">
                <a:solidFill>
                  <a:schemeClr val="accent1"/>
                </a:solidFill>
              </a:rPr>
              <a:t>URL</a:t>
            </a:r>
            <a:r>
              <a:rPr lang="ar-SA"/>
              <a:t> هو </a:t>
            </a:r>
            <a:r>
              <a:rPr lang="ar-SA">
                <a:solidFill>
                  <a:schemeClr val="tx2"/>
                </a:solidFill>
              </a:rPr>
              <a:t>سلسلة من الحروف التي تحدد صفحة وب معينة بشكل فريد . </a:t>
            </a:r>
          </a:p>
          <a:p>
            <a:r>
              <a:rPr lang="ar-SA"/>
              <a:t>يدعو الناس بعض الأحيان المحدد </a:t>
            </a:r>
            <a:r>
              <a:rPr lang="en-US"/>
              <a:t>URL</a:t>
            </a:r>
            <a:r>
              <a:rPr lang="ar-SA"/>
              <a:t> بعنوان الوب .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719263"/>
            <a:ext cx="8435975" cy="4411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ar-SA" b="1">
                <a:solidFill>
                  <a:schemeClr val="accent1"/>
                </a:solidFill>
              </a:rPr>
              <a:t>البريد الإلكتروني هو</a:t>
            </a:r>
            <a:r>
              <a:rPr lang="ar-SA"/>
              <a:t> تطبيق أخر واسع الانتشار على الإنترنت و يسمح للمستخدمين بإنشاء , إرسال و استقبال الرسائل إلكترونيا .</a:t>
            </a:r>
          </a:p>
          <a:p>
            <a:pPr>
              <a:lnSpc>
                <a:spcPct val="90000"/>
              </a:lnSpc>
            </a:pPr>
            <a:r>
              <a:rPr lang="ar-SA"/>
              <a:t>فهو يقدم الخدمة ذاتها التي تقدمها المؤسسات البريدية لكن الرسائل تذهب إلكترونيا عبر الشبكة و ليس فيزيائيا بالطائرات , القطارات و الشاحنات .</a:t>
            </a:r>
          </a:p>
          <a:p>
            <a:pPr>
              <a:lnSpc>
                <a:spcPct val="90000"/>
              </a:lnSpc>
            </a:pPr>
            <a:r>
              <a:rPr lang="ar-SA"/>
              <a:t>يتم استخدام المصطلح </a:t>
            </a:r>
            <a:r>
              <a:rPr lang="en-US" b="1">
                <a:solidFill>
                  <a:schemeClr val="accent2"/>
                </a:solidFill>
              </a:rPr>
              <a:t>snail mail</a:t>
            </a:r>
            <a:r>
              <a:rPr lang="en-US"/>
              <a:t> </a:t>
            </a:r>
            <a:r>
              <a:rPr lang="ar-SA"/>
              <a:t> </a:t>
            </a:r>
            <a:r>
              <a:rPr lang="ar-SA">
                <a:solidFill>
                  <a:schemeClr val="tx2"/>
                </a:solidFill>
              </a:rPr>
              <a:t>للإشارة إلى البريد الورقي العادي و الذي يحتاج إلى أيام لتسليمه .</a:t>
            </a:r>
          </a:p>
          <a:p>
            <a:pPr>
              <a:lnSpc>
                <a:spcPct val="90000"/>
              </a:lnSpc>
            </a:pPr>
            <a:r>
              <a:rPr lang="ar-SA"/>
              <a:t>بينما يحتاج البريد الإلكتروني إلى ثوان معدودة لتسليمه. </a:t>
            </a:r>
          </a:p>
          <a:p>
            <a:pPr>
              <a:lnSpc>
                <a:spcPct val="90000"/>
              </a:lnSpc>
            </a:pPr>
            <a:r>
              <a:rPr lang="ar-SA"/>
              <a:t>يعتمد البريد الإلكتروني على الوب .</a:t>
            </a:r>
            <a:r>
              <a:rPr lang="en-US"/>
              <a:t> 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البريد الإلكتروني ( </a:t>
            </a:r>
            <a:r>
              <a:rPr lang="en-US"/>
              <a:t>E-Mail</a:t>
            </a:r>
            <a:r>
              <a:rPr lang="ar-SA"/>
              <a:t> ) 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9144000" cy="5229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ar-SA" sz="2600"/>
              <a:t>يتم إرسال البريد الإلكتروني بين مستخدمين أو من مستخدم إلى عدة مستخدمين و في هذه الحالة يجب أن يعرف المرسل </a:t>
            </a:r>
            <a:r>
              <a:rPr lang="ar-SA" sz="2600" b="1">
                <a:solidFill>
                  <a:schemeClr val="accent1"/>
                </a:solidFill>
              </a:rPr>
              <a:t>عنوان البريد الإلكتروني</a:t>
            </a:r>
            <a:r>
              <a:rPr lang="ar-SA" sz="2600"/>
              <a:t> للمستقبل الذي هو سلسلة نصية تمثل عنوان الشخص المرسل إليه , مثل عنوان البريد العادي تماما .</a:t>
            </a:r>
          </a:p>
          <a:p>
            <a:pPr>
              <a:lnSpc>
                <a:spcPct val="80000"/>
              </a:lnSpc>
            </a:pPr>
            <a:r>
              <a:rPr lang="ar-SA" sz="2600"/>
              <a:t>في البريد الإلكتروني لا حاجه لوصل المرسل و المستقبل إلى الشبكة في الوقت نفسه .</a:t>
            </a:r>
          </a:p>
          <a:p>
            <a:pPr>
              <a:lnSpc>
                <a:spcPct val="80000"/>
              </a:lnSpc>
            </a:pPr>
            <a:r>
              <a:rPr lang="ar-SA" sz="2600" b="1">
                <a:solidFill>
                  <a:schemeClr val="accent2"/>
                </a:solidFill>
              </a:rPr>
              <a:t>ملقم البريد الإلكتروني</a:t>
            </a:r>
            <a:r>
              <a:rPr lang="ar-SA" sz="2600"/>
              <a:t> </a:t>
            </a:r>
            <a:r>
              <a:rPr lang="ar-SA" sz="2600">
                <a:solidFill>
                  <a:schemeClr val="tx2"/>
                </a:solidFill>
              </a:rPr>
              <a:t>هو الملقم الذي يستقبل , يرسل أو يحتفظ برسائل البريد الإلكتروني مثل خدمة البريد العادية .</a:t>
            </a:r>
          </a:p>
          <a:p>
            <a:pPr>
              <a:lnSpc>
                <a:spcPct val="80000"/>
              </a:lnSpc>
            </a:pPr>
            <a:r>
              <a:rPr lang="ar-SA" sz="2600"/>
              <a:t>المصطلحان </a:t>
            </a:r>
            <a:r>
              <a:rPr lang="en-US" sz="2600" b="1">
                <a:solidFill>
                  <a:schemeClr val="accent1"/>
                </a:solidFill>
              </a:rPr>
              <a:t>e-mail client</a:t>
            </a:r>
            <a:r>
              <a:rPr lang="ar-SA" sz="2600" b="1">
                <a:solidFill>
                  <a:schemeClr val="accent1"/>
                </a:solidFill>
              </a:rPr>
              <a:t> مستضاف البريد الإلكتروني و </a:t>
            </a:r>
            <a:r>
              <a:rPr lang="en-US" sz="2600" b="1">
                <a:solidFill>
                  <a:schemeClr val="accent1"/>
                </a:solidFill>
              </a:rPr>
              <a:t> client</a:t>
            </a:r>
            <a:r>
              <a:rPr lang="ar-SA" sz="2600" b="1">
                <a:solidFill>
                  <a:schemeClr val="accent1"/>
                </a:solidFill>
              </a:rPr>
              <a:t> المستضاف</a:t>
            </a:r>
            <a:r>
              <a:rPr lang="ar-SA" sz="2600"/>
              <a:t>   فأي تطبيق ( برنامج ) يتم استخدمه للصول إلى بعض ملقمات الشبكة يدعى مستضاف . على سبيل المثال برنامج استعراض الوب هو برنامج مستضاف .</a:t>
            </a:r>
          </a:p>
          <a:p>
            <a:pPr>
              <a:lnSpc>
                <a:spcPct val="80000"/>
              </a:lnSpc>
            </a:pPr>
            <a:r>
              <a:rPr lang="ar-SA" sz="2600"/>
              <a:t>أما مستضاف البريد الإلكتروني فهو برمجيات المستضاف المستخدمة من أجل البريد الإلكتروني . ومن أشهر مستضافات البريد الإلكتروني مايكروسوفت أوتلوك .</a:t>
            </a:r>
            <a:endParaRPr lang="en-US"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8686800" cy="4411662"/>
          </a:xfrm>
        </p:spPr>
        <p:txBody>
          <a:bodyPr/>
          <a:lstStyle/>
          <a:p>
            <a:r>
              <a:rPr lang="ar-SA" b="1">
                <a:solidFill>
                  <a:schemeClr val="accent1"/>
                </a:solidFill>
              </a:rPr>
              <a:t>نقل الملفات </a:t>
            </a:r>
            <a:r>
              <a:rPr lang="en-US" b="1">
                <a:solidFill>
                  <a:schemeClr val="accent1"/>
                </a:solidFill>
              </a:rPr>
              <a:t>File Transfer</a:t>
            </a:r>
            <a:r>
              <a:rPr lang="ar-SA"/>
              <a:t> نقل الملفات من و إلى كمبيوترك باستخدام الشبكة .</a:t>
            </a:r>
          </a:p>
          <a:p>
            <a:r>
              <a:rPr lang="ar-SA" b="1">
                <a:solidFill>
                  <a:schemeClr val="accent2"/>
                </a:solidFill>
              </a:rPr>
              <a:t>التحميل </a:t>
            </a:r>
            <a:r>
              <a:rPr lang="en-US" b="1">
                <a:solidFill>
                  <a:schemeClr val="accent2"/>
                </a:solidFill>
              </a:rPr>
              <a:t>download</a:t>
            </a:r>
            <a:r>
              <a:rPr lang="ar-SA"/>
              <a:t> عملية الحصول على ملف من شخص آخر .</a:t>
            </a:r>
          </a:p>
          <a:p>
            <a:r>
              <a:rPr lang="ar-SA"/>
              <a:t>أما المصطلح </a:t>
            </a:r>
            <a:r>
              <a:rPr lang="ar-SA" b="1">
                <a:solidFill>
                  <a:schemeClr val="tx2"/>
                </a:solidFill>
              </a:rPr>
              <a:t>الإيداع </a:t>
            </a:r>
            <a:r>
              <a:rPr lang="en-US" b="1">
                <a:solidFill>
                  <a:schemeClr val="tx2"/>
                </a:solidFill>
              </a:rPr>
              <a:t>upload</a:t>
            </a:r>
            <a:r>
              <a:rPr lang="ar-SA"/>
              <a:t> فيشير إلى نقل الملفات من كمبيوترك إلى كمبيوتر آخر .</a:t>
            </a:r>
          </a:p>
          <a:p>
            <a:r>
              <a:rPr lang="ar-SA"/>
              <a:t>يمكن استخدام نقل الملفات في شبكة الشركة أو عبر الإنترنت مثل استعراض الوب و استخدام البريد الإلكتروني . </a:t>
            </a:r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/>
              <a:t>تحميل و نقل الملفات 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</TotalTime>
  <Words>616</Words>
  <Application>Microsoft Office PowerPoint</Application>
  <PresentationFormat>On-screen Show (4:3)</PresentationFormat>
  <Paragraphs>48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الفصل الثاني  </vt:lpstr>
      <vt:lpstr>دواعي استخدام الشبكة </vt:lpstr>
      <vt:lpstr>استخدام الشبكة</vt:lpstr>
      <vt:lpstr>استعراض الوب</vt:lpstr>
      <vt:lpstr>Slide 5</vt:lpstr>
      <vt:lpstr>البريد الإلكتروني ( E-Mail ) </vt:lpstr>
      <vt:lpstr>Slide 7</vt:lpstr>
      <vt:lpstr>تحميل و نقل الملفات </vt:lpstr>
    </vt:vector>
  </TitlesOfParts>
  <Company>29=12=2008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الثاني</dc:title>
  <dc:creator>himo</dc:creator>
  <cp:lastModifiedBy>Aspire</cp:lastModifiedBy>
  <cp:revision>3</cp:revision>
  <dcterms:created xsi:type="dcterms:W3CDTF">2009-03-21T21:37:11Z</dcterms:created>
  <dcterms:modified xsi:type="dcterms:W3CDTF">2012-04-02T06:27:31Z</dcterms:modified>
</cp:coreProperties>
</file>