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1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44" d="100"/>
          <a:sy n="44" d="100"/>
        </p:scale>
        <p:origin x="-6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89C5407-1C17-4C7F-81F6-742A823A8362}" type="datetimeFigureOut">
              <a:rPr lang="ar-SA" smtClean="0"/>
              <a:t>5/11/1433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DD02CDA-D492-468A-9AC5-55A8413753B7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2CDA-D492-468A-9AC5-55A8413753B7}" type="slidenum">
              <a:rPr lang="ar-SA" smtClean="0"/>
              <a:t>18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FCC18A-661A-44F3-AE19-CD84C4FFBAA4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C9F427-D6FE-42BF-89F3-B20357E45A78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C7285-CF0D-4F7A-9BD0-E4AE71862ACA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73775-0993-48C4-A4D0-E7FB537C61E1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F90249-3ECB-4EC2-98BB-525D00779B24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7EE8F3-4D61-44C7-94CF-634D60585A78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203548-1FBB-42E5-9AEC-707771877B23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5300A6-DAF2-4343-8C26-E3926284648E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550215-14EB-4233-AC84-7A3A4648D8D2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2E2E2-57AB-4DAF-9BC5-21C1833990FC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DD96E7-2243-4DEE-9C93-7A3BE9FFD5CE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F3CE7A8-04D8-47CE-B3F9-F73854E9394B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ar-SA"/>
              <a:t>الفصل الرابع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4514850" cy="1027112"/>
          </a:xfrm>
        </p:spPr>
        <p:txBody>
          <a:bodyPr/>
          <a:lstStyle/>
          <a:p>
            <a:r>
              <a:rPr lang="ar-SA" b="1"/>
              <a:t>بناء طرق محلية ( شبكة )</a:t>
            </a:r>
            <a:endParaRPr lang="en-US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0" y="1628775"/>
            <a:ext cx="8686800" cy="522922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tx2"/>
                </a:solidFill>
              </a:rPr>
              <a:t>تضم الشبكة </a:t>
            </a:r>
            <a:r>
              <a:rPr lang="en-US" b="1">
                <a:solidFill>
                  <a:schemeClr val="tx2"/>
                </a:solidFill>
              </a:rPr>
              <a:t>LAN</a:t>
            </a:r>
            <a:r>
              <a:rPr lang="ar-SA" b="1">
                <a:solidFill>
                  <a:schemeClr val="tx2"/>
                </a:solidFill>
              </a:rPr>
              <a:t> :</a:t>
            </a:r>
            <a:r>
              <a:rPr lang="ar-SA"/>
              <a:t> إلى كمبيوتران و الكمبيوتران يحتاجان إلى برمجيات شبكية لتحقيق الاتصال بينهما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كما يحتاجان إلى </a:t>
            </a:r>
            <a:r>
              <a:rPr lang="ar-SA" b="1">
                <a:solidFill>
                  <a:schemeClr val="accent2"/>
                </a:solidFill>
              </a:rPr>
              <a:t>البنية الفيزيائية الضرورية لإرسال البتات من كمبيوتر إلى اخر</a:t>
            </a:r>
            <a:r>
              <a:rPr lang="ar-SA"/>
              <a:t> – لذلك تبرز الحاجة إلى الكابلات و البطاقات </a:t>
            </a:r>
            <a:r>
              <a:rPr lang="en-US"/>
              <a:t>NIC</a:t>
            </a:r>
            <a:r>
              <a:rPr lang="ar-SA"/>
              <a:t> في كل من الكمبيوترين .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58837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ما هي الشبكة المناطقية المحلية </a:t>
            </a:r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7172" name="Picture 4" descr=";HFGHuntitl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4437063"/>
            <a:ext cx="2438400" cy="1685925"/>
          </a:xfrm>
          <a:prstGeom prst="rect">
            <a:avLst/>
          </a:prstGeom>
          <a:noFill/>
        </p:spPr>
      </p:pic>
      <p:pic>
        <p:nvPicPr>
          <p:cNvPr id="7173" name="Picture 5" descr="PPPIIIuntitl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013" y="4365625"/>
            <a:ext cx="3600450" cy="1466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44116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لكي يرسل الجهاز رمز ثنائي إلى جهاز اخر , </a:t>
            </a:r>
            <a:r>
              <a:rPr lang="ar-SA" b="1">
                <a:solidFill>
                  <a:schemeClr val="tx2"/>
                </a:solidFill>
              </a:rPr>
              <a:t>يرسل بعض الاشارات الكهربائية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فالإشارات الكهربائية تملك العديد من المزايا التي يمكن أن تتحكم بها البطاقة </a:t>
            </a:r>
            <a:r>
              <a:rPr lang="en-US"/>
              <a:t>NIC</a:t>
            </a:r>
            <a:r>
              <a:rPr lang="ar-SA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و بتغيير إحدى هذه المزايا إلى قيمتين مختلفتين , تعني إحداهما الرقم الثنائي 1 و تعني الأخرى الرقم الثنائي 0</a:t>
            </a:r>
            <a:r>
              <a:rPr lang="en-US"/>
              <a:t> </a:t>
            </a:r>
            <a:r>
              <a:rPr lang="ar-SA"/>
              <a:t>,يمكن إرسال البيانات عبر الأسلاك .</a:t>
            </a:r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30275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تسيير البتات عبر الأسلاك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916113"/>
            <a:ext cx="8713788" cy="421481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tx2"/>
                </a:solidFill>
              </a:rPr>
              <a:t>السلك المصنوع من النحاس ناقل جيد للكهرباء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يشير مصطلح </a:t>
            </a:r>
            <a:r>
              <a:rPr lang="ar-SA" b="1">
                <a:solidFill>
                  <a:schemeClr val="accent1"/>
                </a:solidFill>
              </a:rPr>
              <a:t>الترميز </a:t>
            </a:r>
            <a:r>
              <a:rPr lang="ar-SA"/>
              <a:t>إلى مجموعة القواعد المحددة لشكل الإشارة الكهربائية الموافق للرقم الثنائي 0 و الرقم الثنائي 1</a:t>
            </a:r>
            <a:r>
              <a:rPr lang="en-US"/>
              <a:t>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لكي يعمل الإرسال الرقمي للبيانات بشكل صحيح , يجب أن يتفق المرسل و المستقبل على</a:t>
            </a:r>
            <a:r>
              <a:rPr lang="ar-SA"/>
              <a:t> </a:t>
            </a:r>
            <a:r>
              <a:rPr lang="ar-SA" b="1">
                <a:solidFill>
                  <a:schemeClr val="tx2"/>
                </a:solidFill>
              </a:rPr>
              <a:t>مميزات الإشارة الكهربائية التي تعني الرقم 0</a:t>
            </a:r>
            <a:r>
              <a:rPr lang="en-US" b="1">
                <a:solidFill>
                  <a:schemeClr val="tx2"/>
                </a:solidFill>
              </a:rPr>
              <a:t> </a:t>
            </a:r>
            <a:r>
              <a:rPr lang="ar-SA" b="1">
                <a:solidFill>
                  <a:schemeClr val="tx2"/>
                </a:solidFill>
              </a:rPr>
              <a:t>و الرقم 1</a:t>
            </a:r>
            <a:r>
              <a:rPr lang="en-US" b="1">
                <a:solidFill>
                  <a:schemeClr val="tx2"/>
                </a:solidFill>
              </a:rPr>
              <a:t> </a:t>
            </a:r>
            <a:r>
              <a:rPr lang="ar-SA" b="1">
                <a:solidFill>
                  <a:schemeClr val="tx2"/>
                </a:solidFill>
              </a:rPr>
              <a:t> , و يجب أن يتفقا أيضا على معدل إرسال البتات عبر الاسلاك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tx2"/>
                </a:solidFill>
              </a:rPr>
              <a:t>يشير </a:t>
            </a:r>
            <a:r>
              <a:rPr lang="ar-SA" b="1">
                <a:solidFill>
                  <a:schemeClr val="accent1"/>
                </a:solidFill>
              </a:rPr>
              <a:t>المصطلح </a:t>
            </a:r>
            <a:r>
              <a:rPr lang="en-US" b="1">
                <a:solidFill>
                  <a:schemeClr val="accent1"/>
                </a:solidFill>
              </a:rPr>
              <a:t>bps</a:t>
            </a:r>
            <a:r>
              <a:rPr lang="ar-SA" b="1">
                <a:solidFill>
                  <a:schemeClr val="tx2"/>
                </a:solidFill>
              </a:rPr>
              <a:t> </a:t>
            </a:r>
            <a:r>
              <a:rPr lang="ar-SA">
                <a:solidFill>
                  <a:schemeClr val="tx2"/>
                </a:solidFill>
              </a:rPr>
              <a:t>( </a:t>
            </a:r>
            <a:r>
              <a:rPr lang="ar-SA" b="1">
                <a:solidFill>
                  <a:schemeClr val="hlink"/>
                </a:solidFill>
              </a:rPr>
              <a:t>اختصار للبتات في الثانية</a:t>
            </a:r>
            <a:r>
              <a:rPr lang="ar-SA">
                <a:solidFill>
                  <a:schemeClr val="tx2"/>
                </a:solidFill>
              </a:rPr>
              <a:t> ) إلى سرعة و صلات الشبكات , و </a:t>
            </a:r>
            <a:r>
              <a:rPr lang="ar-SA" b="1">
                <a:solidFill>
                  <a:schemeClr val="bg2"/>
                </a:solidFill>
              </a:rPr>
              <a:t>لاحظي أن الوحدة هي البتات و ليست البايتات .</a:t>
            </a:r>
          </a:p>
          <a:p>
            <a:pPr>
              <a:buFont typeface="Wingdings" pitchFamily="2" charset="2"/>
              <a:buChar char="ü"/>
            </a:pPr>
            <a:r>
              <a:rPr lang="ar-SA">
                <a:solidFill>
                  <a:schemeClr val="tx2"/>
                </a:solidFill>
              </a:rPr>
              <a:t>تحقق شبكات </a:t>
            </a:r>
            <a:r>
              <a:rPr lang="en-US">
                <a:solidFill>
                  <a:schemeClr val="tx2"/>
                </a:solidFill>
              </a:rPr>
              <a:t>LAN</a:t>
            </a:r>
            <a:r>
              <a:rPr lang="ar-SA">
                <a:solidFill>
                  <a:schemeClr val="tx2"/>
                </a:solidFill>
              </a:rPr>
              <a:t> البطئية معدل سرعة يصل إلى 10 مليون بت في الثانية ( </a:t>
            </a:r>
            <a:r>
              <a:rPr lang="en-US">
                <a:solidFill>
                  <a:schemeClr val="tx2"/>
                </a:solidFill>
              </a:rPr>
              <a:t>Mbps</a:t>
            </a:r>
            <a:r>
              <a:rPr lang="ar-SA">
                <a:solidFill>
                  <a:schemeClr val="tx2"/>
                </a:solidFill>
              </a:rPr>
              <a:t> , تدعى أيضا ميغابت في الثانية ) </a:t>
            </a:r>
            <a:endParaRPr lang="en-US">
              <a:solidFill>
                <a:schemeClr val="tx2"/>
              </a:solidFill>
            </a:endParaRPr>
          </a:p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92375"/>
            <a:ext cx="8229600" cy="295275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>
                <a:solidFill>
                  <a:schemeClr val="tx2"/>
                </a:solidFill>
              </a:rPr>
              <a:t>إذا كان هناك كمبيوتران في الشبكة و أرسل الكمبيوتران بيانات عبر الشبكة في نفس الوقت فإن ذلك يسبب تداخل الإشارتان الكهربائيتان , و من أجل حل هذه المشكلة يستخدم الكمبيوتران سلكين بدل من سلك واحد فقط .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74737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الحاجة إلى طريق بمسارين ( شبكة )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44116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أن البطاقات </a:t>
            </a:r>
            <a:r>
              <a:rPr lang="en-US"/>
              <a:t>NIC</a:t>
            </a:r>
            <a:r>
              <a:rPr lang="ar-SA"/>
              <a:t> تستخدم سلك نحاسي واحد لإرسال البيانات في كل اتجاه .و لكن بدلا من استخدام أسلاك نحاسية مثبتة إلى البطاقات , </a:t>
            </a:r>
            <a:r>
              <a:rPr lang="ar-SA" b="1">
                <a:solidFill>
                  <a:schemeClr val="tx2"/>
                </a:solidFill>
              </a:rPr>
              <a:t>فإننا نستخدم الكابلات و الموصلات للتعامل مع الاسلاك</a:t>
            </a:r>
            <a:r>
              <a:rPr lang="ar-SA"/>
              <a:t> , </a:t>
            </a:r>
            <a:r>
              <a:rPr lang="ar-SA" b="1">
                <a:solidFill>
                  <a:schemeClr val="accent2"/>
                </a:solidFill>
              </a:rPr>
              <a:t>فيصبح عمل الكهربائي أبسط و أفضل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bg2"/>
                </a:solidFill>
              </a:rPr>
              <a:t>يتم تصنيع الكابلات</a:t>
            </a:r>
            <a:r>
              <a:rPr lang="ar-SA"/>
              <a:t> من مادة بلاستيكية تمر الاسلاك النحاسية ضمنها .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58837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المادة المقابلة للإسفلت : الكابلات 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تدعى الكابلات غير المغلفة </a:t>
            </a:r>
            <a:r>
              <a:rPr lang="ar-SA" b="1">
                <a:solidFill>
                  <a:srgbClr val="990000"/>
                </a:solidFill>
              </a:rPr>
              <a:t>الكابلات الثنائية المجدولة غير المغلفة</a:t>
            </a:r>
            <a:r>
              <a:rPr lang="ar-SA"/>
              <a:t> .</a:t>
            </a:r>
          </a:p>
          <a:p>
            <a:pPr>
              <a:buFont typeface="Wingdings" pitchFamily="2" charset="2"/>
              <a:buChar char="ü"/>
            </a:pPr>
            <a:endParaRPr lang="ar-SA"/>
          </a:p>
          <a:p>
            <a:pPr>
              <a:buFont typeface="Wingdings" pitchFamily="2" charset="2"/>
              <a:buChar char="ü"/>
            </a:pPr>
            <a:endParaRPr lang="ar-SA"/>
          </a:p>
          <a:p>
            <a:pPr>
              <a:buFont typeface="Wingdings" pitchFamily="2" charset="2"/>
              <a:buChar char="ü"/>
            </a:pPr>
            <a:endParaRPr lang="ar-SA"/>
          </a:p>
          <a:p>
            <a:pPr>
              <a:buFont typeface="Wingdings" pitchFamily="2" charset="2"/>
              <a:buChar char="ü"/>
            </a:pPr>
            <a:r>
              <a:rPr lang="ar-SA"/>
              <a:t>سوف ترى الأسلاك النحاسية و المادة البلاستيكية التي تغلفها . </a:t>
            </a:r>
            <a:r>
              <a:rPr lang="ar-SA" b="1">
                <a:solidFill>
                  <a:schemeClr val="tx2"/>
                </a:solidFill>
              </a:rPr>
              <a:t>السلك النحاسي رقيق و يمكن قطعه بسهولة باليد</a:t>
            </a:r>
            <a:r>
              <a:rPr lang="ar-SA" b="1"/>
              <a:t> .</a:t>
            </a:r>
            <a:r>
              <a:rPr lang="ar-SA"/>
              <a:t>و لذلك يتم استخدام غطاء بلاستيكي رقيق على كل من الاسلاك النحاسية ,</a:t>
            </a:r>
            <a:r>
              <a:rPr lang="ar-SA" b="1">
                <a:solidFill>
                  <a:schemeClr val="accent2"/>
                </a:solidFill>
              </a:rPr>
              <a:t>بلون مختلف لكل سلك</a:t>
            </a:r>
            <a:r>
              <a:rPr lang="ar-SA"/>
              <a:t> ,و بذلك يمكنك النظر إلى نهاية الكابل و تمييز الأسلاك عن بعضها . </a:t>
            </a:r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7543800" cy="647700"/>
          </a:xfrm>
        </p:spPr>
        <p:txBody>
          <a:bodyPr/>
          <a:lstStyle/>
          <a:p>
            <a:pPr algn="ctr"/>
            <a:r>
              <a:rPr lang="ar-SA" sz="3500">
                <a:solidFill>
                  <a:schemeClr val="accent1"/>
                </a:solidFill>
              </a:rPr>
              <a:t>الكابل </a:t>
            </a:r>
            <a:r>
              <a:rPr lang="en-US" sz="3500">
                <a:solidFill>
                  <a:schemeClr val="accent1"/>
                </a:solidFill>
              </a:rPr>
              <a:t>UTP</a:t>
            </a:r>
          </a:p>
        </p:txBody>
      </p:sp>
      <p:pic>
        <p:nvPicPr>
          <p:cNvPr id="13316" name="Picture 4" descr="UTPuntitl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420938"/>
            <a:ext cx="4899025" cy="13128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لا حظ أن الاسلاك في الشكل مجدولة في زوجين و يدعى كل زوج </a:t>
            </a:r>
            <a:r>
              <a:rPr lang="ar-SA" b="1">
                <a:solidFill>
                  <a:schemeClr val="tx2"/>
                </a:solidFill>
              </a:rPr>
              <a:t>سلك ثنائي مجدول</a:t>
            </a:r>
            <a:r>
              <a:rPr lang="ar-SA"/>
              <a:t> يشير هذا المصطلح إلى زوج من الأسلاك المجدولة حول بعضها لتقليل التداخل الكهربائي على الاسلاك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1"/>
                </a:solidFill>
              </a:rPr>
              <a:t>فالتداخل الكهرمغناطيسي ( </a:t>
            </a:r>
            <a:r>
              <a:rPr lang="en-US" b="1">
                <a:solidFill>
                  <a:schemeClr val="accent1"/>
                </a:solidFill>
              </a:rPr>
              <a:t>EMI</a:t>
            </a:r>
            <a:r>
              <a:rPr lang="ar-SA" b="1">
                <a:solidFill>
                  <a:schemeClr val="accent1"/>
                </a:solidFill>
              </a:rPr>
              <a:t>)</a:t>
            </a:r>
            <a:r>
              <a:rPr lang="ar-SA"/>
              <a:t> يحدث عندما تغير الإشارات الكهربائية الموجودة في الهواء – الصادرة عن الاسلاك الأخرى أو الاجهزة الكهربائية القريبة – التيارات الكهربائية المارة في الاسلاك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و إذا غير التداخل </a:t>
            </a:r>
            <a:r>
              <a:rPr lang="en-US"/>
              <a:t>)</a:t>
            </a:r>
            <a:r>
              <a:rPr lang="ar-SA"/>
              <a:t> </a:t>
            </a:r>
            <a:r>
              <a:rPr lang="en-US"/>
              <a:t>EMI</a:t>
            </a:r>
            <a:r>
              <a:rPr lang="ar-SA"/>
              <a:t> ) الخارجي قيمة الاشارة في السلك قد يخطي الكمبيوتر المستقبل </a:t>
            </a:r>
            <a:r>
              <a:rPr lang="ar-SA" b="1">
                <a:solidFill>
                  <a:schemeClr val="tx2"/>
                </a:solidFill>
              </a:rPr>
              <a:t>بتفسير الرقم 0 على أنه 1 أو العكس .و قد لا يفهم ما تم إرساله نهائيا .</a:t>
            </a:r>
            <a:endParaRPr 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يضاف إلى الكابل أيضا غلافا يحجب عن الاسلاك تأثيرات التدخل الكهرمغناطيسي </a:t>
            </a:r>
            <a:r>
              <a:rPr lang="en-US"/>
              <a:t>EMI</a:t>
            </a:r>
            <a:r>
              <a:rPr lang="ar-SA"/>
              <a:t> , فيقلل بذلك من تأثيرات التداخل </a:t>
            </a:r>
            <a:r>
              <a:rPr lang="en-US"/>
              <a:t>EMI</a:t>
            </a:r>
            <a:r>
              <a:rPr lang="ar-SA"/>
              <a:t> الذي تتعرض له الاسلاك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لكن غلاف الكابل ثقيل , فيقلل من مرونة الكابل عند الثني و يزيد من كلفة إنتاجه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تدعى الكابلات المغلفة </a:t>
            </a:r>
            <a:r>
              <a:rPr lang="ar-SA" b="1">
                <a:solidFill>
                  <a:srgbClr val="990000"/>
                </a:solidFill>
              </a:rPr>
              <a:t>الكابلات الثنائية المجدولة المغلفة ( </a:t>
            </a:r>
            <a:r>
              <a:rPr lang="en-US" b="1">
                <a:solidFill>
                  <a:srgbClr val="990000"/>
                </a:solidFill>
              </a:rPr>
              <a:t>STP</a:t>
            </a:r>
            <a:r>
              <a:rPr lang="ar-SA" b="1">
                <a:solidFill>
                  <a:srgbClr val="990000"/>
                </a:solidFill>
              </a:rPr>
              <a:t> )</a:t>
            </a:r>
            <a:endParaRPr lang="en-US" b="1">
              <a:solidFill>
                <a:srgbClr val="990000"/>
              </a:solidFill>
            </a:endParaRPr>
          </a:p>
        </p:txBody>
      </p:sp>
      <p:pic>
        <p:nvPicPr>
          <p:cNvPr id="15364" name="Picture 4" descr="STPuntitl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4724400"/>
            <a:ext cx="4391025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0" y="2276475"/>
            <a:ext cx="9144000" cy="29892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و قد أدى تطور تقنية الشبكات </a:t>
            </a:r>
            <a:r>
              <a:rPr lang="en-US"/>
              <a:t>LAN</a:t>
            </a:r>
            <a:r>
              <a:rPr lang="ar-SA"/>
              <a:t> إلى خفض كلفة الكابلات </a:t>
            </a:r>
            <a:r>
              <a:rPr lang="en-US"/>
              <a:t>UTP</a:t>
            </a:r>
            <a:r>
              <a:rPr lang="ar-SA"/>
              <a:t> و استخدمها بشكل واسع و استخدام الكابلات </a:t>
            </a:r>
            <a:r>
              <a:rPr lang="en-US"/>
              <a:t>STP</a:t>
            </a:r>
            <a:r>
              <a:rPr lang="ar-SA"/>
              <a:t> في الاماكن التي تتعرض إلى مقدار كبير من التداخل الكهرمغناطيسي .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628775"/>
            <a:ext cx="9144000" cy="522922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يأخذ الكهربائي الكابل و يربط موصلا إلى نهايته , </a:t>
            </a:r>
            <a:r>
              <a:rPr lang="ar-SA" b="1">
                <a:solidFill>
                  <a:schemeClr val="tx2"/>
                </a:solidFill>
              </a:rPr>
              <a:t>فيدخل كل سلك في مكانه ضمن الموصل</a:t>
            </a:r>
            <a:r>
              <a:rPr lang="en-US" b="1">
                <a:solidFill>
                  <a:schemeClr val="tx2"/>
                </a:solidFill>
              </a:rPr>
              <a:t> </a:t>
            </a:r>
            <a:r>
              <a:rPr lang="ar-SA" b="1">
                <a:solidFill>
                  <a:schemeClr val="tx2"/>
                </a:solidFill>
              </a:rPr>
              <a:t> وتسري الكهرباء عند توصيلة إلى الجهاز</a:t>
            </a:r>
            <a:r>
              <a:rPr lang="ar-SA"/>
              <a:t> . 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يدعى القسم الظاهر من السلك في الموصل </a:t>
            </a:r>
            <a:r>
              <a:rPr lang="ar-SA" b="1">
                <a:solidFill>
                  <a:srgbClr val="990000"/>
                </a:solidFill>
              </a:rPr>
              <a:t>رجل </a:t>
            </a:r>
            <a:r>
              <a:rPr lang="en-US" b="1">
                <a:solidFill>
                  <a:srgbClr val="990000"/>
                </a:solidFill>
              </a:rPr>
              <a:t>pin</a:t>
            </a:r>
            <a:r>
              <a:rPr lang="ar-SA"/>
              <a:t> </a:t>
            </a:r>
            <a:r>
              <a:rPr lang="ar-SA">
                <a:solidFill>
                  <a:schemeClr val="accent2"/>
                </a:solidFill>
              </a:rPr>
              <a:t>و هو مكان يكشف القسم النحاسي من السلك في الموصل .</a:t>
            </a:r>
            <a:endParaRPr lang="en-US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bg2"/>
                </a:solidFill>
              </a:rPr>
              <a:t>الموصل يدعى</a:t>
            </a:r>
            <a:r>
              <a:rPr lang="ar-SA">
                <a:solidFill>
                  <a:schemeClr val="accent2"/>
                </a:solidFill>
              </a:rPr>
              <a:t> </a:t>
            </a:r>
            <a:r>
              <a:rPr lang="en-US" b="1">
                <a:solidFill>
                  <a:schemeClr val="tx2"/>
                </a:solidFill>
              </a:rPr>
              <a:t>RJ-45</a:t>
            </a:r>
            <a:endParaRPr lang="ar-SA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>
                <a:solidFill>
                  <a:schemeClr val="tx2"/>
                </a:solidFill>
              </a:rPr>
              <a:t>عرفت جمعية صناعة الاتصالات </a:t>
            </a:r>
            <a:r>
              <a:rPr lang="ar-SA" b="1">
                <a:solidFill>
                  <a:schemeClr val="accent2"/>
                </a:solidFill>
              </a:rPr>
              <a:t>( </a:t>
            </a:r>
            <a:r>
              <a:rPr lang="en-US" b="1">
                <a:solidFill>
                  <a:schemeClr val="accent2"/>
                </a:solidFill>
              </a:rPr>
              <a:t>TIA</a:t>
            </a:r>
            <a:r>
              <a:rPr lang="ar-SA" b="1">
                <a:solidFill>
                  <a:schemeClr val="accent2"/>
                </a:solidFill>
              </a:rPr>
              <a:t> )</a:t>
            </a:r>
            <a:r>
              <a:rPr lang="ar-SA">
                <a:solidFill>
                  <a:schemeClr val="tx2"/>
                </a:solidFill>
              </a:rPr>
              <a:t> و اتحاد الصناعات الكهربائية </a:t>
            </a:r>
            <a:r>
              <a:rPr lang="ar-SA" b="1">
                <a:solidFill>
                  <a:schemeClr val="accent2"/>
                </a:solidFill>
              </a:rPr>
              <a:t>( </a:t>
            </a:r>
            <a:r>
              <a:rPr lang="en-US" b="1">
                <a:solidFill>
                  <a:schemeClr val="accent2"/>
                </a:solidFill>
              </a:rPr>
              <a:t>EIA</a:t>
            </a:r>
            <a:r>
              <a:rPr lang="ar-SA" b="1">
                <a:solidFill>
                  <a:schemeClr val="accent2"/>
                </a:solidFill>
              </a:rPr>
              <a:t> )</a:t>
            </a:r>
            <a:r>
              <a:rPr lang="ar-SA">
                <a:solidFill>
                  <a:schemeClr val="tx2"/>
                </a:solidFill>
              </a:rPr>
              <a:t> </a:t>
            </a:r>
            <a:r>
              <a:rPr lang="ar-SA" b="1">
                <a:solidFill>
                  <a:schemeClr val="accent1"/>
                </a:solidFill>
              </a:rPr>
              <a:t>معايير الكابلات و الموصلات</a:t>
            </a:r>
            <a:r>
              <a:rPr lang="ar-SA">
                <a:solidFill>
                  <a:schemeClr val="tx2"/>
                </a:solidFill>
              </a:rPr>
              <a:t> .</a:t>
            </a:r>
            <a:r>
              <a:rPr lang="ar-SA">
                <a:solidFill>
                  <a:schemeClr val="accent2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rgbClr val="990000"/>
                </a:solidFill>
              </a:rPr>
              <a:t>تعرف </a:t>
            </a:r>
            <a:r>
              <a:rPr lang="en-US" b="1">
                <a:solidFill>
                  <a:srgbClr val="990000"/>
                </a:solidFill>
              </a:rPr>
              <a:t>EIA/TIA</a:t>
            </a:r>
            <a:r>
              <a:rPr lang="ar-SA">
                <a:solidFill>
                  <a:schemeClr val="accent2"/>
                </a:solidFill>
              </a:rPr>
              <a:t> </a:t>
            </a:r>
            <a:r>
              <a:rPr lang="ar-SA">
                <a:solidFill>
                  <a:schemeClr val="tx2"/>
                </a:solidFill>
              </a:rPr>
              <a:t>المعايير التي توجه عملية ربط الأسلاك مع الارجل عند إنشاء الكابل لاستخدامه في شبكة الأثيرنت </a:t>
            </a:r>
            <a:r>
              <a:rPr lang="en-US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7543800" cy="819150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رسم خطوط على الطريق : الموصلات</a:t>
            </a:r>
            <a:r>
              <a:rPr lang="ar-SA"/>
              <a:t> 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0" y="3141663"/>
            <a:ext cx="9144000" cy="37163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الموصل </a:t>
            </a:r>
            <a:r>
              <a:rPr lang="en-US" b="1">
                <a:solidFill>
                  <a:schemeClr val="accent2"/>
                </a:solidFill>
              </a:rPr>
              <a:t>RJ-45</a:t>
            </a:r>
            <a:r>
              <a:rPr lang="ar-SA"/>
              <a:t> يسمح بربط ثمانية أسلاك إليه .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tx2"/>
                </a:solidFill>
              </a:rPr>
              <a:t>يوجد في الموصلات </a:t>
            </a:r>
            <a:r>
              <a:rPr lang="en-US" b="1">
                <a:solidFill>
                  <a:schemeClr val="tx2"/>
                </a:solidFill>
              </a:rPr>
              <a:t>RJ-45</a:t>
            </a:r>
            <a:r>
              <a:rPr lang="ar-SA"/>
              <a:t> لواقط جانبية تسمح بإدخال الموصل بسهولة في المقبس ( الثقب ) الموجود على بطاقة الشبكة في الكمبيوتر .و بعد أن يدخل الموصل إلى مكانه يصبح محكم الوصل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و إذا دفعت اللاقط نحو الموصل , يتحرر الموصل من البطاقة . لذلك </a:t>
            </a:r>
            <a:r>
              <a:rPr lang="ar-SA" b="1">
                <a:solidFill>
                  <a:schemeClr val="accent1"/>
                </a:solidFill>
              </a:rPr>
              <a:t>يساعد اللاقط على إحكام وصل الموصل و يسمح لك بإخراج الموصل عند الضرورة .</a:t>
            </a:r>
            <a:endParaRPr lang="en-US" b="1">
              <a:solidFill>
                <a:schemeClr val="accent1"/>
              </a:solidFill>
            </a:endParaRPr>
          </a:p>
        </p:txBody>
      </p:sp>
      <p:pic>
        <p:nvPicPr>
          <p:cNvPr id="18436" name="Picture 4" descr="R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04813"/>
            <a:ext cx="3360738" cy="2736850"/>
          </a:xfrm>
          <a:prstGeom prst="rect">
            <a:avLst/>
          </a:prstGeom>
          <a:noFill/>
        </p:spPr>
      </p:pic>
      <p:pic>
        <p:nvPicPr>
          <p:cNvPr id="18437" name="Picture 5" descr="RJ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913" y="692150"/>
            <a:ext cx="2381250" cy="2381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0" y="1628775"/>
            <a:ext cx="9144000" cy="522922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تحاول البطاقتان </a:t>
            </a:r>
            <a:r>
              <a:rPr lang="en-US"/>
              <a:t>NIC</a:t>
            </a:r>
            <a:r>
              <a:rPr lang="ar-SA"/>
              <a:t> في الكمبيوتر أن </a:t>
            </a:r>
            <a:r>
              <a:rPr lang="ar-SA" b="1">
                <a:solidFill>
                  <a:schemeClr val="accent2"/>
                </a:solidFill>
              </a:rPr>
              <a:t>ترسلا البيانات عبر السلك الثنائي المجدول الموصول إلى الرجلين 1و 2 من الموصل </a:t>
            </a:r>
            <a:r>
              <a:rPr lang="en-US" b="1">
                <a:solidFill>
                  <a:schemeClr val="accent2"/>
                </a:solidFill>
              </a:rPr>
              <a:t>RJ-45</a:t>
            </a:r>
            <a:r>
              <a:rPr lang="ar-SA"/>
              <a:t> و تتوقع البطاقتان </a:t>
            </a:r>
            <a:r>
              <a:rPr lang="en-US"/>
              <a:t>NIC</a:t>
            </a:r>
            <a:r>
              <a:rPr lang="ar-SA"/>
              <a:t> نفسها </a:t>
            </a:r>
            <a:r>
              <a:rPr lang="ar-SA" b="1">
                <a:solidFill>
                  <a:schemeClr val="bg2"/>
                </a:solidFill>
              </a:rPr>
              <a:t>أن تستقبلا البيانات عبر السلك الثنائي المجدول الموصول إلى الرجلين 3</a:t>
            </a:r>
            <a:r>
              <a:rPr lang="en-US" b="1">
                <a:solidFill>
                  <a:schemeClr val="bg2"/>
                </a:solidFill>
              </a:rPr>
              <a:t> </a:t>
            </a:r>
            <a:r>
              <a:rPr lang="ar-SA" b="1">
                <a:solidFill>
                  <a:schemeClr val="bg2"/>
                </a:solidFill>
              </a:rPr>
              <a:t> و 6</a:t>
            </a:r>
            <a:r>
              <a:rPr lang="ar-SA"/>
              <a:t> فإذا بدون استخدام الأنواع الصحيحة من الكابلات لا يمكن أن تتصل بطاقتي </a:t>
            </a:r>
            <a:r>
              <a:rPr lang="en-US"/>
              <a:t>NIC</a:t>
            </a:r>
            <a:r>
              <a:rPr lang="ar-SA"/>
              <a:t> أثيرنت . 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عند وصل نهاية أحد الأسلاك إلى الرجل 1 لأحد الموصلين و نهاية السلك الآخر إلى الجل 1 للموصل الآخر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يتم وصل الرجل 2 على أحد نهايتي الكابل بالرجل 2 على الكابل الآخر و هكذا يتم وصل الأسلاك الثمانية . </a:t>
            </a:r>
            <a:r>
              <a:rPr lang="ar-SA">
                <a:solidFill>
                  <a:schemeClr val="tx2"/>
                </a:solidFill>
              </a:rPr>
              <a:t>ويدعى الكابل الذي يتم توصيل أسلاكه بذه الطريقة</a:t>
            </a:r>
            <a:r>
              <a:rPr lang="ar-SA"/>
              <a:t> </a:t>
            </a:r>
            <a:r>
              <a:rPr lang="ar-SA" b="1">
                <a:solidFill>
                  <a:srgbClr val="990000"/>
                </a:solidFill>
              </a:rPr>
              <a:t>الكابل المباشر</a:t>
            </a:r>
            <a:r>
              <a:rPr lang="ar-SA"/>
              <a:t> </a:t>
            </a:r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8012113" cy="863600"/>
          </a:xfrm>
        </p:spPr>
        <p:txBody>
          <a:bodyPr/>
          <a:lstStyle/>
          <a:p>
            <a:pPr algn="ctr"/>
            <a:r>
              <a:rPr lang="ar-SA" sz="3200">
                <a:solidFill>
                  <a:schemeClr val="accent1"/>
                </a:solidFill>
              </a:rPr>
              <a:t>القياد في المسار الصحيح ( زوج الأسلاك ) على الطريق</a:t>
            </a:r>
            <a:r>
              <a:rPr lang="ar-SA"/>
              <a:t> 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844675"/>
            <a:ext cx="9144000" cy="436562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المشكلة الموضحه من هذا النوع من التوصيل فإن </a:t>
            </a:r>
            <a:r>
              <a:rPr lang="ar-SA" b="1">
                <a:solidFill>
                  <a:schemeClr val="tx2"/>
                </a:solidFill>
              </a:rPr>
              <a:t>كلا البطاقتين </a:t>
            </a:r>
            <a:r>
              <a:rPr lang="en-US" b="1">
                <a:solidFill>
                  <a:schemeClr val="tx2"/>
                </a:solidFill>
              </a:rPr>
              <a:t> NIC</a:t>
            </a:r>
            <a:r>
              <a:rPr lang="ar-SA" b="1">
                <a:solidFill>
                  <a:schemeClr val="tx2"/>
                </a:solidFill>
              </a:rPr>
              <a:t> ترسلان البيانات على السلك الثنائي الموصول إلى الرجلين </a:t>
            </a:r>
            <a:r>
              <a:rPr lang="en-US" b="1">
                <a:solidFill>
                  <a:schemeClr val="tx2"/>
                </a:solidFill>
              </a:rPr>
              <a:t>1</a:t>
            </a:r>
            <a:r>
              <a:rPr lang="ar-SA" b="1">
                <a:solidFill>
                  <a:schemeClr val="tx2"/>
                </a:solidFill>
              </a:rPr>
              <a:t> و 2</a:t>
            </a:r>
            <a:r>
              <a:rPr lang="en-US" b="1">
                <a:solidFill>
                  <a:schemeClr val="tx2"/>
                </a:solidFill>
              </a:rPr>
              <a:t> </a:t>
            </a:r>
            <a:r>
              <a:rPr lang="ar-SA" b="1">
                <a:solidFill>
                  <a:schemeClr val="tx2"/>
                </a:solidFill>
              </a:rPr>
              <a:t> و تسري الإشارات الكهربائية عبر الاسلاك لكي تدخل إلى البطاقة </a:t>
            </a:r>
            <a:r>
              <a:rPr lang="en-US" b="1">
                <a:solidFill>
                  <a:schemeClr val="tx2"/>
                </a:solidFill>
              </a:rPr>
              <a:t>  </a:t>
            </a:r>
            <a:r>
              <a:rPr lang="ar-SA" b="1">
                <a:solidFill>
                  <a:schemeClr val="tx2"/>
                </a:solidFill>
              </a:rPr>
              <a:t> </a:t>
            </a:r>
            <a:r>
              <a:rPr lang="en-US" b="1">
                <a:solidFill>
                  <a:schemeClr val="tx2"/>
                </a:solidFill>
              </a:rPr>
              <a:t> NIC</a:t>
            </a:r>
            <a:r>
              <a:rPr lang="ar-SA" b="1">
                <a:solidFill>
                  <a:schemeClr val="tx2"/>
                </a:solidFill>
              </a:rPr>
              <a:t>  الأخرى على الرجلين 1و 2 </a:t>
            </a:r>
            <a:r>
              <a:rPr lang="ar-SA">
                <a:solidFill>
                  <a:srgbClr val="990000"/>
                </a:solidFill>
              </a:rPr>
              <a:t>لكن البطاقة </a:t>
            </a:r>
            <a:r>
              <a:rPr lang="en-US">
                <a:solidFill>
                  <a:srgbClr val="990000"/>
                </a:solidFill>
              </a:rPr>
              <a:t>NIC</a:t>
            </a:r>
            <a:r>
              <a:rPr lang="ar-SA">
                <a:solidFill>
                  <a:srgbClr val="990000"/>
                </a:solidFill>
              </a:rPr>
              <a:t> لا تستقبل البيانات على الرجلين 1 و 2</a:t>
            </a:r>
            <a:r>
              <a:rPr lang="ar-SA"/>
              <a:t> </a:t>
            </a:r>
            <a:r>
              <a:rPr lang="ar-SA" b="1">
                <a:solidFill>
                  <a:schemeClr val="accent2"/>
                </a:solidFill>
              </a:rPr>
              <a:t>لان البطاقة </a:t>
            </a:r>
            <a:r>
              <a:rPr lang="en-US" b="1">
                <a:solidFill>
                  <a:schemeClr val="accent2"/>
                </a:solidFill>
              </a:rPr>
              <a:t>NIC</a:t>
            </a:r>
            <a:r>
              <a:rPr lang="ar-SA" b="1">
                <a:solidFill>
                  <a:schemeClr val="accent2"/>
                </a:solidFill>
              </a:rPr>
              <a:t> اثيرنت تحاول أن ترسل على الرجلين 1 و 2 و تستقبل على الرجلين 3 و 6</a:t>
            </a:r>
            <a:r>
              <a:rPr lang="ar-SA"/>
              <a:t> </a:t>
            </a:r>
            <a:r>
              <a:rPr lang="ar-SA" b="1">
                <a:solidFill>
                  <a:srgbClr val="990000"/>
                </a:solidFill>
              </a:rPr>
              <a:t>في هذه الحالة ,</a:t>
            </a:r>
            <a:r>
              <a:rPr lang="ar-SA"/>
              <a:t> كلا الكمبيوترين يرسلان البيانات و لا يستقبلها أي منهما .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0" y="2276475"/>
            <a:ext cx="9144000" cy="458152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لحل هذه المشكلة نستخدم </a:t>
            </a:r>
            <a:r>
              <a:rPr lang="ar-SA" b="1">
                <a:solidFill>
                  <a:srgbClr val="990000"/>
                </a:solidFill>
              </a:rPr>
              <a:t>كابلات العبور</a:t>
            </a:r>
            <a:r>
              <a:rPr lang="ar-SA"/>
              <a:t> </a:t>
            </a:r>
            <a:r>
              <a:rPr lang="ar-SA" b="1">
                <a:solidFill>
                  <a:schemeClr val="tx2"/>
                </a:solidFill>
              </a:rPr>
              <a:t>التي يتم فيه وصل السلك إلى الرجل 1 على أحد طرفي الكابل و على الرجل 3 على طرف الكابل الآخر , يتم وصل السلك على الرجل 2 مع الرجل 6 على الطرف الآخر , و العكس صحيح</a:t>
            </a:r>
            <a:r>
              <a:rPr lang="ar-SA"/>
              <a:t> . فيصبح كل كمبيوتر قادرا على استقبال البيانات من الكمبيوتر الآخر .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إن الحل البديل لتمديد الكابلات إلى جميع الكمبيوترات الأخرى , </a:t>
            </a:r>
            <a:r>
              <a:rPr lang="ar-SA" b="1">
                <a:solidFill>
                  <a:schemeClr val="tx2"/>
                </a:solidFill>
              </a:rPr>
              <a:t>هو توصيل كابل إلى غرفة توصيل الكابلات ووصل الكابلات إلى جهاز شبكي يدعى </a:t>
            </a:r>
            <a:r>
              <a:rPr lang="ar-SA" b="1">
                <a:solidFill>
                  <a:srgbClr val="990000"/>
                </a:solidFill>
              </a:rPr>
              <a:t>المجمع المركزي أثيرنت</a:t>
            </a:r>
            <a:r>
              <a:rPr lang="ar-SA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b="1">
                <a:solidFill>
                  <a:schemeClr val="accent2"/>
                </a:solidFill>
              </a:rPr>
              <a:t>يقدم هذا الجهاز وظائف أهمها :</a:t>
            </a:r>
            <a:r>
              <a:rPr lang="ar-SA"/>
              <a:t> </a:t>
            </a:r>
            <a:r>
              <a:rPr lang="ar-SA" b="1">
                <a:solidFill>
                  <a:schemeClr val="bg2"/>
                </a:solidFill>
              </a:rPr>
              <a:t>إمكانية توصيل الأجهزة باستخدام كابل واحد و بطاقة </a:t>
            </a:r>
            <a:r>
              <a:rPr lang="en-US" b="1">
                <a:solidFill>
                  <a:schemeClr val="bg2"/>
                </a:solidFill>
              </a:rPr>
              <a:t>NIC</a:t>
            </a:r>
            <a:r>
              <a:rPr lang="ar-SA" b="1">
                <a:solidFill>
                  <a:schemeClr val="bg2"/>
                </a:solidFill>
              </a:rPr>
              <a:t> واحدة لكل جهاز و بالتالي إزالة مشكلة الكابلات</a:t>
            </a:r>
            <a:r>
              <a:rPr lang="ar-SA"/>
              <a:t> .</a:t>
            </a:r>
            <a:r>
              <a:rPr lang="ar-SA" b="1">
                <a:solidFill>
                  <a:schemeClr val="hlink"/>
                </a:solidFill>
              </a:rPr>
              <a:t>ينصت المجمع المركزي للإشارات الكهربائية الواردة , و عن استقبالها يرسل الإشارة نفسها إلى جميع الأجهزة الأخرى الموصولة إليه .</a:t>
            </a:r>
            <a:endParaRPr lang="en-US" b="1">
              <a:solidFill>
                <a:schemeClr val="hlink"/>
              </a:solidFill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المجمعات بالطريق المحلي : المجمعات المركزية للأثيرنت 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/>
              <a:t>تساعد على تقليل الحاجة إلى تمديد كابلات جديدة , لأنه يتم تحديد المسافة من المآخذ الجدارية إلى لوحة التوصيل بسهولة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تسمح بتمديد كابلات توصيل قصيرة من المأخذ الجداري إلى الكمبيوتر بدون طلب مساعدة الكهربائي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تسمح لمهندسي الشبكات بتمديد كابل توصيل قصير من لوحة التوصيل إلى أجهزة الشبكات مثل المجمع المركزي .</a:t>
            </a:r>
          </a:p>
          <a:p>
            <a:pPr>
              <a:buFont typeface="Wingdings" pitchFamily="2" charset="2"/>
              <a:buChar char="ü"/>
            </a:pPr>
            <a:r>
              <a:rPr lang="ar-SA"/>
              <a:t>تساعد على تنظيم غرفة التوصيل .</a:t>
            </a:r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03300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1"/>
                </a:solidFill>
              </a:rPr>
              <a:t>فوائد تمديد الكابلات النظامي</a:t>
            </a:r>
            <a:r>
              <a:rPr lang="ar-SA"/>
              <a:t> 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239</TotalTime>
  <Words>1130</Words>
  <Application>Microsoft Office PowerPoint</Application>
  <PresentationFormat>On-screen Show (4:3)</PresentationFormat>
  <Paragraphs>73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Wingdings</vt:lpstr>
      <vt:lpstr>Concourse</vt:lpstr>
      <vt:lpstr>الفصل الرابع</vt:lpstr>
      <vt:lpstr>ما هي الشبكة المناطقية المحلية </vt:lpstr>
      <vt:lpstr>تسيير البتات عبر الأسلاك</vt:lpstr>
      <vt:lpstr>Slide 4</vt:lpstr>
      <vt:lpstr>Slide 5</vt:lpstr>
      <vt:lpstr>الحاجة إلى طريق بمسارين ( شبكة )</vt:lpstr>
      <vt:lpstr>المادة المقابلة للإسفلت : الكابلات </vt:lpstr>
      <vt:lpstr>الكابل UTP</vt:lpstr>
      <vt:lpstr>Slide 9</vt:lpstr>
      <vt:lpstr>Slide 10</vt:lpstr>
      <vt:lpstr>Slide 11</vt:lpstr>
      <vt:lpstr>رسم خطوط على الطريق : الموصلات </vt:lpstr>
      <vt:lpstr>Slide 13</vt:lpstr>
      <vt:lpstr>القياد في المسار الصحيح ( زوج الأسلاك ) على الطريق </vt:lpstr>
      <vt:lpstr>Slide 15</vt:lpstr>
      <vt:lpstr>Slide 16</vt:lpstr>
      <vt:lpstr>المجمعات بالطريق المحلي : المجمعات المركزية للأثيرنت </vt:lpstr>
      <vt:lpstr>فوائد تمديد الكابلات النظامي </vt:lpstr>
    </vt:vector>
  </TitlesOfParts>
  <Company>29=12=2008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الرابع</dc:title>
  <dc:creator>himo</dc:creator>
  <cp:lastModifiedBy>Aspire</cp:lastModifiedBy>
  <cp:revision>10</cp:revision>
  <dcterms:created xsi:type="dcterms:W3CDTF">2009-03-23T14:05:51Z</dcterms:created>
  <dcterms:modified xsi:type="dcterms:W3CDTF">2012-04-02T06:31:25Z</dcterms:modified>
</cp:coreProperties>
</file>