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638B1855-1B75-4FBE-930C-398BA8C253C6}" styleName="نمط ذو سمات 2 - تمييز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بلا نمط، شبكة جدول">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67" d="100"/>
          <a:sy n="67" d="100"/>
        </p:scale>
        <p:origin x="-606"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7BE792A9-4112-43B0-B798-1F2D7582B5D7}" type="datetimeFigureOut">
              <a:rPr lang="ar-SA" smtClean="0"/>
              <a:pPr/>
              <a:t>23/05/1433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50D969DB-1834-4029-A404-235B642E17D1}"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BE792A9-4112-43B0-B798-1F2D7582B5D7}" type="datetimeFigureOut">
              <a:rPr lang="ar-SA" smtClean="0"/>
              <a:pPr/>
              <a:t>23/05/1433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50D969DB-1834-4029-A404-235B642E17D1}"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7BE792A9-4112-43B0-B798-1F2D7582B5D7}" type="datetimeFigureOut">
              <a:rPr lang="ar-SA" smtClean="0"/>
              <a:pPr/>
              <a:t>23/05/1433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50D969DB-1834-4029-A404-235B642E17D1}"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7BE792A9-4112-43B0-B798-1F2D7582B5D7}" type="datetimeFigureOut">
              <a:rPr lang="ar-SA" smtClean="0"/>
              <a:pPr/>
              <a:t>23/05/1433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50D969DB-1834-4029-A404-235B642E17D1}"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7BE792A9-4112-43B0-B798-1F2D7582B5D7}" type="datetimeFigureOut">
              <a:rPr lang="ar-SA" smtClean="0"/>
              <a:pPr/>
              <a:t>23/05/1433</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50D969DB-1834-4029-A404-235B642E17D1}"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7BE792A9-4112-43B0-B798-1F2D7582B5D7}" type="datetimeFigureOut">
              <a:rPr lang="ar-SA" smtClean="0"/>
              <a:pPr/>
              <a:t>23/05/1433</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50D969DB-1834-4029-A404-235B642E17D1}"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7BE792A9-4112-43B0-B798-1F2D7582B5D7}" type="datetimeFigureOut">
              <a:rPr lang="ar-SA" smtClean="0"/>
              <a:pPr/>
              <a:t>23/05/1433</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50D969DB-1834-4029-A404-235B642E17D1}"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BE792A9-4112-43B0-B798-1F2D7582B5D7}" type="datetimeFigureOut">
              <a:rPr lang="ar-SA" smtClean="0"/>
              <a:pPr/>
              <a:t>23/05/1433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50D969DB-1834-4029-A404-235B642E17D1}"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BE792A9-4112-43B0-B798-1F2D7582B5D7}" type="datetimeFigureOut">
              <a:rPr lang="ar-SA" smtClean="0"/>
              <a:pPr/>
              <a:t>23/05/1433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50D969DB-1834-4029-A404-235B642E17D1}"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BE792A9-4112-43B0-B798-1F2D7582B5D7}" type="datetimeFigureOut">
              <a:rPr lang="ar-SA" smtClean="0"/>
              <a:pPr/>
              <a:t>23/05/1433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50D969DB-1834-4029-A404-235B642E17D1}"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BE792A9-4112-43B0-B798-1F2D7582B5D7}" type="datetimeFigureOut">
              <a:rPr lang="ar-SA" smtClean="0"/>
              <a:pPr/>
              <a:t>23/05/1433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50D969DB-1834-4029-A404-235B642E17D1}"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BE792A9-4112-43B0-B798-1F2D7582B5D7}" type="datetimeFigureOut">
              <a:rPr lang="ar-SA" smtClean="0"/>
              <a:pPr/>
              <a:t>23/05/1433</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50D969DB-1834-4029-A404-235B642E17D1}"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hemeOverride" Target="../theme/themeOverride1.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hemeOverride" Target="../theme/themeOverride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dirty="0" smtClean="0"/>
              <a:t>الفصل الثامن</a:t>
            </a:r>
            <a:endParaRPr lang="ar-SA" dirty="0"/>
          </a:p>
        </p:txBody>
      </p:sp>
      <p:sp>
        <p:nvSpPr>
          <p:cNvPr id="3" name="عنوان فرعي 2"/>
          <p:cNvSpPr>
            <a:spLocks noGrp="1"/>
          </p:cNvSpPr>
          <p:nvPr>
            <p:ph type="subTitle" idx="1"/>
          </p:nvPr>
        </p:nvSpPr>
        <p:spPr>
          <a:xfrm>
            <a:off x="928662" y="3500438"/>
            <a:ext cx="7358114" cy="2138362"/>
          </a:xfrm>
        </p:spPr>
        <p:txBody>
          <a:bodyPr>
            <a:normAutofit/>
          </a:bodyPr>
          <a:lstStyle/>
          <a:p>
            <a:r>
              <a:rPr lang="ar-SA" sz="5400" b="1" cap="all" dirty="0" smtClean="0">
                <a:ln w="0"/>
                <a:solidFill>
                  <a:schemeClr val="tx2">
                    <a:lumMod val="75000"/>
                  </a:schemeClr>
                </a:solidFill>
                <a:effectLst>
                  <a:reflection blurRad="12700" stA="50000" endPos="50000" dist="5000" dir="5400000" sy="-100000" rotWithShape="0"/>
                </a:effectLst>
              </a:rPr>
              <a:t/>
            </a:r>
            <a:br>
              <a:rPr lang="ar-SA" sz="5400" b="1" cap="all" dirty="0" smtClean="0">
                <a:ln w="0"/>
                <a:solidFill>
                  <a:schemeClr val="tx2">
                    <a:lumMod val="75000"/>
                  </a:schemeClr>
                </a:solidFill>
                <a:effectLst>
                  <a:reflection blurRad="12700" stA="50000" endPos="50000" dist="5000" dir="5400000" sy="-100000" rotWithShape="0"/>
                </a:effectLst>
              </a:rPr>
            </a:br>
            <a:r>
              <a:rPr lang="ar-SA" sz="5400" b="1" cap="all" dirty="0" smtClean="0">
                <a:ln w="0"/>
                <a:solidFill>
                  <a:schemeClr val="tx2">
                    <a:lumMod val="75000"/>
                  </a:schemeClr>
                </a:solidFill>
                <a:effectLst>
                  <a:reflection blurRad="12700" stA="50000" endPos="50000" dist="5000" dir="5400000" sy="-100000" rotWithShape="0"/>
                </a:effectLst>
              </a:rPr>
              <a:t>التربية الجمالية والتقنية</a:t>
            </a:r>
            <a:endParaRPr lang="ar-SA" sz="5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722313" y="857250"/>
            <a:ext cx="7772400" cy="4911725"/>
          </a:xfrm>
          <a:solidFill>
            <a:schemeClr val="accent6">
              <a:lumMod val="60000"/>
              <a:lumOff val="40000"/>
            </a:schemeClr>
          </a:solidFill>
          <a:effectLst>
            <a:outerShdw blurRad="1181100" dist="1295400" dir="15120000" algn="ctr" rotWithShape="0">
              <a:srgbClr val="000000">
                <a:alpha val="31000"/>
              </a:srgbClr>
            </a:outerShdw>
          </a:effectLst>
        </p:spPr>
        <p:txBody>
          <a:bodyPr>
            <a:normAutofit/>
          </a:bodyPr>
          <a:lstStyle/>
          <a:p>
            <a:pPr algn="ctr"/>
            <a:r>
              <a:rPr lang="ar-SA" sz="2400" dirty="0" smtClean="0">
                <a:solidFill>
                  <a:schemeClr val="tx1">
                    <a:lumMod val="95000"/>
                    <a:lumOff val="5000"/>
                  </a:schemeClr>
                </a:solidFill>
              </a:rPr>
              <a:t/>
            </a:r>
            <a:br>
              <a:rPr lang="ar-SA" sz="2400" dirty="0" smtClean="0">
                <a:solidFill>
                  <a:schemeClr val="tx1">
                    <a:lumMod val="95000"/>
                    <a:lumOff val="5000"/>
                  </a:schemeClr>
                </a:solidFill>
              </a:rPr>
            </a:br>
            <a:r>
              <a:rPr lang="ar-SA" sz="2400" dirty="0" smtClean="0">
                <a:solidFill>
                  <a:schemeClr val="tx1">
                    <a:lumMod val="95000"/>
                    <a:lumOff val="5000"/>
                  </a:schemeClr>
                </a:solidFill>
              </a:rPr>
              <a:t> </a:t>
            </a:r>
            <a:r>
              <a:rPr lang="ar-SA" dirty="0" smtClean="0">
                <a:solidFill>
                  <a:schemeClr val="tx1">
                    <a:lumMod val="95000"/>
                    <a:lumOff val="5000"/>
                  </a:schemeClr>
                </a:solidFill>
              </a:rPr>
              <a:t>لفظة جمالي:ترتبط بالفنون الجميلة </a:t>
            </a:r>
            <a:br>
              <a:rPr lang="ar-SA" dirty="0" smtClean="0">
                <a:solidFill>
                  <a:schemeClr val="tx1">
                    <a:lumMod val="95000"/>
                    <a:lumOff val="5000"/>
                  </a:schemeClr>
                </a:solidFill>
              </a:rPr>
            </a:br>
            <a:r>
              <a:rPr lang="ar-SA" dirty="0" smtClean="0">
                <a:solidFill>
                  <a:schemeClr val="tx1">
                    <a:lumMod val="95000"/>
                    <a:lumOff val="5000"/>
                  </a:schemeClr>
                </a:solidFill>
              </a:rPr>
              <a:t>لفظة تقني:ترتبط بما له علاقة بالكفاءة والدقة العلمية ولا سيما في تركيب الآلات.</a:t>
            </a:r>
            <a:br>
              <a:rPr lang="ar-SA" dirty="0" smtClean="0">
                <a:solidFill>
                  <a:schemeClr val="tx1">
                    <a:lumMod val="95000"/>
                    <a:lumOff val="5000"/>
                  </a:schemeClr>
                </a:solidFill>
              </a:rPr>
            </a:br>
            <a:r>
              <a:rPr lang="ar-SA" dirty="0" smtClean="0">
                <a:solidFill>
                  <a:schemeClr val="tx1">
                    <a:lumMod val="95000"/>
                    <a:lumOff val="5000"/>
                  </a:schemeClr>
                </a:solidFill>
              </a:rPr>
              <a:t/>
            </a:r>
            <a:br>
              <a:rPr lang="ar-SA" dirty="0" smtClean="0">
                <a:solidFill>
                  <a:schemeClr val="tx1">
                    <a:lumMod val="95000"/>
                    <a:lumOff val="5000"/>
                  </a:schemeClr>
                </a:solidFill>
              </a:rPr>
            </a:br>
            <a:r>
              <a:rPr lang="ar-SA" dirty="0" smtClean="0">
                <a:solidFill>
                  <a:schemeClr val="tx1">
                    <a:lumMod val="95000"/>
                    <a:lumOff val="5000"/>
                  </a:schemeClr>
                </a:solidFill>
              </a:rPr>
              <a:t>فالنشاط الإنساني يحمل الجانبين المتكاملين:</a:t>
            </a:r>
            <a:br>
              <a:rPr lang="ar-SA" dirty="0" smtClean="0">
                <a:solidFill>
                  <a:schemeClr val="tx1">
                    <a:lumMod val="95000"/>
                    <a:lumOff val="5000"/>
                  </a:schemeClr>
                </a:solidFill>
              </a:rPr>
            </a:br>
            <a:r>
              <a:rPr lang="ar-SA" dirty="0" smtClean="0">
                <a:solidFill>
                  <a:schemeClr val="tx1">
                    <a:lumMod val="95000"/>
                    <a:lumOff val="5000"/>
                  </a:schemeClr>
                </a:solidFill>
              </a:rPr>
              <a:t>ا.جمالي.</a:t>
            </a:r>
            <a:br>
              <a:rPr lang="ar-SA" dirty="0" smtClean="0">
                <a:solidFill>
                  <a:schemeClr val="tx1">
                    <a:lumMod val="95000"/>
                    <a:lumOff val="5000"/>
                  </a:schemeClr>
                </a:solidFill>
              </a:rPr>
            </a:br>
            <a:r>
              <a:rPr lang="ar-SA" dirty="0" smtClean="0">
                <a:solidFill>
                  <a:schemeClr val="tx1">
                    <a:lumMod val="95000"/>
                    <a:lumOff val="5000"/>
                  </a:schemeClr>
                </a:solidFill>
              </a:rPr>
              <a:t> ب.تقني.</a:t>
            </a:r>
            <a:endParaRPr lang="ar-SA" dirty="0">
              <a:solidFill>
                <a:schemeClr val="tx1">
                  <a:lumMod val="95000"/>
                  <a:lumOff val="5000"/>
                </a:schemeClr>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2"/>
          <p:cNvSpPr txBox="1">
            <a:spLocks/>
          </p:cNvSpPr>
          <p:nvPr/>
        </p:nvSpPr>
        <p:spPr>
          <a:xfrm>
            <a:off x="500034" y="500042"/>
            <a:ext cx="8215370" cy="5786478"/>
          </a:xfrm>
          <a:prstGeom prst="rect">
            <a:avLst/>
          </a:prstGeom>
          <a:solidFill>
            <a:schemeClr val="accent6">
              <a:lumMod val="60000"/>
              <a:lumOff val="40000"/>
            </a:schemeClr>
          </a:solidFill>
          <a:effectLst>
            <a:outerShdw blurRad="152400" dist="317500" dir="5400000" sx="90000" sy="-19000" rotWithShape="0">
              <a:prstClr val="black">
                <a:alpha val="15000"/>
              </a:prstClr>
            </a:outerShdw>
          </a:effectLst>
          <a:scene3d>
            <a:camera prst="orthographicFront"/>
            <a:lightRig rig="threePt" dir="t"/>
          </a:scene3d>
          <a:sp3d>
            <a:bevelT/>
          </a:sp3d>
        </p:spPr>
        <p:txBody>
          <a:bodyPr>
            <a:normAutofit lnSpcReduction="10000"/>
          </a:bodyPr>
          <a:lstStyle/>
          <a:p>
            <a:pPr marL="342900" lvl="0" indent="-342900">
              <a:spcBef>
                <a:spcPct val="20000"/>
              </a:spcBef>
              <a:buFont typeface="Arial" pitchFamily="34" charset="0"/>
              <a:buChar char="•"/>
            </a:pPr>
            <a:r>
              <a:rPr kumimoji="0" lang="ar-SA" sz="3200" b="0" i="0" u="none" strike="noStrike" kern="1200" cap="none" spc="0" normalizeH="0" baseline="0" noProof="0" dirty="0" smtClean="0">
                <a:ln>
                  <a:noFill/>
                </a:ln>
                <a:solidFill>
                  <a:schemeClr val="tx1">
                    <a:lumMod val="95000"/>
                    <a:lumOff val="5000"/>
                  </a:schemeClr>
                </a:solidFill>
                <a:effectLst/>
                <a:uLnTx/>
                <a:uFillTx/>
                <a:latin typeface="+mn-lt"/>
                <a:ea typeface="+mn-ea"/>
                <a:cs typeface="+mn-cs"/>
              </a:rPr>
              <a:t>التربية الجمالية (الفن)تضاهي أي نوع من أنواع التربية”إن</a:t>
            </a:r>
            <a:r>
              <a:rPr lang="ar-SA" sz="3200" dirty="0" smtClean="0">
                <a:solidFill>
                  <a:schemeClr val="tx1">
                    <a:lumMod val="95000"/>
                    <a:lumOff val="5000"/>
                  </a:schemeClr>
                </a:solidFill>
              </a:rPr>
              <a:t> </a:t>
            </a:r>
            <a:r>
              <a:rPr lang="ar-SA" sz="3200" dirty="0">
                <a:solidFill>
                  <a:schemeClr val="tx1">
                    <a:lumMod val="95000"/>
                    <a:lumOff val="5000"/>
                  </a:schemeClr>
                </a:solidFill>
              </a:rPr>
              <a:t>كانت عقلية </a:t>
            </a:r>
            <a:r>
              <a:rPr kumimoji="0" lang="ar-SA" sz="3200" b="0" i="0" u="none" strike="noStrike" kern="1200" cap="none" spc="0" normalizeH="0" baseline="0" noProof="0" dirty="0" smtClean="0">
                <a:ln>
                  <a:noFill/>
                </a:ln>
                <a:solidFill>
                  <a:schemeClr val="tx1">
                    <a:lumMod val="95000"/>
                    <a:lumOff val="5000"/>
                  </a:schemeClr>
                </a:solidFill>
                <a:effectLst/>
                <a:uLnTx/>
                <a:uFillTx/>
                <a:latin typeface="+mn-lt"/>
                <a:ea typeface="+mn-ea"/>
                <a:cs typeface="+mn-cs"/>
              </a:rPr>
              <a:t>أو خلقية أو بدنية “ فان لها أثرا جميلا.</a:t>
            </a:r>
          </a:p>
          <a:p>
            <a:pPr marL="342900" lvl="0" indent="-342900">
              <a:spcBef>
                <a:spcPct val="20000"/>
              </a:spcBef>
            </a:pPr>
            <a:endParaRPr kumimoji="0" lang="ar-SA" sz="3200" b="0" i="0" u="none" strike="noStrike" kern="1200" cap="none" spc="0" normalizeH="0" baseline="0" noProof="0" dirty="0" smtClean="0">
              <a:ln>
                <a:noFill/>
              </a:ln>
              <a:solidFill>
                <a:schemeClr val="tx1">
                  <a:lumMod val="95000"/>
                  <a:lumOff val="5000"/>
                </a:schemeClr>
              </a:solidFill>
              <a:effectLst/>
              <a:uLnTx/>
              <a:uFillTx/>
              <a:latin typeface="+mn-lt"/>
              <a:ea typeface="+mn-ea"/>
              <a:cs typeface="+mn-cs"/>
            </a:endParaRPr>
          </a:p>
          <a:p>
            <a:pPr marL="342900" lvl="0" indent="-342900">
              <a:spcBef>
                <a:spcPct val="20000"/>
              </a:spcBef>
              <a:buFont typeface="Arial" pitchFamily="34" charset="0"/>
              <a:buChar char="•"/>
            </a:pPr>
            <a:r>
              <a:rPr kumimoji="0" lang="ar-SA" sz="3200" b="0" i="0" u="none" strike="noStrike" kern="1200" cap="none" spc="0" normalizeH="0" baseline="0" noProof="0" dirty="0" smtClean="0">
                <a:ln>
                  <a:noFill/>
                </a:ln>
                <a:solidFill>
                  <a:schemeClr val="tx1">
                    <a:lumMod val="95000"/>
                    <a:lumOff val="5000"/>
                  </a:schemeClr>
                </a:solidFill>
                <a:effectLst/>
                <a:uLnTx/>
                <a:uFillTx/>
                <a:latin typeface="+mn-lt"/>
                <a:ea typeface="+mn-ea"/>
                <a:cs typeface="+mn-cs"/>
              </a:rPr>
              <a:t>الحياة تصبح جافة وتبعث على الملل إذا ما خلت من الفنون الجميلة كالرسم والموسيقى وغيرها فالفنون تأخذ بيد الحياة وتهذبها</a:t>
            </a:r>
            <a:r>
              <a:rPr kumimoji="0" lang="en-US" sz="3200" b="0" i="0" u="none" strike="noStrike" kern="1200" cap="none" spc="0" normalizeH="0" baseline="0" noProof="0" dirty="0" smtClean="0">
                <a:ln>
                  <a:noFill/>
                </a:ln>
                <a:solidFill>
                  <a:schemeClr val="tx1">
                    <a:lumMod val="95000"/>
                    <a:lumOff val="5000"/>
                  </a:schemeClr>
                </a:solidFill>
                <a:effectLst/>
                <a:uLnTx/>
                <a:uFillTx/>
                <a:latin typeface="+mn-lt"/>
                <a:ea typeface="+mn-ea"/>
                <a:cs typeface="+mn-cs"/>
              </a:rPr>
              <a:t>.</a:t>
            </a:r>
            <a:endParaRPr kumimoji="0" lang="ar-SA" sz="3200" b="0" i="0" u="none" strike="noStrike" kern="1200" cap="none" spc="0" normalizeH="0" baseline="0" noProof="0" dirty="0" smtClean="0">
              <a:ln>
                <a:noFill/>
              </a:ln>
              <a:solidFill>
                <a:schemeClr val="tx1">
                  <a:lumMod val="95000"/>
                  <a:lumOff val="5000"/>
                </a:schemeClr>
              </a:solidFill>
              <a:effectLst/>
              <a:uLnTx/>
              <a:uFillTx/>
              <a:latin typeface="+mn-lt"/>
              <a:ea typeface="+mn-ea"/>
              <a:cs typeface="+mn-cs"/>
            </a:endParaRPr>
          </a:p>
          <a:p>
            <a:pPr marL="342900" lvl="0" indent="-342900">
              <a:spcBef>
                <a:spcPct val="20000"/>
              </a:spcBef>
            </a:pPr>
            <a:endParaRPr kumimoji="0" lang="ar-SA" sz="3200" b="0" i="0" u="none" strike="noStrike" kern="1200" cap="none" spc="0" normalizeH="0" baseline="0" noProof="0" dirty="0" smtClean="0">
              <a:ln>
                <a:noFill/>
              </a:ln>
              <a:solidFill>
                <a:schemeClr val="tx1">
                  <a:lumMod val="95000"/>
                  <a:lumOff val="5000"/>
                </a:schemeClr>
              </a:solidFill>
              <a:effectLst/>
              <a:uLnTx/>
              <a:uFillTx/>
              <a:latin typeface="+mn-lt"/>
              <a:ea typeface="+mn-ea"/>
              <a:cs typeface="+mn-cs"/>
            </a:endParaRPr>
          </a:p>
          <a:p>
            <a:pPr marL="342900" lvl="0" indent="-342900">
              <a:spcBef>
                <a:spcPct val="20000"/>
              </a:spcBef>
              <a:buFont typeface="Arial" pitchFamily="34" charset="0"/>
              <a:buChar char="•"/>
            </a:pPr>
            <a:r>
              <a:rPr kumimoji="0" lang="ar-SA" sz="3200" b="0" i="0" u="none" strike="noStrike" kern="1200" cap="none" spc="0" normalizeH="0" baseline="0" noProof="0" dirty="0" smtClean="0">
                <a:ln>
                  <a:noFill/>
                </a:ln>
                <a:solidFill>
                  <a:schemeClr val="tx1">
                    <a:lumMod val="95000"/>
                    <a:lumOff val="5000"/>
                  </a:schemeClr>
                </a:solidFill>
                <a:effectLst/>
                <a:uLnTx/>
                <a:uFillTx/>
                <a:latin typeface="+mn-lt"/>
                <a:ea typeface="+mn-ea"/>
                <a:cs typeface="+mn-cs"/>
              </a:rPr>
              <a:t>جمال الحياة بكل مظاهرها كمثل لوحة زيتية تبعث بالنفس الارتياح وكذلك الآلة التي تؤدي عملها على أكمل وجه كفيلة بان يشعر من يستخدمها ويتفهم طبيعتها بالإحساس بجمال دقة صناعتها.</a:t>
            </a:r>
            <a:endParaRPr kumimoji="0" lang="ar-SA" sz="3200" b="0" i="0" u="none" strike="noStrike" kern="1200" cap="none" spc="0" normalizeH="0" baseline="0" noProof="0" dirty="0">
              <a:ln>
                <a:noFill/>
              </a:ln>
              <a:solidFill>
                <a:schemeClr val="tx1">
                  <a:lumMod val="95000"/>
                  <a:lumOff val="5000"/>
                </a:schemeClr>
              </a:solidFill>
              <a:effectLst/>
              <a:uLnTx/>
              <a:uFillTx/>
              <a:latin typeface="+mn-lt"/>
              <a:ea typeface="+mn-ea"/>
              <a:cs typeface="+mn-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200084" y="714356"/>
            <a:ext cx="8729634" cy="5643602"/>
          </a:xfrm>
          <a:prstGeom prst="rect">
            <a:avLst/>
          </a:prstGeom>
        </p:spPr>
        <p:style>
          <a:lnRef idx="1">
            <a:schemeClr val="accent6"/>
          </a:lnRef>
          <a:fillRef idx="2">
            <a:schemeClr val="accent6"/>
          </a:fillRef>
          <a:effectRef idx="1">
            <a:schemeClr val="accent6"/>
          </a:effectRef>
          <a:fontRef idx="minor">
            <a:schemeClr val="dk1"/>
          </a:fontRef>
        </p:style>
        <p:txBody>
          <a:bodyPr/>
          <a:lstStyle/>
          <a:p>
            <a:pPr marL="342900" marR="0" lvl="0" indent="-342900" algn="r" defTabSz="914400" rtl="1" eaLnBrk="1" fontAlgn="auto" latinLnBrk="0" hangingPunct="1">
              <a:lnSpc>
                <a:spcPct val="100000"/>
              </a:lnSpc>
              <a:spcBef>
                <a:spcPct val="20000"/>
              </a:spcBef>
              <a:spcAft>
                <a:spcPts val="0"/>
              </a:spcAft>
              <a:buClrTx/>
              <a:buSzTx/>
              <a:buFont typeface="Arial" pitchFamily="34" charset="0"/>
              <a:buChar char="•"/>
              <a:tabLst/>
              <a:defRPr/>
            </a:pPr>
            <a:r>
              <a:rPr kumimoji="0" lang="ar-SA" sz="3600" b="0" i="0" u="none" strike="noStrike" kern="1200" cap="none" spc="0" normalizeH="0" baseline="0" noProof="0" dirty="0" smtClean="0">
                <a:ln>
                  <a:noFill/>
                </a:ln>
                <a:solidFill>
                  <a:schemeClr val="tx1"/>
                </a:solidFill>
                <a:effectLst/>
                <a:uLnTx/>
                <a:uFillTx/>
                <a:latin typeface="+mn-lt"/>
                <a:ea typeface="+mn-ea"/>
                <a:cs typeface="+mn-cs"/>
              </a:rPr>
              <a:t>فالفن تعبير عن كل جميل وتعبير خالص عن جوهر الإنسان وذاته الإنسانية وهو مظهر للحياة الشعورية النفسية للفرد </a:t>
            </a:r>
          </a:p>
          <a:p>
            <a:pPr marL="342900" marR="0" lvl="0" indent="-342900" algn="r" defTabSz="914400" rtl="1" eaLnBrk="1" fontAlgn="auto" latinLnBrk="0" hangingPunct="1">
              <a:lnSpc>
                <a:spcPct val="100000"/>
              </a:lnSpc>
              <a:spcBef>
                <a:spcPct val="20000"/>
              </a:spcBef>
              <a:spcAft>
                <a:spcPts val="0"/>
              </a:spcAft>
              <a:buClrTx/>
              <a:buSzTx/>
              <a:buFont typeface="Arial" pitchFamily="34" charset="0"/>
              <a:buChar char="•"/>
              <a:tabLst/>
              <a:defRPr/>
            </a:pPr>
            <a:r>
              <a:rPr kumimoji="0" lang="ar-SA" sz="3600" b="0" i="0" u="none" strike="noStrike" kern="1200" cap="none" spc="0" normalizeH="0" baseline="0" noProof="0" dirty="0" smtClean="0">
                <a:ln>
                  <a:noFill/>
                </a:ln>
                <a:solidFill>
                  <a:schemeClr val="tx1"/>
                </a:solidFill>
                <a:effectLst/>
                <a:uLnTx/>
                <a:uFillTx/>
                <a:latin typeface="+mn-lt"/>
                <a:ea typeface="+mn-ea"/>
                <a:cs typeface="+mn-cs"/>
              </a:rPr>
              <a:t>فالفن هو</a:t>
            </a:r>
            <a:r>
              <a:rPr kumimoji="0" lang="ar-SA" sz="3600" b="0" i="0" u="none" strike="noStrike" kern="1200" cap="none" spc="0" normalizeH="0" noProof="0" dirty="0" smtClean="0">
                <a:ln>
                  <a:noFill/>
                </a:ln>
                <a:solidFill>
                  <a:schemeClr val="tx1"/>
                </a:solidFill>
                <a:effectLst/>
                <a:uLnTx/>
                <a:uFillTx/>
                <a:latin typeface="+mn-lt"/>
                <a:ea typeface="+mn-ea"/>
                <a:cs typeface="+mn-cs"/>
              </a:rPr>
              <a:t> </a:t>
            </a:r>
            <a:r>
              <a:rPr kumimoji="0" lang="ar-SA" sz="3600" b="0" i="0" u="none" strike="noStrike" kern="1200" cap="none" spc="0" normalizeH="0" baseline="0" noProof="0" dirty="0" smtClean="0">
                <a:ln>
                  <a:noFill/>
                </a:ln>
                <a:solidFill>
                  <a:schemeClr val="tx1"/>
                </a:solidFill>
                <a:effectLst/>
                <a:uLnTx/>
                <a:uFillTx/>
                <a:latin typeface="+mn-lt"/>
                <a:ea typeface="+mn-ea"/>
                <a:cs typeface="+mn-cs"/>
              </a:rPr>
              <a:t>إحساس بدقة التفكير وجمال في التعبير، هو الصورة الحية والمعبرة عن تقاليد الشعوب وعاداتها ومرآتها الصادقة التي تعكس نهضتها</a:t>
            </a:r>
            <a:r>
              <a:rPr kumimoji="0" lang="en-US" sz="3600" b="0" i="0" u="none" strike="noStrike" kern="1200" cap="none" spc="0" normalizeH="0" baseline="0" noProof="0" dirty="0" smtClean="0">
                <a:ln>
                  <a:noFill/>
                </a:ln>
                <a:solidFill>
                  <a:schemeClr val="tx1"/>
                </a:solidFill>
                <a:effectLst/>
                <a:uLnTx/>
                <a:uFillTx/>
                <a:latin typeface="+mn-lt"/>
                <a:ea typeface="+mn-ea"/>
                <a:cs typeface="+mn-cs"/>
              </a:rPr>
              <a:t>.</a:t>
            </a:r>
          </a:p>
          <a:p>
            <a:pPr marL="342900" marR="0" lvl="0" indent="-342900" algn="r" defTabSz="914400" rtl="1" eaLnBrk="1" fontAlgn="auto" latinLnBrk="0" hangingPunct="1">
              <a:lnSpc>
                <a:spcPct val="100000"/>
              </a:lnSpc>
              <a:spcBef>
                <a:spcPct val="20000"/>
              </a:spcBef>
              <a:spcAft>
                <a:spcPts val="0"/>
              </a:spcAft>
              <a:buClrTx/>
              <a:buSzTx/>
              <a:tabLst/>
              <a:defRPr/>
            </a:pPr>
            <a:r>
              <a:rPr lang="ar-SA" sz="3600" dirty="0">
                <a:solidFill>
                  <a:schemeClr val="tx1"/>
                </a:solidFill>
              </a:rPr>
              <a:t> </a:t>
            </a:r>
            <a:endParaRPr lang="ar-SA" sz="3600" dirty="0" smtClean="0">
              <a:solidFill>
                <a:schemeClr val="tx1"/>
              </a:solidFill>
            </a:endParaRPr>
          </a:p>
          <a:p>
            <a:pPr marL="342900" marR="0" lvl="0" indent="-342900" algn="ctr" defTabSz="914400" rtl="1" eaLnBrk="1" fontAlgn="auto" latinLnBrk="0" hangingPunct="1">
              <a:lnSpc>
                <a:spcPct val="100000"/>
              </a:lnSpc>
              <a:spcBef>
                <a:spcPct val="20000"/>
              </a:spcBef>
              <a:spcAft>
                <a:spcPts val="0"/>
              </a:spcAft>
              <a:buClrTx/>
              <a:buSzTx/>
              <a:tabLst/>
              <a:defRPr/>
            </a:pPr>
            <a:r>
              <a:rPr kumimoji="0" lang="ar-SA" sz="3600" b="0" i="0" u="none" strike="noStrike" kern="1200" cap="none" spc="0" normalizeH="0" baseline="0" noProof="0" dirty="0" smtClean="0">
                <a:ln>
                  <a:noFill/>
                </a:ln>
                <a:solidFill>
                  <a:schemeClr val="tx1"/>
                </a:solidFill>
                <a:effectLst/>
                <a:uLnTx/>
                <a:uFillTx/>
                <a:latin typeface="+mn-lt"/>
                <a:ea typeface="+mn-ea"/>
                <a:cs typeface="+mn-cs"/>
              </a:rPr>
              <a:t>ما هو تعريف التربية الجمالية إذا؟</a:t>
            </a:r>
            <a:endParaRPr kumimoji="0" lang="ar-SA" sz="3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642918"/>
            <a:ext cx="8229600" cy="5715040"/>
          </a:xfrm>
        </p:spPr>
        <p:txBody>
          <a:bodyPr>
            <a:normAutofit fontScale="90000"/>
          </a:bodyPr>
          <a:lstStyle/>
          <a:p>
            <a:r>
              <a:rPr lang="ar-SA" dirty="0" smtClean="0"/>
              <a:t>“</a:t>
            </a:r>
            <a:r>
              <a:rPr lang="ar-SA" b="1" dirty="0"/>
              <a:t>هي حركة الذات الإنسانية في المجتمع بوسائل اللفظ واللون والنغم والحركة والشكل </a:t>
            </a:r>
            <a:r>
              <a:rPr lang="en-US" b="1" dirty="0"/>
              <a:t>“.</a:t>
            </a:r>
            <a:r>
              <a:rPr lang="en-US" dirty="0" smtClean="0"/>
              <a:t/>
            </a:r>
            <a:br>
              <a:rPr lang="en-US" dirty="0" smtClean="0"/>
            </a:br>
            <a:r>
              <a:rPr lang="ar-SA" b="1" dirty="0" smtClean="0"/>
              <a:t>وتعتبر التربية الجمالية عمود من أقوى عواميد التربية المستمرة مدى الحياة لا من حيث تجديدها لمعارفنا وزيادتها باستمرار، بل من حيث أنها أداة لدوام الازدهار الثقافي</a:t>
            </a:r>
            <a:r>
              <a:rPr lang="en-US" b="1" dirty="0" smtClean="0"/>
              <a:t>.</a:t>
            </a:r>
            <a:br>
              <a:rPr lang="en-US" b="1" dirty="0" smtClean="0"/>
            </a:br>
            <a:r>
              <a:rPr lang="en-US" dirty="0" smtClean="0"/>
              <a:t/>
            </a:r>
            <a:br>
              <a:rPr lang="en-US" dirty="0" smtClean="0"/>
            </a:b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2"/>
          <p:cNvSpPr txBox="1">
            <a:spLocks/>
          </p:cNvSpPr>
          <p:nvPr/>
        </p:nvSpPr>
        <p:spPr>
          <a:xfrm>
            <a:off x="285752" y="214314"/>
            <a:ext cx="8643966" cy="6429396"/>
          </a:xfrm>
          <a:prstGeom prst="rect">
            <a:avLst/>
          </a:prstGeom>
        </p:spPr>
        <p:style>
          <a:lnRef idx="1">
            <a:schemeClr val="accent6"/>
          </a:lnRef>
          <a:fillRef idx="2">
            <a:schemeClr val="accent6"/>
          </a:fillRef>
          <a:effectRef idx="1">
            <a:schemeClr val="accent6"/>
          </a:effectRef>
          <a:fontRef idx="minor">
            <a:schemeClr val="dk1"/>
          </a:fontRef>
        </p:style>
        <p:txBody>
          <a:bodyPr>
            <a:normAutofit/>
          </a:bodyPr>
          <a:lstStyle/>
          <a:p>
            <a:pPr marL="342900" marR="0" lvl="0" indent="-342900" algn="r" defTabSz="914400" rtl="1" eaLnBrk="1" fontAlgn="auto" latinLnBrk="0" hangingPunct="1">
              <a:lnSpc>
                <a:spcPct val="100000"/>
              </a:lnSpc>
              <a:spcBef>
                <a:spcPct val="20000"/>
              </a:spcBef>
              <a:spcAft>
                <a:spcPts val="0"/>
              </a:spcAft>
              <a:buClrTx/>
              <a:buSzTx/>
              <a:buFont typeface="Arial" pitchFamily="34" charset="0"/>
              <a:buChar char="•"/>
              <a:tabLst/>
              <a:defRPr/>
            </a:pPr>
            <a:r>
              <a:rPr kumimoji="0" lang="ar-SA" sz="3200" b="1" i="0" u="sng" strike="noStrike" kern="1200" cap="none" spc="0" normalizeH="0" baseline="0" noProof="0" dirty="0" smtClean="0">
                <a:ln>
                  <a:noFill/>
                </a:ln>
                <a:solidFill>
                  <a:schemeClr val="tx1">
                    <a:lumMod val="95000"/>
                    <a:lumOff val="5000"/>
                  </a:schemeClr>
                </a:solidFill>
                <a:effectLst/>
                <a:uLnTx/>
                <a:uFillTx/>
                <a:latin typeface="+mn-lt"/>
                <a:ea typeface="+mn-ea"/>
                <a:cs typeface="+mn-cs"/>
              </a:rPr>
              <a:t>مفهوم التربية الجمالية:</a:t>
            </a:r>
            <a:r>
              <a:rPr kumimoji="0" lang="en-US" sz="3200" b="1" i="0" u="none" strike="noStrike" kern="1200" cap="none" spc="0" normalizeH="0" baseline="0" noProof="0" dirty="0" smtClean="0">
                <a:ln>
                  <a:noFill/>
                </a:ln>
                <a:solidFill>
                  <a:schemeClr val="tx1">
                    <a:lumMod val="95000"/>
                    <a:lumOff val="5000"/>
                  </a:schemeClr>
                </a:solidFill>
                <a:effectLst/>
                <a:uLnTx/>
                <a:uFillTx/>
                <a:latin typeface="+mn-lt"/>
                <a:ea typeface="+mn-ea"/>
                <a:cs typeface="+mn-cs"/>
              </a:rPr>
              <a:t/>
            </a:r>
            <a:br>
              <a:rPr kumimoji="0" lang="en-US" sz="3200" b="1" i="0" u="none" strike="noStrike" kern="1200" cap="none" spc="0" normalizeH="0" baseline="0" noProof="0" dirty="0" smtClean="0">
                <a:ln>
                  <a:noFill/>
                </a:ln>
                <a:solidFill>
                  <a:schemeClr val="tx1">
                    <a:lumMod val="95000"/>
                    <a:lumOff val="5000"/>
                  </a:schemeClr>
                </a:solidFill>
                <a:effectLst/>
                <a:uLnTx/>
                <a:uFillTx/>
                <a:latin typeface="+mn-lt"/>
                <a:ea typeface="+mn-ea"/>
                <a:cs typeface="+mn-cs"/>
              </a:rPr>
            </a:br>
            <a:r>
              <a:rPr kumimoji="0" lang="en-US" sz="3200" b="1" i="0" u="none" strike="noStrike" kern="1200" cap="none" spc="0" normalizeH="0" baseline="0" noProof="0" dirty="0" smtClean="0">
                <a:ln>
                  <a:noFill/>
                </a:ln>
                <a:solidFill>
                  <a:schemeClr val="tx1">
                    <a:lumMod val="95000"/>
                    <a:lumOff val="5000"/>
                  </a:schemeClr>
                </a:solidFill>
                <a:effectLst/>
                <a:uLnTx/>
                <a:uFillTx/>
                <a:latin typeface="+mn-lt"/>
                <a:ea typeface="+mn-ea"/>
                <a:cs typeface="+mn-cs"/>
              </a:rPr>
              <a:t>”</a:t>
            </a:r>
            <a:r>
              <a:rPr kumimoji="0" lang="ar-SA" sz="3200" b="1" i="0" u="none" strike="noStrike" kern="1200" cap="none" spc="0" normalizeH="0" baseline="0" noProof="0" dirty="0" smtClean="0">
                <a:ln>
                  <a:noFill/>
                </a:ln>
                <a:solidFill>
                  <a:schemeClr val="tx1">
                    <a:lumMod val="95000"/>
                    <a:lumOff val="5000"/>
                  </a:schemeClr>
                </a:solidFill>
                <a:effectLst/>
                <a:uLnTx/>
                <a:uFillTx/>
                <a:latin typeface="+mn-lt"/>
                <a:ea typeface="+mn-ea"/>
                <a:cs typeface="+mn-cs"/>
              </a:rPr>
              <a:t>إن مفهوم التربية الجمالية يعني عنصر التوجيه إلى تربية الفرد تربية مستمرة مدى حياته، تربية فيها فن التنسيق بين إنماء شخصية الفرد مما يرمي إلى المزاوجة بين القوى الإدراكية وبين الدوافع الحسية والوجدانية والى تحقيق التوازن بين القوى العلمية والتقنية وبين القيم الجمالية والروحية والخلقية وهكذا يصبح المراد من فن الإيحاء بأسلوب خاص في الحياة وطريقة خاصة في العيش</a:t>
            </a:r>
            <a:r>
              <a:rPr kumimoji="0" lang="en-US" sz="3200" b="1" i="0" u="none" strike="noStrike" kern="1200" cap="none" spc="0" normalizeH="0" baseline="0" noProof="0" dirty="0" smtClean="0">
                <a:ln>
                  <a:noFill/>
                </a:ln>
                <a:solidFill>
                  <a:schemeClr val="tx1">
                    <a:lumMod val="95000"/>
                    <a:lumOff val="5000"/>
                  </a:schemeClr>
                </a:solidFill>
                <a:effectLst/>
                <a:uLnTx/>
                <a:uFillTx/>
                <a:latin typeface="+mn-lt"/>
                <a:ea typeface="+mn-ea"/>
                <a:cs typeface="+mn-cs"/>
              </a:rPr>
              <a:t> “.</a:t>
            </a:r>
            <a:endParaRPr kumimoji="0" lang="ar-SA" sz="3200" b="1" i="0" u="none" strike="noStrike" kern="1200" cap="none" spc="0" normalizeH="0" baseline="0" noProof="0" dirty="0" smtClean="0">
              <a:ln>
                <a:noFill/>
              </a:ln>
              <a:solidFill>
                <a:schemeClr val="tx1">
                  <a:lumMod val="95000"/>
                  <a:lumOff val="5000"/>
                </a:schemeClr>
              </a:solidFill>
              <a:effectLst/>
              <a:uLnTx/>
              <a:uFillTx/>
              <a:latin typeface="+mn-lt"/>
              <a:ea typeface="+mn-ea"/>
              <a:cs typeface="+mn-cs"/>
            </a:endParaRPr>
          </a:p>
          <a:p>
            <a:pPr marL="342900" marR="0" lvl="0" indent="-342900" algn="r" defTabSz="914400" rtl="1" eaLnBrk="1" fontAlgn="auto" latinLnBrk="0" hangingPunct="1">
              <a:lnSpc>
                <a:spcPct val="100000"/>
              </a:lnSpc>
              <a:spcBef>
                <a:spcPct val="20000"/>
              </a:spcBef>
              <a:spcAft>
                <a:spcPts val="0"/>
              </a:spcAft>
              <a:buClrTx/>
              <a:buSzTx/>
              <a:buFont typeface="Arial" pitchFamily="34" charset="0"/>
              <a:buChar char="•"/>
              <a:tabLst/>
              <a:defRPr/>
            </a:pPr>
            <a:r>
              <a:rPr lang="ar-SA" sz="3200" b="1" u="sng" dirty="0" smtClean="0">
                <a:solidFill>
                  <a:schemeClr val="tx1">
                    <a:lumMod val="95000"/>
                    <a:lumOff val="5000"/>
                  </a:schemeClr>
                </a:solidFill>
              </a:rPr>
              <a:t>أهداف التربية الجمالية:</a:t>
            </a:r>
          </a:p>
          <a:p>
            <a:pPr marL="342900" lvl="0" indent="-342900">
              <a:spcBef>
                <a:spcPct val="20000"/>
              </a:spcBef>
            </a:pPr>
            <a:r>
              <a:rPr lang="ar-SA" sz="3200" b="1" dirty="0" smtClean="0">
                <a:solidFill>
                  <a:schemeClr val="tx1">
                    <a:lumMod val="95000"/>
                    <a:lumOff val="5000"/>
                  </a:schemeClr>
                </a:solidFill>
              </a:rPr>
              <a:t>-إنماء </a:t>
            </a:r>
            <a:r>
              <a:rPr lang="ar-SA" sz="3200" b="1" dirty="0">
                <a:solidFill>
                  <a:schemeClr val="tx1">
                    <a:lumMod val="95000"/>
                    <a:lumOff val="5000"/>
                  </a:schemeClr>
                </a:solidFill>
              </a:rPr>
              <a:t>تذوق لتحفيزه على تقدير قيمة الانطباعات </a:t>
            </a:r>
            <a:r>
              <a:rPr lang="ar-SA" sz="3200" b="1" dirty="0" smtClean="0">
                <a:solidFill>
                  <a:schemeClr val="tx1">
                    <a:lumMod val="95000"/>
                    <a:lumOff val="5000"/>
                  </a:schemeClr>
                </a:solidFill>
              </a:rPr>
              <a:t>الجمالية</a:t>
            </a:r>
          </a:p>
          <a:p>
            <a:pPr marL="342900" lvl="0" indent="-342900">
              <a:spcBef>
                <a:spcPct val="20000"/>
              </a:spcBef>
            </a:pPr>
            <a:r>
              <a:rPr lang="ar-SA" sz="3200" b="1" dirty="0">
                <a:solidFill>
                  <a:schemeClr val="tx1">
                    <a:lumMod val="95000"/>
                    <a:lumOff val="5000"/>
                  </a:schemeClr>
                </a:solidFill>
              </a:rPr>
              <a:t>-</a:t>
            </a:r>
            <a:r>
              <a:rPr lang="ar-SA" sz="3200" b="1" dirty="0" smtClean="0">
                <a:solidFill>
                  <a:schemeClr val="tx1">
                    <a:lumMod val="95000"/>
                    <a:lumOff val="5000"/>
                  </a:schemeClr>
                </a:solidFill>
              </a:rPr>
              <a:t>التفتيش </a:t>
            </a:r>
            <a:r>
              <a:rPr lang="ar-SA" sz="3200" b="1" dirty="0">
                <a:solidFill>
                  <a:schemeClr val="tx1">
                    <a:lumMod val="95000"/>
                    <a:lumOff val="5000"/>
                  </a:schemeClr>
                </a:solidFill>
              </a:rPr>
              <a:t>عن أحاسيس تغني فكره وتبعث الدفء في قلبه. </a:t>
            </a:r>
            <a:r>
              <a:rPr kumimoji="0" lang="en-US" sz="3200" b="1" i="0" u="none" strike="noStrike" kern="1200" cap="none" spc="0" normalizeH="0" baseline="0" noProof="0" dirty="0" smtClean="0">
                <a:ln>
                  <a:noFill/>
                </a:ln>
                <a:solidFill>
                  <a:schemeClr val="tx1">
                    <a:lumMod val="95000"/>
                    <a:lumOff val="5000"/>
                  </a:schemeClr>
                </a:solidFill>
                <a:effectLst/>
                <a:uLnTx/>
                <a:uFillTx/>
                <a:latin typeface="+mn-lt"/>
                <a:ea typeface="+mn-ea"/>
                <a:cs typeface="+mn-cs"/>
              </a:rPr>
              <a:t/>
            </a:r>
            <a:br>
              <a:rPr kumimoji="0" lang="en-US" sz="3200" b="1" i="0" u="none" strike="noStrike" kern="1200" cap="none" spc="0" normalizeH="0" baseline="0" noProof="0" dirty="0" smtClean="0">
                <a:ln>
                  <a:noFill/>
                </a:ln>
                <a:solidFill>
                  <a:schemeClr val="tx1">
                    <a:lumMod val="95000"/>
                    <a:lumOff val="5000"/>
                  </a:schemeClr>
                </a:solidFill>
                <a:effectLst/>
                <a:uLnTx/>
                <a:uFillTx/>
                <a:latin typeface="+mn-lt"/>
                <a:ea typeface="+mn-ea"/>
                <a:cs typeface="+mn-cs"/>
              </a:rPr>
            </a:br>
            <a:endParaRPr kumimoji="0" lang="ar-SA" sz="3200" b="1" i="0" u="none" strike="noStrike" kern="1200" cap="none" spc="0" normalizeH="0" baseline="0" noProof="0" dirty="0" smtClean="0">
              <a:ln>
                <a:noFill/>
              </a:ln>
              <a:solidFill>
                <a:schemeClr val="tx1">
                  <a:lumMod val="95000"/>
                  <a:lumOff val="5000"/>
                </a:schemeClr>
              </a:solidFill>
              <a:effectLst/>
              <a:uLnTx/>
              <a:uFillTx/>
              <a:latin typeface="+mn-lt"/>
              <a:ea typeface="+mn-ea"/>
              <a:cs typeface="+mn-cs"/>
            </a:endParaRPr>
          </a:p>
          <a:p>
            <a:pPr marL="342900" marR="0" lvl="0" indent="-342900" algn="r" defTabSz="914400" rtl="1" eaLnBrk="1" fontAlgn="auto" latinLnBrk="0" hangingPunct="1">
              <a:lnSpc>
                <a:spcPct val="100000"/>
              </a:lnSpc>
              <a:spcBef>
                <a:spcPct val="20000"/>
              </a:spcBef>
              <a:spcAft>
                <a:spcPts val="0"/>
              </a:spcAft>
              <a:buClrTx/>
              <a:buSzTx/>
              <a:tabLst/>
              <a:defRPr/>
            </a:pPr>
            <a:endParaRPr kumimoji="0" lang="ar-SA" sz="3200" b="0" i="0" u="none" strike="noStrike" kern="1200" cap="none" spc="0" normalizeH="0" baseline="0" noProof="0" dirty="0">
              <a:ln>
                <a:noFill/>
              </a:ln>
              <a:solidFill>
                <a:schemeClr val="tx1">
                  <a:lumMod val="95000"/>
                  <a:lumOff val="5000"/>
                </a:schemeClr>
              </a:solidFill>
              <a:effectLst/>
              <a:uLnTx/>
              <a:uFillTx/>
              <a:latin typeface="+mn-lt"/>
              <a:ea typeface="+mn-ea"/>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5368940"/>
          </a:xfrm>
        </p:spPr>
        <p:txBody>
          <a:bodyPr/>
          <a:lstStyle/>
          <a:p>
            <a:r>
              <a:rPr lang="ar-SA" dirty="0" smtClean="0">
                <a:solidFill>
                  <a:srgbClr val="FF0000"/>
                </a:solidFill>
              </a:rPr>
              <a:t>السؤال المطروح:</a:t>
            </a:r>
            <a:r>
              <a:rPr lang="ar-SA" dirty="0" smtClean="0"/>
              <a:t/>
            </a:r>
            <a:br>
              <a:rPr lang="ar-SA" dirty="0" smtClean="0"/>
            </a:br>
            <a:r>
              <a:rPr lang="ar-SA" dirty="0" smtClean="0"/>
              <a:t> ماذا يفعل المربي حتى يجعل الطلبة يشعرون لذة ما ينجزونه من أعمال؟</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28642" y="642918"/>
            <a:ext cx="8458200" cy="5857915"/>
          </a:xfrm>
          <a:prstGeom prst="rect">
            <a:avLst/>
          </a:prstGeom>
        </p:spPr>
        <p:style>
          <a:lnRef idx="1">
            <a:schemeClr val="accent6"/>
          </a:lnRef>
          <a:fillRef idx="2">
            <a:schemeClr val="accent6"/>
          </a:fillRef>
          <a:effectRef idx="1">
            <a:schemeClr val="accent6"/>
          </a:effectRef>
          <a:fontRef idx="minor">
            <a:schemeClr val="dk1"/>
          </a:fontRef>
        </p:style>
        <p:txBody>
          <a:bodyPr>
            <a:normAutofit fontScale="85000" lnSpcReduction="20000"/>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SA" sz="2400" b="0" i="0" u="none" strike="noStrike" kern="1200" cap="none" spc="0" normalizeH="0" baseline="0" noProof="0" dirty="0" smtClean="0">
                <a:ln>
                  <a:noFill/>
                </a:ln>
                <a:solidFill>
                  <a:schemeClr val="tx1"/>
                </a:solidFill>
                <a:effectLst/>
                <a:uLnTx/>
                <a:uFillTx/>
                <a:latin typeface="+mj-lt"/>
                <a:ea typeface="+mj-ea"/>
                <a:cs typeface="+mj-cs"/>
              </a:rPr>
              <a:t/>
            </a:r>
            <a:br>
              <a:rPr kumimoji="0" lang="ar-SA" sz="2400" b="0" i="0" u="none" strike="noStrike" kern="1200" cap="none" spc="0" normalizeH="0" baseline="0" noProof="0" dirty="0" smtClean="0">
                <a:ln>
                  <a:noFill/>
                </a:ln>
                <a:solidFill>
                  <a:schemeClr val="tx1"/>
                </a:solidFill>
                <a:effectLst/>
                <a:uLnTx/>
                <a:uFillTx/>
                <a:latin typeface="+mj-lt"/>
                <a:ea typeface="+mj-ea"/>
                <a:cs typeface="+mj-cs"/>
              </a:rPr>
            </a:br>
            <a:endParaRPr kumimoji="0" lang="ar-SA" sz="2400" b="0" i="0" u="none" strike="noStrike" kern="1200" cap="none" spc="0" normalizeH="0" baseline="0" noProof="0" dirty="0" smtClean="0">
              <a:ln>
                <a:noFill/>
              </a:ln>
              <a:solidFill>
                <a:schemeClr val="tx1"/>
              </a:solidFill>
              <a:effectLst/>
              <a:uLnTx/>
              <a:uFillTx/>
              <a:latin typeface="+mj-lt"/>
              <a:ea typeface="+mj-ea"/>
              <a:cs typeface="+mj-cs"/>
            </a:endParaRPr>
          </a:p>
          <a:p>
            <a:pPr marL="0" marR="0" lvl="0" indent="0" algn="ctr" defTabSz="914400" rtl="1" eaLnBrk="1" fontAlgn="auto" latinLnBrk="0" hangingPunct="1">
              <a:lnSpc>
                <a:spcPct val="100000"/>
              </a:lnSpc>
              <a:spcBef>
                <a:spcPct val="0"/>
              </a:spcBef>
              <a:spcAft>
                <a:spcPts val="0"/>
              </a:spcAft>
              <a:buClrTx/>
              <a:buSzTx/>
              <a:buFontTx/>
              <a:buNone/>
              <a:tabLst/>
              <a:defRPr/>
            </a:pPr>
            <a:endParaRPr lang="ar-SA" sz="2400" dirty="0" smtClean="0">
              <a:solidFill>
                <a:schemeClr val="tx1"/>
              </a:solidFill>
              <a:latin typeface="+mj-lt"/>
              <a:ea typeface="+mj-ea"/>
              <a:cs typeface="+mj-cs"/>
            </a:endParaRPr>
          </a:p>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SA" sz="3900" b="0" i="0" u="none" strike="noStrike" kern="1200" cap="none" spc="0" normalizeH="0" baseline="0" noProof="0" dirty="0" smtClean="0">
                <a:ln>
                  <a:noFill/>
                </a:ln>
                <a:solidFill>
                  <a:schemeClr val="tx1"/>
                </a:solidFill>
                <a:effectLst/>
                <a:uLnTx/>
                <a:uFillTx/>
                <a:latin typeface="+mj-lt"/>
                <a:ea typeface="+mj-ea"/>
                <a:cs typeface="+mj-cs"/>
              </a:rPr>
              <a:t>1.التخطيط لما يراه مناسبا لطلابه.</a:t>
            </a:r>
          </a:p>
          <a:p>
            <a:pPr marL="0" marR="0" lvl="0" indent="0" algn="ctr" defTabSz="914400" rtl="1" eaLnBrk="1" fontAlgn="auto" latinLnBrk="0" hangingPunct="1">
              <a:lnSpc>
                <a:spcPct val="100000"/>
              </a:lnSpc>
              <a:spcBef>
                <a:spcPct val="0"/>
              </a:spcBef>
              <a:spcAft>
                <a:spcPts val="0"/>
              </a:spcAft>
              <a:buClrTx/>
              <a:buSzTx/>
              <a:buFontTx/>
              <a:buNone/>
              <a:tabLst/>
              <a:defRPr/>
            </a:pPr>
            <a:endParaRPr lang="ar-SA" sz="3900" dirty="0" smtClean="0">
              <a:solidFill>
                <a:schemeClr val="tx1"/>
              </a:solidFill>
              <a:latin typeface="+mj-lt"/>
              <a:ea typeface="+mj-ea"/>
              <a:cs typeface="+mj-cs"/>
            </a:endParaRPr>
          </a:p>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SA" sz="3900" b="0" i="0" u="none" strike="noStrike" kern="1200" cap="none" spc="0" normalizeH="0" baseline="0" noProof="0" dirty="0" smtClean="0">
                <a:ln>
                  <a:noFill/>
                </a:ln>
                <a:solidFill>
                  <a:schemeClr val="tx1"/>
                </a:solidFill>
                <a:effectLst/>
                <a:uLnTx/>
                <a:uFillTx/>
                <a:latin typeface="+mj-lt"/>
                <a:ea typeface="+mj-ea"/>
                <a:cs typeface="+mj-cs"/>
              </a:rPr>
              <a:t/>
            </a:r>
            <a:br>
              <a:rPr kumimoji="0" lang="ar-SA" sz="3900" b="0" i="0" u="none" strike="noStrike" kern="1200" cap="none" spc="0" normalizeH="0" baseline="0" noProof="0" dirty="0" smtClean="0">
                <a:ln>
                  <a:noFill/>
                </a:ln>
                <a:solidFill>
                  <a:schemeClr val="tx1"/>
                </a:solidFill>
                <a:effectLst/>
                <a:uLnTx/>
                <a:uFillTx/>
                <a:latin typeface="+mj-lt"/>
                <a:ea typeface="+mj-ea"/>
                <a:cs typeface="+mj-cs"/>
              </a:rPr>
            </a:br>
            <a:r>
              <a:rPr kumimoji="0" lang="ar-SA" sz="3900" b="0" i="0" u="none" strike="noStrike" kern="1200" cap="none" spc="0" normalizeH="0" baseline="0" noProof="0" dirty="0" smtClean="0">
                <a:ln>
                  <a:noFill/>
                </a:ln>
                <a:solidFill>
                  <a:schemeClr val="tx1"/>
                </a:solidFill>
                <a:effectLst/>
                <a:uLnTx/>
                <a:uFillTx/>
                <a:latin typeface="+mj-lt"/>
                <a:ea typeface="+mj-ea"/>
                <a:cs typeface="+mj-cs"/>
              </a:rPr>
              <a:t>2. إتاحة الفرصة الملائمة للطلبة للاستفادة من فرص التنبيه في مدرستهم وبيوتهم دونما التعرض للعقوبة في حال إخفاقهم .</a:t>
            </a:r>
          </a:p>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SA" sz="3900" b="0" i="0" u="none" strike="noStrike" kern="1200" cap="none" spc="0" normalizeH="0" baseline="0" noProof="0" dirty="0" smtClean="0">
                <a:ln>
                  <a:noFill/>
                </a:ln>
                <a:solidFill>
                  <a:schemeClr val="tx1"/>
                </a:solidFill>
                <a:effectLst/>
                <a:uLnTx/>
                <a:uFillTx/>
                <a:latin typeface="+mj-lt"/>
                <a:ea typeface="+mj-ea"/>
                <a:cs typeface="+mj-cs"/>
              </a:rPr>
              <a:t/>
            </a:r>
            <a:br>
              <a:rPr kumimoji="0" lang="ar-SA" sz="3900" b="0" i="0" u="none" strike="noStrike" kern="1200" cap="none" spc="0" normalizeH="0" baseline="0" noProof="0" dirty="0" smtClean="0">
                <a:ln>
                  <a:noFill/>
                </a:ln>
                <a:solidFill>
                  <a:schemeClr val="tx1"/>
                </a:solidFill>
                <a:effectLst/>
                <a:uLnTx/>
                <a:uFillTx/>
                <a:latin typeface="+mj-lt"/>
                <a:ea typeface="+mj-ea"/>
                <a:cs typeface="+mj-cs"/>
              </a:rPr>
            </a:br>
            <a:r>
              <a:rPr kumimoji="0" lang="ar-SA" sz="3900" b="0" i="0" u="none" strike="noStrike" kern="1200" cap="none" spc="0" normalizeH="0" baseline="0" noProof="0" dirty="0" smtClean="0">
                <a:ln>
                  <a:noFill/>
                </a:ln>
                <a:solidFill>
                  <a:schemeClr val="tx1"/>
                </a:solidFill>
                <a:effectLst/>
                <a:uLnTx/>
                <a:uFillTx/>
                <a:latin typeface="+mj-lt"/>
                <a:ea typeface="+mj-ea"/>
                <a:cs typeface="+mj-cs"/>
              </a:rPr>
              <a:t>3.توفير فرصة الاصطفاء الإرادي لأي نوع من أنواع الأنشطة المراد القيام </a:t>
            </a:r>
            <a:r>
              <a:rPr kumimoji="0" lang="ar-SA" sz="3900" b="0" i="0" u="none" strike="noStrike" kern="1200" cap="none" spc="0" normalizeH="0" baseline="0" noProof="0" dirty="0" err="1" smtClean="0">
                <a:ln>
                  <a:noFill/>
                </a:ln>
                <a:solidFill>
                  <a:schemeClr val="tx1"/>
                </a:solidFill>
                <a:effectLst/>
                <a:uLnTx/>
                <a:uFillTx/>
                <a:latin typeface="+mj-lt"/>
                <a:ea typeface="+mj-ea"/>
                <a:cs typeface="+mj-cs"/>
              </a:rPr>
              <a:t>بها</a:t>
            </a:r>
            <a:r>
              <a:rPr kumimoji="0" lang="ar-SA" sz="3900" b="0" i="0" u="none" strike="noStrike" kern="1200" cap="none" spc="0" normalizeH="0" baseline="0" noProof="0" dirty="0" smtClean="0">
                <a:ln>
                  <a:noFill/>
                </a:ln>
                <a:solidFill>
                  <a:schemeClr val="tx1"/>
                </a:solidFill>
                <a:effectLst/>
                <a:uLnTx/>
                <a:uFillTx/>
                <a:latin typeface="+mj-lt"/>
                <a:ea typeface="+mj-ea"/>
                <a:cs typeface="+mj-cs"/>
              </a:rPr>
              <a:t>.</a:t>
            </a:r>
          </a:p>
          <a:p>
            <a:pPr marL="0" marR="0" lvl="0" indent="0" algn="ctr" defTabSz="914400" rtl="1" eaLnBrk="1" fontAlgn="auto" latinLnBrk="0" hangingPunct="1">
              <a:lnSpc>
                <a:spcPct val="100000"/>
              </a:lnSpc>
              <a:spcBef>
                <a:spcPct val="0"/>
              </a:spcBef>
              <a:spcAft>
                <a:spcPts val="0"/>
              </a:spcAft>
              <a:buClrTx/>
              <a:buSzTx/>
              <a:buFontTx/>
              <a:buNone/>
              <a:tabLst/>
              <a:defRPr/>
            </a:pPr>
            <a:endParaRPr lang="ar-SA" sz="3900" dirty="0" smtClean="0">
              <a:solidFill>
                <a:schemeClr val="tx1"/>
              </a:solidFill>
              <a:latin typeface="+mj-lt"/>
              <a:ea typeface="+mj-ea"/>
              <a:cs typeface="+mj-cs"/>
            </a:endParaRPr>
          </a:p>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SA" sz="3900" b="0" i="0" u="none" strike="noStrike" kern="1200" cap="none" spc="0" normalizeH="0" baseline="0" noProof="0" dirty="0" smtClean="0">
                <a:ln>
                  <a:noFill/>
                </a:ln>
                <a:solidFill>
                  <a:schemeClr val="tx1"/>
                </a:solidFill>
                <a:effectLst/>
                <a:uLnTx/>
                <a:uFillTx/>
                <a:latin typeface="+mj-lt"/>
                <a:ea typeface="+mj-ea"/>
                <a:cs typeface="+mj-cs"/>
              </a:rPr>
              <a:t/>
            </a:r>
            <a:br>
              <a:rPr kumimoji="0" lang="ar-SA" sz="3900" b="0" i="0" u="none" strike="noStrike" kern="1200" cap="none" spc="0" normalizeH="0" baseline="0" noProof="0" dirty="0" smtClean="0">
                <a:ln>
                  <a:noFill/>
                </a:ln>
                <a:solidFill>
                  <a:schemeClr val="tx1"/>
                </a:solidFill>
                <a:effectLst/>
                <a:uLnTx/>
                <a:uFillTx/>
                <a:latin typeface="+mj-lt"/>
                <a:ea typeface="+mj-ea"/>
                <a:cs typeface="+mj-cs"/>
              </a:rPr>
            </a:br>
            <a:r>
              <a:rPr kumimoji="0" lang="ar-SA" sz="3900" b="0" i="0" u="none" strike="noStrike" kern="1200" cap="none" spc="0" normalizeH="0" baseline="0" noProof="0" dirty="0" smtClean="0">
                <a:ln>
                  <a:noFill/>
                </a:ln>
                <a:solidFill>
                  <a:schemeClr val="tx1"/>
                </a:solidFill>
                <a:effectLst/>
                <a:uLnTx/>
                <a:uFillTx/>
                <a:latin typeface="+mj-lt"/>
                <a:ea typeface="+mj-ea"/>
                <a:cs typeface="+mj-cs"/>
              </a:rPr>
              <a:t>4.إتاحة المجال أمام المتعلمين في المشاركة بما لديهم من معرفة ومهارات وهذا يتبع أسلوب المعلم في استثارة اهتمامهم. </a:t>
            </a:r>
            <a:endParaRPr kumimoji="0" lang="ar-SA" sz="39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5297502"/>
          </a:xfrm>
        </p:spPr>
        <p:txBody>
          <a:bodyPr/>
          <a:lstStyle/>
          <a:p>
            <a:r>
              <a:rPr lang="ar-SA" dirty="0" smtClean="0"/>
              <a:t>ما هي الأساليب المتبعة لتحقيق النماء الجمالي لدى الأطفال؟ </a:t>
            </a:r>
            <a:br>
              <a:rPr lang="ar-SA" dirty="0" smtClean="0"/>
            </a:br>
            <a:r>
              <a:rPr lang="ar-SA" sz="4000" dirty="0" smtClean="0"/>
              <a:t/>
            </a:r>
            <a:br>
              <a:rPr lang="ar-SA" sz="4000" dirty="0" smtClean="0"/>
            </a:b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5726130"/>
          </a:xfrm>
        </p:spPr>
        <p:txBody>
          <a:bodyPr/>
          <a:lstStyle/>
          <a:p>
            <a:r>
              <a:rPr lang="ar-SA" dirty="0" smtClean="0"/>
              <a:t>لعل ما يتمتع </a:t>
            </a:r>
            <a:r>
              <a:rPr lang="ar-SA" dirty="0" err="1" smtClean="0"/>
              <a:t>به</a:t>
            </a:r>
            <a:r>
              <a:rPr lang="ar-SA" dirty="0" smtClean="0"/>
              <a:t> الأطفال من حيوية وإبداعات وما لها من مردود نفسي، دفع المعلمين إلى الحد من جوانب هذا النشاط اعتقادا منهم بان هذا يخدم الناحية التربوية </a:t>
            </a:r>
            <a:br>
              <a:rPr lang="ar-SA" dirty="0" smtClean="0"/>
            </a:br>
            <a:r>
              <a:rPr lang="ar-SA" dirty="0" smtClean="0"/>
              <a:t/>
            </a:r>
            <a:br>
              <a:rPr lang="ar-SA" dirty="0" smtClean="0"/>
            </a:br>
            <a:r>
              <a:rPr lang="ar-SA" dirty="0" smtClean="0"/>
              <a:t>هل من أمثلة على ذلك؟ </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14282" y="214314"/>
            <a:ext cx="8786842" cy="6429396"/>
          </a:xfrm>
          <a:prstGeom prst="rect">
            <a:avLst/>
          </a:prstGeom>
        </p:spPr>
        <p:style>
          <a:lnRef idx="1">
            <a:schemeClr val="accent6"/>
          </a:lnRef>
          <a:fillRef idx="2">
            <a:schemeClr val="accent6"/>
          </a:fillRef>
          <a:effectRef idx="1">
            <a:schemeClr val="accent6"/>
          </a:effectRef>
          <a:fontRef idx="minor">
            <a:schemeClr val="dk1"/>
          </a:fontRef>
        </p:style>
        <p:txBody>
          <a:bodyPr>
            <a:normAutofit fontScale="25000" lnSpcReduction="20000"/>
          </a:bodyPr>
          <a:lstStyle/>
          <a:p>
            <a:pPr marL="0" marR="0" lvl="0" indent="0" algn="ctr" defTabSz="914400" rtl="1" eaLnBrk="1" fontAlgn="auto" latinLnBrk="0" hangingPunct="1">
              <a:lnSpc>
                <a:spcPct val="100000"/>
              </a:lnSpc>
              <a:spcBef>
                <a:spcPct val="0"/>
              </a:spcBef>
              <a:spcAft>
                <a:spcPts val="0"/>
              </a:spcAft>
              <a:buClrTx/>
              <a:buSzTx/>
              <a:buFontTx/>
              <a:buNone/>
              <a:tabLst/>
              <a:defRPr/>
            </a:pPr>
            <a:endParaRPr kumimoji="0" lang="ar-SA" sz="14400" b="1" i="0" u="sng" strike="noStrike" kern="1200" cap="none" spc="0" normalizeH="0" baseline="0" noProof="0" dirty="0" smtClean="0">
              <a:ln>
                <a:noFill/>
              </a:ln>
              <a:solidFill>
                <a:schemeClr val="tx1"/>
              </a:solidFill>
              <a:effectLst/>
              <a:uLnTx/>
              <a:uFillTx/>
              <a:latin typeface="+mj-lt"/>
              <a:ea typeface="+mj-ea"/>
              <a:cs typeface="+mj-cs"/>
            </a:endParaRPr>
          </a:p>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SA" sz="14400" b="1" i="0" u="sng" strike="noStrike" kern="1200" cap="none" spc="0" normalizeH="0" baseline="0" noProof="0" dirty="0" smtClean="0">
                <a:ln>
                  <a:noFill/>
                </a:ln>
                <a:solidFill>
                  <a:schemeClr val="tx1"/>
                </a:solidFill>
                <a:effectLst/>
                <a:uLnTx/>
                <a:uFillTx/>
                <a:latin typeface="+mj-lt"/>
                <a:ea typeface="+mj-ea"/>
                <a:cs typeface="+mj-cs"/>
              </a:rPr>
              <a:t>الفكرة الحديثة للتربية الفنية تهدف للآتي:</a:t>
            </a:r>
          </a:p>
          <a:p>
            <a:pPr marL="0" marR="0" lvl="0" indent="0" algn="ctr" defTabSz="914400" rtl="1" eaLnBrk="1" fontAlgn="auto" latinLnBrk="0" hangingPunct="1">
              <a:lnSpc>
                <a:spcPct val="100000"/>
              </a:lnSpc>
              <a:spcBef>
                <a:spcPct val="0"/>
              </a:spcBef>
              <a:spcAft>
                <a:spcPts val="0"/>
              </a:spcAft>
              <a:buClrTx/>
              <a:buSzTx/>
              <a:buFontTx/>
              <a:buNone/>
              <a:tabLst/>
              <a:defRPr/>
            </a:pPr>
            <a:endParaRPr kumimoji="0" lang="ar-SA" sz="3600" b="1" i="0" u="none" strike="noStrike" kern="1200" cap="none" spc="0" normalizeH="0" baseline="0" noProof="0" dirty="0" smtClean="0">
              <a:ln>
                <a:noFill/>
              </a:ln>
              <a:solidFill>
                <a:schemeClr val="tx1"/>
              </a:solidFill>
              <a:effectLst/>
              <a:uLnTx/>
              <a:uFillTx/>
              <a:latin typeface="+mj-lt"/>
              <a:ea typeface="+mj-ea"/>
              <a:cs typeface="+mj-cs"/>
            </a:endParaRPr>
          </a:p>
          <a:p>
            <a:pPr marL="0" marR="0" lvl="0" indent="0" algn="ctr" defTabSz="914400" rtl="1" eaLnBrk="1" fontAlgn="auto" latinLnBrk="0" hangingPunct="1">
              <a:lnSpc>
                <a:spcPct val="100000"/>
              </a:lnSpc>
              <a:spcBef>
                <a:spcPct val="0"/>
              </a:spcBef>
              <a:spcAft>
                <a:spcPts val="0"/>
              </a:spcAft>
              <a:buClrTx/>
              <a:buSzTx/>
              <a:buFontTx/>
              <a:buNone/>
              <a:tabLst/>
              <a:defRPr/>
            </a:pPr>
            <a:endParaRPr lang="ar-SA" sz="3600" b="1" dirty="0" smtClean="0">
              <a:latin typeface="+mj-lt"/>
              <a:ea typeface="+mj-ea"/>
              <a:cs typeface="+mj-cs"/>
            </a:endParaRPr>
          </a:p>
          <a:p>
            <a:pPr marL="0" marR="0" lvl="0" indent="0" algn="ctr" defTabSz="914400" rtl="1" eaLnBrk="1" fontAlgn="auto" latinLnBrk="0" hangingPunct="1">
              <a:lnSpc>
                <a:spcPct val="100000"/>
              </a:lnSpc>
              <a:spcBef>
                <a:spcPct val="0"/>
              </a:spcBef>
              <a:spcAft>
                <a:spcPts val="0"/>
              </a:spcAft>
              <a:buClrTx/>
              <a:buSzTx/>
              <a:buFontTx/>
              <a:buNone/>
              <a:tabLst/>
              <a:defRPr/>
            </a:pPr>
            <a:endParaRPr kumimoji="0" lang="ar-SA" sz="3600" b="1" i="0" u="none" strike="noStrike" kern="1200" cap="none" spc="0" normalizeH="0" baseline="0" noProof="0" dirty="0" smtClean="0">
              <a:ln>
                <a:noFill/>
              </a:ln>
              <a:solidFill>
                <a:schemeClr val="tx1"/>
              </a:solidFill>
              <a:effectLst/>
              <a:uLnTx/>
              <a:uFillTx/>
              <a:latin typeface="+mj-lt"/>
              <a:ea typeface="+mj-ea"/>
              <a:cs typeface="+mj-cs"/>
            </a:endParaRPr>
          </a:p>
          <a:p>
            <a:pPr marL="0" marR="0" lvl="0" indent="0" algn="ctr" defTabSz="914400" rtl="1" eaLnBrk="1" fontAlgn="auto" latinLnBrk="0" hangingPunct="1">
              <a:lnSpc>
                <a:spcPct val="100000"/>
              </a:lnSpc>
              <a:spcBef>
                <a:spcPct val="0"/>
              </a:spcBef>
              <a:spcAft>
                <a:spcPts val="0"/>
              </a:spcAft>
              <a:buClrTx/>
              <a:buSzTx/>
              <a:buFontTx/>
              <a:buNone/>
              <a:tabLst/>
              <a:defRPr/>
            </a:pPr>
            <a:endParaRPr lang="ar-SA" sz="3600" b="1" dirty="0" smtClean="0">
              <a:latin typeface="+mj-lt"/>
              <a:ea typeface="+mj-ea"/>
              <a:cs typeface="+mj-cs"/>
            </a:endParaRPr>
          </a:p>
          <a:p>
            <a:pPr marL="0" marR="0" lvl="0" indent="0" algn="ctr" defTabSz="914400" rtl="1" eaLnBrk="1" fontAlgn="auto" latinLnBrk="0" hangingPunct="1">
              <a:lnSpc>
                <a:spcPct val="100000"/>
              </a:lnSpc>
              <a:spcBef>
                <a:spcPct val="0"/>
              </a:spcBef>
              <a:spcAft>
                <a:spcPts val="0"/>
              </a:spcAft>
              <a:buClrTx/>
              <a:buSzTx/>
              <a:buFontTx/>
              <a:buNone/>
              <a:tabLst/>
              <a:defRPr/>
            </a:pPr>
            <a:endParaRPr kumimoji="0" lang="ar-SA" sz="3600" b="1" i="0" u="none" strike="noStrike" kern="1200" cap="none" spc="0" normalizeH="0" baseline="0" noProof="0" dirty="0" smtClean="0">
              <a:ln>
                <a:noFill/>
              </a:ln>
              <a:solidFill>
                <a:schemeClr val="tx1"/>
              </a:solidFill>
              <a:effectLst/>
              <a:uLnTx/>
              <a:uFillTx/>
              <a:latin typeface="+mj-lt"/>
              <a:ea typeface="+mj-ea"/>
              <a:cs typeface="+mj-cs"/>
            </a:endParaRPr>
          </a:p>
          <a:p>
            <a:pPr marL="0" marR="0" lvl="0" indent="0" algn="ctr" defTabSz="914400" rtl="1" eaLnBrk="1" fontAlgn="auto" latinLnBrk="0" hangingPunct="1">
              <a:lnSpc>
                <a:spcPct val="100000"/>
              </a:lnSpc>
              <a:spcBef>
                <a:spcPct val="0"/>
              </a:spcBef>
              <a:spcAft>
                <a:spcPts val="0"/>
              </a:spcAft>
              <a:buClrTx/>
              <a:buSzTx/>
              <a:buFontTx/>
              <a:buNone/>
              <a:tabLst/>
              <a:defRPr/>
            </a:pPr>
            <a:endParaRPr lang="ar-SA" sz="3600" b="1" dirty="0" smtClean="0">
              <a:latin typeface="+mj-lt"/>
              <a:ea typeface="+mj-ea"/>
              <a:cs typeface="+mj-cs"/>
            </a:endParaRPr>
          </a:p>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SA" sz="3600" b="1" i="0" u="none" strike="noStrike" kern="1200" cap="none" spc="0" normalizeH="0" baseline="0" noProof="0" dirty="0" smtClean="0">
                <a:ln>
                  <a:noFill/>
                </a:ln>
                <a:solidFill>
                  <a:schemeClr val="tx1"/>
                </a:solidFill>
                <a:effectLst/>
                <a:uLnTx/>
                <a:uFillTx/>
                <a:latin typeface="+mj-lt"/>
                <a:ea typeface="+mj-ea"/>
                <a:cs typeface="+mj-cs"/>
              </a:rPr>
              <a:t/>
            </a:r>
            <a:br>
              <a:rPr kumimoji="0" lang="ar-SA" sz="3600" b="1" i="0" u="none" strike="noStrike" kern="1200" cap="none" spc="0" normalizeH="0" baseline="0" noProof="0" dirty="0" smtClean="0">
                <a:ln>
                  <a:noFill/>
                </a:ln>
                <a:solidFill>
                  <a:schemeClr val="tx1"/>
                </a:solidFill>
                <a:effectLst/>
                <a:uLnTx/>
                <a:uFillTx/>
                <a:latin typeface="+mj-lt"/>
                <a:ea typeface="+mj-ea"/>
                <a:cs typeface="+mj-cs"/>
              </a:rPr>
            </a:br>
            <a:r>
              <a:rPr kumimoji="0" lang="ar-SA" sz="12800" b="1" i="0" u="none" strike="noStrike" kern="1200" cap="none" spc="0" normalizeH="0" baseline="0" noProof="0" dirty="0" smtClean="0">
                <a:ln>
                  <a:noFill/>
                </a:ln>
                <a:solidFill>
                  <a:schemeClr val="tx1"/>
                </a:solidFill>
                <a:effectLst/>
                <a:uLnTx/>
                <a:uFillTx/>
                <a:latin typeface="+mj-lt"/>
                <a:ea typeface="+mj-ea"/>
                <a:cs typeface="+mj-cs"/>
              </a:rPr>
              <a:t>1.إتاحة المجال أمام المتعلمين لانجاز كل ما هو قيم والاهتمام بالمظهر الخارجي وتحسينه من خلال تحقيق الأهداف التالية:</a:t>
            </a:r>
          </a:p>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SA" sz="12800" b="1" i="0" u="none" strike="noStrike" kern="1200" cap="none" spc="0" normalizeH="0" baseline="0" noProof="0" dirty="0" smtClean="0">
                <a:ln>
                  <a:noFill/>
                </a:ln>
                <a:solidFill>
                  <a:schemeClr val="tx1"/>
                </a:solidFill>
                <a:effectLst/>
                <a:uLnTx/>
                <a:uFillTx/>
                <a:latin typeface="+mj-lt"/>
                <a:ea typeface="+mj-ea"/>
                <a:cs typeface="+mj-cs"/>
              </a:rPr>
              <a:t/>
            </a:r>
            <a:br>
              <a:rPr kumimoji="0" lang="ar-SA" sz="12800" b="1" i="0" u="none" strike="noStrike" kern="1200" cap="none" spc="0" normalizeH="0" baseline="0" noProof="0" dirty="0" smtClean="0">
                <a:ln>
                  <a:noFill/>
                </a:ln>
                <a:solidFill>
                  <a:schemeClr val="tx1"/>
                </a:solidFill>
                <a:effectLst/>
                <a:uLnTx/>
                <a:uFillTx/>
                <a:latin typeface="+mj-lt"/>
                <a:ea typeface="+mj-ea"/>
                <a:cs typeface="+mj-cs"/>
              </a:rPr>
            </a:br>
            <a:r>
              <a:rPr kumimoji="0" lang="ar-SA" sz="12800" b="1" i="0" u="none" strike="noStrike" kern="1200" cap="none" spc="0" normalizeH="0" baseline="0" noProof="0" dirty="0" smtClean="0">
                <a:ln>
                  <a:noFill/>
                </a:ln>
                <a:solidFill>
                  <a:schemeClr val="tx1"/>
                </a:solidFill>
                <a:effectLst/>
                <a:uLnTx/>
                <a:uFillTx/>
                <a:latin typeface="+mj-lt"/>
                <a:ea typeface="+mj-ea"/>
                <a:cs typeface="+mj-cs"/>
              </a:rPr>
              <a:t>ا. تنمية العضلات الدقيقة (الأنامل ) لإكساب الطفل بعض المهارات اليدوية من خلال النشاطات الفنية</a:t>
            </a:r>
            <a:r>
              <a:rPr kumimoji="0" lang="en-US" sz="12800" b="1" i="0" u="none" strike="noStrike" kern="1200" cap="none" spc="0" normalizeH="0" baseline="0" noProof="0" dirty="0" smtClean="0">
                <a:ln>
                  <a:noFill/>
                </a:ln>
                <a:solidFill>
                  <a:schemeClr val="tx1"/>
                </a:solidFill>
                <a:effectLst/>
                <a:uLnTx/>
                <a:uFillTx/>
                <a:latin typeface="+mj-lt"/>
                <a:ea typeface="+mj-ea"/>
                <a:cs typeface="+mj-cs"/>
              </a:rPr>
              <a:t> . </a:t>
            </a:r>
            <a:br>
              <a:rPr kumimoji="0" lang="en-US" sz="12800" b="1" i="0" u="none" strike="noStrike" kern="1200" cap="none" spc="0" normalizeH="0" baseline="0" noProof="0" dirty="0" smtClean="0">
                <a:ln>
                  <a:noFill/>
                </a:ln>
                <a:solidFill>
                  <a:schemeClr val="tx1"/>
                </a:solidFill>
                <a:effectLst/>
                <a:uLnTx/>
                <a:uFillTx/>
                <a:latin typeface="+mj-lt"/>
                <a:ea typeface="+mj-ea"/>
                <a:cs typeface="+mj-cs"/>
              </a:rPr>
            </a:br>
            <a:r>
              <a:rPr kumimoji="0" lang="ar-SA" sz="12800" b="1" i="0" u="none" strike="noStrike" kern="1200" cap="none" spc="0" normalizeH="0" baseline="0" noProof="0" dirty="0" smtClean="0">
                <a:ln>
                  <a:noFill/>
                </a:ln>
                <a:solidFill>
                  <a:schemeClr val="tx1"/>
                </a:solidFill>
                <a:effectLst/>
                <a:uLnTx/>
                <a:uFillTx/>
                <a:latin typeface="+mj-lt"/>
                <a:ea typeface="+mj-ea"/>
                <a:cs typeface="+mj-cs"/>
              </a:rPr>
              <a:t>ب. تشجيع الطفل على التعبير فنيا عن أفكاره ومشاعره وحاجاته بطلاقة وحرية.</a:t>
            </a:r>
            <a:r>
              <a:rPr kumimoji="0" lang="en-US" sz="12800" b="1" i="0" u="none" strike="noStrike" kern="1200" cap="none" spc="0" normalizeH="0" baseline="0" noProof="0" dirty="0" smtClean="0">
                <a:ln>
                  <a:noFill/>
                </a:ln>
                <a:solidFill>
                  <a:schemeClr val="tx1"/>
                </a:solidFill>
                <a:effectLst/>
                <a:uLnTx/>
                <a:uFillTx/>
                <a:latin typeface="+mj-lt"/>
                <a:ea typeface="+mj-ea"/>
                <a:cs typeface="+mj-cs"/>
              </a:rPr>
              <a:t> </a:t>
            </a:r>
            <a:br>
              <a:rPr kumimoji="0" lang="en-US" sz="12800" b="1" i="0" u="none" strike="noStrike" kern="1200" cap="none" spc="0" normalizeH="0" baseline="0" noProof="0" dirty="0" smtClean="0">
                <a:ln>
                  <a:noFill/>
                </a:ln>
                <a:solidFill>
                  <a:schemeClr val="tx1"/>
                </a:solidFill>
                <a:effectLst/>
                <a:uLnTx/>
                <a:uFillTx/>
                <a:latin typeface="+mj-lt"/>
                <a:ea typeface="+mj-ea"/>
                <a:cs typeface="+mj-cs"/>
              </a:rPr>
            </a:br>
            <a:r>
              <a:rPr kumimoji="0" lang="ar-SA" sz="12800" b="1" i="0" u="none" strike="noStrike" kern="1200" cap="none" spc="0" normalizeH="0" baseline="0" noProof="0" dirty="0" smtClean="0">
                <a:ln>
                  <a:noFill/>
                </a:ln>
                <a:solidFill>
                  <a:schemeClr val="tx1"/>
                </a:solidFill>
                <a:effectLst/>
                <a:uLnTx/>
                <a:uFillTx/>
                <a:latin typeface="+mj-lt"/>
                <a:ea typeface="+mj-ea"/>
                <a:cs typeface="+mj-cs"/>
              </a:rPr>
              <a:t>ج. تنمية الحس الجمالي والتذوق  الفني عند الطفل.</a:t>
            </a:r>
            <a:br>
              <a:rPr kumimoji="0" lang="ar-SA" sz="12800" b="1" i="0" u="none" strike="noStrike" kern="1200" cap="none" spc="0" normalizeH="0" baseline="0" noProof="0" dirty="0" smtClean="0">
                <a:ln>
                  <a:noFill/>
                </a:ln>
                <a:solidFill>
                  <a:schemeClr val="tx1"/>
                </a:solidFill>
                <a:effectLst/>
                <a:uLnTx/>
                <a:uFillTx/>
                <a:latin typeface="+mj-lt"/>
                <a:ea typeface="+mj-ea"/>
                <a:cs typeface="+mj-cs"/>
              </a:rPr>
            </a:br>
            <a:r>
              <a:rPr kumimoji="0" lang="ar-SA" sz="12800" b="1" i="0" u="none" strike="noStrike" kern="1200" cap="none" spc="0" normalizeH="0" baseline="0" noProof="0" dirty="0" smtClean="0">
                <a:ln>
                  <a:noFill/>
                </a:ln>
                <a:solidFill>
                  <a:schemeClr val="tx1"/>
                </a:solidFill>
                <a:effectLst/>
                <a:uLnTx/>
                <a:uFillTx/>
                <a:latin typeface="+mj-lt"/>
                <a:ea typeface="+mj-ea"/>
                <a:cs typeface="+mj-cs"/>
              </a:rPr>
              <a:t>د. تنمية إحساس الطفل بجمال بيئته وحبه لها والتعبير عنها.</a:t>
            </a:r>
            <a:br>
              <a:rPr kumimoji="0" lang="ar-SA" sz="12800" b="1" i="0" u="none" strike="noStrike" kern="1200" cap="none" spc="0" normalizeH="0" baseline="0" noProof="0" dirty="0" smtClean="0">
                <a:ln>
                  <a:noFill/>
                </a:ln>
                <a:solidFill>
                  <a:schemeClr val="tx1"/>
                </a:solidFill>
                <a:effectLst/>
                <a:uLnTx/>
                <a:uFillTx/>
                <a:latin typeface="+mj-lt"/>
                <a:ea typeface="+mj-ea"/>
                <a:cs typeface="+mj-cs"/>
              </a:rPr>
            </a:br>
            <a:r>
              <a:rPr kumimoji="0" lang="ar-SA" sz="12800" b="1" i="0" u="none" strike="noStrike" kern="1200" cap="none" spc="0" normalizeH="0" baseline="0" noProof="0" dirty="0" smtClean="0">
                <a:ln>
                  <a:noFill/>
                </a:ln>
                <a:solidFill>
                  <a:schemeClr val="tx1"/>
                </a:solidFill>
                <a:effectLst/>
                <a:uLnTx/>
                <a:uFillTx/>
                <a:latin typeface="+mj-lt"/>
                <a:ea typeface="+mj-ea"/>
                <a:cs typeface="+mj-cs"/>
              </a:rPr>
              <a:t>هـ. </a:t>
            </a:r>
            <a:r>
              <a:rPr kumimoji="0" lang="en-US" sz="12800" b="1" i="0" u="none" strike="noStrike" kern="1200" cap="none" spc="0" normalizeH="0" baseline="0" noProof="0" dirty="0" smtClean="0">
                <a:ln>
                  <a:noFill/>
                </a:ln>
                <a:solidFill>
                  <a:schemeClr val="tx1"/>
                </a:solidFill>
                <a:effectLst/>
                <a:uLnTx/>
                <a:uFillTx/>
                <a:latin typeface="+mj-lt"/>
                <a:ea typeface="+mj-ea"/>
                <a:cs typeface="+mj-cs"/>
              </a:rPr>
              <a:t> </a:t>
            </a:r>
            <a:r>
              <a:rPr kumimoji="0" lang="ar-SA" sz="12800" b="1" i="0" u="none" strike="noStrike" kern="1200" cap="none" spc="0" normalizeH="0" baseline="0" noProof="0" dirty="0" smtClean="0">
                <a:ln>
                  <a:noFill/>
                </a:ln>
                <a:solidFill>
                  <a:schemeClr val="tx1"/>
                </a:solidFill>
                <a:effectLst/>
                <a:uLnTx/>
                <a:uFillTx/>
                <a:latin typeface="+mj-lt"/>
                <a:ea typeface="+mj-ea"/>
                <a:cs typeface="+mj-cs"/>
              </a:rPr>
              <a:t>إكساب الطفل المهارة في استخدام الأدوات والخامات الفنية المتنوعة.</a:t>
            </a:r>
            <a:br>
              <a:rPr kumimoji="0" lang="ar-SA" sz="12800" b="1" i="0" u="none" strike="noStrike" kern="1200" cap="none" spc="0" normalizeH="0" baseline="0" noProof="0" dirty="0" smtClean="0">
                <a:ln>
                  <a:noFill/>
                </a:ln>
                <a:solidFill>
                  <a:schemeClr val="tx1"/>
                </a:solidFill>
                <a:effectLst/>
                <a:uLnTx/>
                <a:uFillTx/>
                <a:latin typeface="+mj-lt"/>
                <a:ea typeface="+mj-ea"/>
                <a:cs typeface="+mj-cs"/>
              </a:rPr>
            </a:br>
            <a:r>
              <a:rPr kumimoji="0" lang="ar-SA" sz="12800" b="1" i="0" u="none" strike="noStrike" kern="1200" cap="none" spc="0" normalizeH="0" baseline="0" noProof="0" dirty="0" smtClean="0">
                <a:ln>
                  <a:noFill/>
                </a:ln>
                <a:solidFill>
                  <a:schemeClr val="tx1"/>
                </a:solidFill>
                <a:effectLst/>
                <a:uLnTx/>
                <a:uFillTx/>
                <a:latin typeface="+mj-lt"/>
                <a:ea typeface="+mj-ea"/>
                <a:cs typeface="+mj-cs"/>
              </a:rPr>
              <a:t>و. تكوين الاتجاهات السلوكية الخيرة.</a:t>
            </a:r>
            <a:br>
              <a:rPr kumimoji="0" lang="ar-SA" sz="12800" b="1" i="0" u="none" strike="noStrike" kern="1200" cap="none" spc="0" normalizeH="0" baseline="0" noProof="0" dirty="0" smtClean="0">
                <a:ln>
                  <a:noFill/>
                </a:ln>
                <a:solidFill>
                  <a:schemeClr val="tx1"/>
                </a:solidFill>
                <a:effectLst/>
                <a:uLnTx/>
                <a:uFillTx/>
                <a:latin typeface="+mj-lt"/>
                <a:ea typeface="+mj-ea"/>
                <a:cs typeface="+mj-cs"/>
              </a:rPr>
            </a:br>
            <a:r>
              <a:rPr kumimoji="0" lang="en-US" sz="12800" b="1" i="0" u="none" strike="noStrike" kern="1200" cap="none" spc="0" normalizeH="0" baseline="0" noProof="0" dirty="0" smtClean="0">
                <a:ln>
                  <a:noFill/>
                </a:ln>
                <a:solidFill>
                  <a:schemeClr val="tx1"/>
                </a:solidFill>
                <a:effectLst/>
                <a:uLnTx/>
                <a:uFillTx/>
                <a:latin typeface="+mj-lt"/>
                <a:ea typeface="+mj-ea"/>
                <a:cs typeface="+mj-cs"/>
              </a:rPr>
              <a:t/>
            </a:r>
            <a:br>
              <a:rPr kumimoji="0" lang="en-US" sz="12800" b="1" i="0" u="none" strike="noStrike" kern="1200" cap="none" spc="0" normalizeH="0" baseline="0" noProof="0" dirty="0" smtClean="0">
                <a:ln>
                  <a:noFill/>
                </a:ln>
                <a:solidFill>
                  <a:schemeClr val="tx1"/>
                </a:solidFill>
                <a:effectLst/>
                <a:uLnTx/>
                <a:uFillTx/>
                <a:latin typeface="+mj-lt"/>
                <a:ea typeface="+mj-ea"/>
                <a:cs typeface="+mj-cs"/>
              </a:rPr>
            </a:br>
            <a:r>
              <a:rPr kumimoji="0" lang="ar-SA" sz="12800" b="0" i="0" u="none" strike="noStrike" kern="1200" cap="none" spc="0" normalizeH="0" baseline="0" noProof="0" dirty="0" smtClean="0">
                <a:ln>
                  <a:noFill/>
                </a:ln>
                <a:solidFill>
                  <a:schemeClr val="tx1"/>
                </a:solidFill>
                <a:effectLst/>
                <a:uLnTx/>
                <a:uFillTx/>
                <a:latin typeface="+mj-lt"/>
                <a:ea typeface="+mj-ea"/>
                <a:cs typeface="+mj-cs"/>
              </a:rPr>
              <a:t/>
            </a:r>
            <a:br>
              <a:rPr kumimoji="0" lang="ar-SA" sz="12800" b="0" i="0" u="none" strike="noStrike" kern="1200" cap="none" spc="0" normalizeH="0" baseline="0" noProof="0" dirty="0" smtClean="0">
                <a:ln>
                  <a:noFill/>
                </a:ln>
                <a:solidFill>
                  <a:schemeClr val="tx1"/>
                </a:solidFill>
                <a:effectLst/>
                <a:uLnTx/>
                <a:uFillTx/>
                <a:latin typeface="+mj-lt"/>
                <a:ea typeface="+mj-ea"/>
                <a:cs typeface="+mj-cs"/>
              </a:rPr>
            </a:br>
            <a:r>
              <a:rPr kumimoji="0" lang="en-US" sz="12800" b="1" i="0" u="none" strike="noStrike" kern="1200" cap="none" spc="0" normalizeH="0" baseline="0" noProof="0" dirty="0" smtClean="0">
                <a:ln>
                  <a:noFill/>
                </a:ln>
                <a:solidFill>
                  <a:schemeClr val="tx1"/>
                </a:solidFill>
                <a:effectLst/>
                <a:uLnTx/>
                <a:uFillTx/>
                <a:latin typeface="+mj-lt"/>
                <a:ea typeface="+mj-ea"/>
                <a:cs typeface="+mj-cs"/>
              </a:rPr>
              <a:t> </a:t>
            </a:r>
            <a:r>
              <a:rPr kumimoji="0" lang="ar-SA" sz="12800" b="0" i="0" u="none" strike="noStrike" kern="1200" cap="none" spc="0" normalizeH="0" baseline="0" noProof="0" dirty="0" smtClean="0">
                <a:ln>
                  <a:noFill/>
                </a:ln>
                <a:solidFill>
                  <a:schemeClr val="tx1"/>
                </a:solidFill>
                <a:effectLst/>
                <a:uLnTx/>
                <a:uFillTx/>
                <a:latin typeface="+mj-lt"/>
                <a:ea typeface="+mj-ea"/>
                <a:cs typeface="+mj-cs"/>
              </a:rPr>
              <a:t/>
            </a:r>
            <a:br>
              <a:rPr kumimoji="0" lang="ar-SA" sz="12800" b="0" i="0" u="none" strike="noStrike" kern="1200" cap="none" spc="0" normalizeH="0" baseline="0" noProof="0" dirty="0" smtClean="0">
                <a:ln>
                  <a:noFill/>
                </a:ln>
                <a:solidFill>
                  <a:schemeClr val="tx1"/>
                </a:solidFill>
                <a:effectLst/>
                <a:uLnTx/>
                <a:uFillTx/>
                <a:latin typeface="+mj-lt"/>
                <a:ea typeface="+mj-ea"/>
                <a:cs typeface="+mj-cs"/>
              </a:rPr>
            </a:br>
            <a:endParaRPr kumimoji="0" lang="ar-SA" sz="128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2"/>
          <p:cNvSpPr txBox="1">
            <a:spLocks/>
          </p:cNvSpPr>
          <p:nvPr/>
        </p:nvSpPr>
        <p:spPr>
          <a:xfrm>
            <a:off x="500034" y="428604"/>
            <a:ext cx="8143932" cy="5929354"/>
          </a:xfrm>
          <a:prstGeom prst="rect">
            <a:avLst/>
          </a:prstGeom>
        </p:spPr>
        <p:style>
          <a:lnRef idx="1">
            <a:schemeClr val="accent6"/>
          </a:lnRef>
          <a:fillRef idx="2">
            <a:schemeClr val="accent6"/>
          </a:fillRef>
          <a:effectRef idx="1">
            <a:schemeClr val="accent6"/>
          </a:effectRef>
          <a:fontRef idx="minor">
            <a:schemeClr val="dk1"/>
          </a:fontRef>
        </p:style>
        <p:txBody>
          <a:bodyPr>
            <a:normAutofit/>
          </a:bodyPr>
          <a:lstStyle/>
          <a:p>
            <a:pPr marL="342900" marR="0" lvl="0" indent="-342900" algn="r" defTabSz="914400" rtl="1" eaLnBrk="1" fontAlgn="auto" latinLnBrk="0" hangingPunct="1">
              <a:lnSpc>
                <a:spcPct val="100000"/>
              </a:lnSpc>
              <a:spcBef>
                <a:spcPct val="20000"/>
              </a:spcBef>
              <a:spcAft>
                <a:spcPts val="0"/>
              </a:spcAft>
              <a:buClrTx/>
              <a:buSzTx/>
              <a:buFont typeface="Arial" pitchFamily="34" charset="0"/>
              <a:buChar char="•"/>
              <a:tabLst/>
              <a:defRPr/>
            </a:pPr>
            <a:endParaRPr kumimoji="0" lang="ar-SA"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r" defTabSz="914400" rtl="1" eaLnBrk="1" fontAlgn="auto" latinLnBrk="0" hangingPunct="1">
              <a:lnSpc>
                <a:spcPct val="100000"/>
              </a:lnSpc>
              <a:spcBef>
                <a:spcPct val="20000"/>
              </a:spcBef>
              <a:spcAft>
                <a:spcPts val="0"/>
              </a:spcAft>
              <a:buClrTx/>
              <a:buSzTx/>
              <a:buFont typeface="Arial" pitchFamily="34" charset="0"/>
              <a:buChar char="•"/>
              <a:tabLst/>
              <a:defRPr/>
            </a:pPr>
            <a:endParaRPr lang="ar-SA" sz="2400" dirty="0" smtClean="0">
              <a:solidFill>
                <a:schemeClr val="tx1"/>
              </a:solidFill>
            </a:endParaRPr>
          </a:p>
          <a:p>
            <a:pPr marL="342900" marR="0" lvl="0" indent="-342900" algn="r" defTabSz="914400" rtl="1" eaLnBrk="1" fontAlgn="auto" latinLnBrk="0" hangingPunct="1">
              <a:lnSpc>
                <a:spcPct val="100000"/>
              </a:lnSpc>
              <a:spcBef>
                <a:spcPct val="20000"/>
              </a:spcBef>
              <a:spcAft>
                <a:spcPts val="0"/>
              </a:spcAft>
              <a:buClrTx/>
              <a:buSzTx/>
              <a:buFont typeface="Arial" pitchFamily="34" charset="0"/>
              <a:buChar char="•"/>
              <a:tabLst/>
              <a:defRPr/>
            </a:pPr>
            <a:endParaRPr kumimoji="0" lang="ar-SA"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r" defTabSz="914400" rtl="1" eaLnBrk="1" fontAlgn="auto" latinLnBrk="0" hangingPunct="1">
              <a:lnSpc>
                <a:spcPct val="100000"/>
              </a:lnSpc>
              <a:spcBef>
                <a:spcPct val="20000"/>
              </a:spcBef>
              <a:spcAft>
                <a:spcPts val="0"/>
              </a:spcAft>
              <a:buClrTx/>
              <a:buSzTx/>
              <a:buFont typeface="Arial" pitchFamily="34" charset="0"/>
              <a:buChar char="•"/>
              <a:tabLst/>
              <a:defRPr/>
            </a:pPr>
            <a:endParaRPr lang="ar-SA" sz="2400" dirty="0" smtClean="0">
              <a:solidFill>
                <a:schemeClr val="tx1"/>
              </a:solidFill>
            </a:endParaRPr>
          </a:p>
          <a:p>
            <a:pPr marL="342900" marR="0" lvl="0" indent="-342900" algn="r" defTabSz="914400" rtl="1" eaLnBrk="1" fontAlgn="auto" latinLnBrk="0" hangingPunct="1">
              <a:lnSpc>
                <a:spcPct val="100000"/>
              </a:lnSpc>
              <a:spcBef>
                <a:spcPct val="20000"/>
              </a:spcBef>
              <a:spcAft>
                <a:spcPts val="0"/>
              </a:spcAft>
              <a:buClrTx/>
              <a:buSzTx/>
              <a:buFont typeface="Arial" pitchFamily="34" charset="0"/>
              <a:buChar char="•"/>
              <a:tabLst/>
              <a:defRPr/>
            </a:pPr>
            <a:r>
              <a:rPr kumimoji="0" lang="ar-SA" sz="3600" b="0" i="0" u="none" strike="noStrike" kern="1200" cap="none" spc="0" normalizeH="0" baseline="0" noProof="0" dirty="0" smtClean="0">
                <a:ln>
                  <a:noFill/>
                </a:ln>
                <a:solidFill>
                  <a:schemeClr val="tx1"/>
                </a:solidFill>
                <a:effectLst/>
                <a:uLnTx/>
                <a:uFillTx/>
                <a:latin typeface="+mn-lt"/>
                <a:ea typeface="+mn-ea"/>
                <a:cs typeface="+mn-cs"/>
              </a:rPr>
              <a:t>ومن هنا تأتي أهمية التربية الفنية والجمالية كمفهوم جديد يتجه إلى تربية الفرد تربية مستمرة مدى حياته ، تربية فيها من التنسيق بين إنماء شخصية الفرد ما يوحي إلى المزاوجة بين القوى الإدراكية وبين الدوافع الحسية والوجدانية والى تحقيق التوازن بين القيم </a:t>
            </a:r>
            <a:r>
              <a:rPr kumimoji="0" lang="ar-SA" sz="3600" b="1" i="0" u="none" strike="noStrike" kern="1200" cap="none" spc="0" normalizeH="0" baseline="0" noProof="0" dirty="0" smtClean="0">
                <a:ln>
                  <a:noFill/>
                </a:ln>
                <a:solidFill>
                  <a:schemeClr val="tx1"/>
                </a:solidFill>
                <a:effectLst/>
                <a:uLnTx/>
                <a:uFillTx/>
                <a:latin typeface="+mn-lt"/>
                <a:ea typeface="+mn-ea"/>
                <a:cs typeface="+mn-cs"/>
              </a:rPr>
              <a:t> </a:t>
            </a:r>
            <a:r>
              <a:rPr kumimoji="0" lang="ar-SA" sz="3600" b="0" i="0" u="none" strike="noStrike" kern="1200" cap="none" spc="0" normalizeH="0" baseline="0" noProof="0" dirty="0" smtClean="0">
                <a:ln>
                  <a:noFill/>
                </a:ln>
                <a:solidFill>
                  <a:schemeClr val="tx1"/>
                </a:solidFill>
                <a:effectLst/>
                <a:uLnTx/>
                <a:uFillTx/>
                <a:latin typeface="+mn-lt"/>
                <a:ea typeface="+mn-ea"/>
                <a:cs typeface="+mn-cs"/>
              </a:rPr>
              <a:t>وبين القيم الجمالية والروحية والخلقية</a:t>
            </a:r>
            <a:r>
              <a:rPr kumimoji="0" lang="en-US" sz="3600" b="0" i="0" u="none" strike="noStrike" kern="1200" cap="none" spc="0" normalizeH="0" baseline="0" noProof="0" dirty="0" smtClean="0">
                <a:ln>
                  <a:noFill/>
                </a:ln>
                <a:solidFill>
                  <a:schemeClr val="tx1"/>
                </a:solidFill>
                <a:effectLst/>
                <a:uLnTx/>
                <a:uFillTx/>
                <a:latin typeface="+mn-lt"/>
                <a:ea typeface="+mn-ea"/>
                <a:cs typeface="+mn-cs"/>
              </a:rPr>
              <a:t> .</a:t>
            </a:r>
            <a:endParaRPr kumimoji="0" lang="ar-SA" sz="3600" b="0" i="0" u="none" strike="noStrike" kern="1200" cap="none" spc="0" normalizeH="0" baseline="0" noProof="0" dirty="0">
              <a:ln>
                <a:noFill/>
              </a:ln>
              <a:solidFill>
                <a:schemeClr val="tx1"/>
              </a:solidFill>
              <a:effectLst/>
              <a:uLnTx/>
              <a:uFillTx/>
              <a:latin typeface="+mn-lt"/>
              <a:ea typeface="+mn-ea"/>
              <a:cs typeface="+mn-cs"/>
            </a:endParaRPr>
          </a:p>
        </p:txBody>
      </p:sp>
      <p:sp>
        <p:nvSpPr>
          <p:cNvPr id="3" name="سهم للأسفل 2"/>
          <p:cNvSpPr/>
          <p:nvPr/>
        </p:nvSpPr>
        <p:spPr>
          <a:xfrm flipH="1">
            <a:off x="4286248" y="642918"/>
            <a:ext cx="1357322" cy="157163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274638"/>
            <a:ext cx="8229600" cy="6226196"/>
          </a:xfrm>
          <a:prstGeom prst="rect">
            <a:avLst/>
          </a:prstGeom>
        </p:spPr>
        <p:style>
          <a:lnRef idx="1">
            <a:schemeClr val="accent6"/>
          </a:lnRef>
          <a:fillRef idx="2">
            <a:schemeClr val="accent6"/>
          </a:fillRef>
          <a:effectRef idx="1">
            <a:schemeClr val="accent6"/>
          </a:effectRef>
          <a:fontRef idx="minor">
            <a:schemeClr val="dk1"/>
          </a:fontRef>
        </p:style>
        <p:txBody>
          <a:bodyPr>
            <a:normAutofit fontScale="97500"/>
          </a:bodyPr>
          <a:lstStyle/>
          <a:p>
            <a:pPr marL="0" marR="0" lvl="0" indent="0" defTabSz="914400" rtl="1" eaLnBrk="1" fontAlgn="auto" latinLnBrk="0" hangingPunct="1">
              <a:lnSpc>
                <a:spcPct val="100000"/>
              </a:lnSpc>
              <a:spcBef>
                <a:spcPct val="0"/>
              </a:spcBef>
              <a:spcAft>
                <a:spcPts val="0"/>
              </a:spcAft>
              <a:buClrTx/>
              <a:buSzTx/>
              <a:buFontTx/>
              <a:buNone/>
              <a:tabLst/>
              <a:defRPr/>
            </a:pPr>
            <a:r>
              <a:rPr kumimoji="0" lang="ar-SA" sz="2700" b="1" i="0" u="sng" strike="noStrike" kern="1200" cap="none" spc="0" normalizeH="0" baseline="0" noProof="0" dirty="0" smtClean="0">
                <a:ln>
                  <a:noFill/>
                </a:ln>
                <a:solidFill>
                  <a:schemeClr val="tx1"/>
                </a:solidFill>
                <a:effectLst/>
                <a:uLnTx/>
                <a:uFillTx/>
                <a:latin typeface="+mj-lt"/>
                <a:ea typeface="+mj-ea"/>
                <a:cs typeface="+mj-cs"/>
              </a:rPr>
              <a:t>يتألف النمو الجمالي لدى الأطفال من خلال:</a:t>
            </a:r>
            <a:r>
              <a:rPr kumimoji="0" lang="ar-SA" sz="2400" b="0" i="0" u="none" strike="noStrike" kern="1200" cap="none" spc="0" normalizeH="0" baseline="0" noProof="0" dirty="0" smtClean="0">
                <a:ln>
                  <a:noFill/>
                </a:ln>
                <a:solidFill>
                  <a:schemeClr val="tx1"/>
                </a:solidFill>
                <a:effectLst/>
                <a:uLnTx/>
                <a:uFillTx/>
                <a:latin typeface="+mj-lt"/>
                <a:ea typeface="+mj-ea"/>
                <a:cs typeface="+mj-cs"/>
              </a:rPr>
              <a:t/>
            </a:r>
            <a:br>
              <a:rPr kumimoji="0" lang="ar-SA" sz="2400" b="0" i="0" u="none" strike="noStrike" kern="1200" cap="none" spc="0" normalizeH="0" baseline="0" noProof="0" dirty="0" smtClean="0">
                <a:ln>
                  <a:noFill/>
                </a:ln>
                <a:solidFill>
                  <a:schemeClr val="tx1"/>
                </a:solidFill>
                <a:effectLst/>
                <a:uLnTx/>
                <a:uFillTx/>
                <a:latin typeface="+mj-lt"/>
                <a:ea typeface="+mj-ea"/>
                <a:cs typeface="+mj-cs"/>
              </a:rPr>
            </a:br>
            <a:r>
              <a:rPr kumimoji="0" lang="ar-SA" sz="2700" b="0" i="0" u="none" strike="noStrike" kern="1200" cap="none" spc="0" normalizeH="0" baseline="0" noProof="0" dirty="0" smtClean="0">
                <a:ln>
                  <a:noFill/>
                </a:ln>
                <a:solidFill>
                  <a:schemeClr val="tx1"/>
                </a:solidFill>
                <a:effectLst/>
                <a:uLnTx/>
                <a:uFillTx/>
                <a:latin typeface="+mj-lt"/>
                <a:ea typeface="+mj-ea"/>
                <a:cs typeface="+mj-cs"/>
              </a:rPr>
              <a:t>1.اكتشاف العالم المحيط بهم من خلال حواسهم ا:للمس، التذوق الشم وكذلك الناحية النفسية لديهم تنمو من خلال التفاعلات الحسية في مرحلة اللعب بالمدرسة والبيت.</a:t>
            </a:r>
          </a:p>
          <a:p>
            <a:pPr>
              <a:buNone/>
            </a:pPr>
            <a:r>
              <a:rPr lang="ar-SA" sz="2800" dirty="0" smtClean="0"/>
              <a:t>2.تغذية عقولهم بقراءة القصص الخيالية منها والعلمية والتاريخية فهي توسع مدارك الطفل عن العالم المحيط </a:t>
            </a:r>
            <a:r>
              <a:rPr lang="ar-SA" sz="2800" dirty="0" err="1" smtClean="0"/>
              <a:t>به</a:t>
            </a:r>
            <a:r>
              <a:rPr lang="ar-SA" sz="2800" dirty="0" smtClean="0"/>
              <a:t>.</a:t>
            </a:r>
          </a:p>
          <a:p>
            <a:pPr>
              <a:buNone/>
            </a:pPr>
            <a:r>
              <a:rPr lang="ar-SA" sz="2800" dirty="0" smtClean="0"/>
              <a:t>3.فسح المجال أمامه للتعبير الإنشائي، يقوده لتنمية العالم الفكري لديه والانفعالي.</a:t>
            </a:r>
          </a:p>
          <a:p>
            <a:pPr>
              <a:buNone/>
            </a:pPr>
            <a:r>
              <a:rPr lang="ar-SA" sz="2800" dirty="0" smtClean="0"/>
              <a:t>4. الاستماع إلى الموسيقى: لغة الإحساس ،فهي تشعره بالمتعة والبهجة معا.</a:t>
            </a:r>
          </a:p>
          <a:p>
            <a:pPr>
              <a:buNone/>
            </a:pPr>
            <a:r>
              <a:rPr lang="ar-SA" sz="4000" dirty="0" smtClean="0">
                <a:solidFill>
                  <a:srgbClr val="FF0000"/>
                </a:solidFill>
              </a:rPr>
              <a:t>ولكن للأسف</a:t>
            </a:r>
            <a:r>
              <a:rPr lang="ar-SA" sz="2800" dirty="0" smtClean="0"/>
              <a:t> كل هذه الجوانب من الممكن أن تمنى بالفشل إذا كانت تتعارض مع المعلم وأسلوبه الثقيل على طلابه يمحوا الإحساس بالجوانب الجمالية  ولا يترك مجالا لإبداعات طلابه بالظهور وهذا ما يؤكده وول(1955م).</a:t>
            </a:r>
          </a:p>
          <a:p>
            <a:pPr>
              <a:buNone/>
            </a:pPr>
            <a:endParaRPr lang="ar-SA" sz="4000" dirty="0" smtClean="0">
              <a:solidFill>
                <a:srgbClr val="FF0000"/>
              </a:solidFill>
            </a:endParaRPr>
          </a:p>
          <a:p>
            <a:pPr marL="0" marR="0" lvl="0" indent="0" defTabSz="914400" rtl="1" eaLnBrk="1" fontAlgn="auto" latinLnBrk="0" hangingPunct="1">
              <a:lnSpc>
                <a:spcPct val="100000"/>
              </a:lnSpc>
              <a:spcBef>
                <a:spcPct val="0"/>
              </a:spcBef>
              <a:spcAft>
                <a:spcPts val="0"/>
              </a:spcAft>
              <a:buClrTx/>
              <a:buSzTx/>
              <a:buFontTx/>
              <a:buNone/>
              <a:tabLst/>
              <a:defRPr/>
            </a:pPr>
            <a:endParaRPr kumimoji="0" lang="ar-SA" sz="27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txBox="1">
            <a:spLocks/>
          </p:cNvSpPr>
          <p:nvPr/>
        </p:nvSpPr>
        <p:spPr>
          <a:xfrm>
            <a:off x="428596" y="142852"/>
            <a:ext cx="8358246" cy="6357958"/>
          </a:xfrm>
          <a:prstGeom prst="rect">
            <a:avLst/>
          </a:prstGeom>
          <a:solidFill>
            <a:schemeClr val="accent6">
              <a:lumMod val="20000"/>
              <a:lumOff val="80000"/>
            </a:schemeClr>
          </a:solidFill>
        </p:spPr>
        <p:txBody>
          <a:bodyPr>
            <a:noAutofit/>
          </a:body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2400" b="0" i="0" u="none" strike="noStrike" kern="1200" cap="none" spc="0" normalizeH="0" baseline="0" noProof="0" dirty="0" smtClean="0">
                <a:ln>
                  <a:noFill/>
                </a:ln>
                <a:solidFill>
                  <a:schemeClr val="tx1"/>
                </a:solidFill>
                <a:effectLst/>
                <a:uLnTx/>
                <a:uFillTx/>
                <a:latin typeface="+mj-lt"/>
                <a:ea typeface="+mj-ea"/>
                <a:cs typeface="+mj-cs"/>
              </a:rPr>
              <a:t/>
            </a:r>
            <a:br>
              <a:rPr kumimoji="0" lang="ar-SA" sz="2400" b="0" i="0" u="none" strike="noStrike" kern="1200" cap="none" spc="0" normalizeH="0" baseline="0" noProof="0" dirty="0" smtClean="0">
                <a:ln>
                  <a:noFill/>
                </a:ln>
                <a:solidFill>
                  <a:schemeClr val="tx1"/>
                </a:solidFill>
                <a:effectLst/>
                <a:uLnTx/>
                <a:uFillTx/>
                <a:latin typeface="+mj-lt"/>
                <a:ea typeface="+mj-ea"/>
                <a:cs typeface="+mj-cs"/>
              </a:rPr>
            </a:br>
            <a:r>
              <a:rPr kumimoji="0" lang="ar-SA" sz="3200" b="0" i="0" u="sng" strike="noStrike" kern="1200" cap="none" spc="0" normalizeH="0" baseline="0" noProof="0" dirty="0" smtClean="0">
                <a:ln>
                  <a:noFill/>
                </a:ln>
                <a:solidFill>
                  <a:srgbClr val="FF0000"/>
                </a:solidFill>
                <a:effectLst/>
                <a:uLnTx/>
                <a:uFillTx/>
                <a:latin typeface="+mj-lt"/>
                <a:ea typeface="+mj-ea"/>
                <a:cs typeface="+mj-cs"/>
              </a:rPr>
              <a:t>فكرة </a:t>
            </a:r>
            <a:r>
              <a:rPr kumimoji="0" lang="ar-SA" sz="3200" b="0" i="0" u="sng" strike="noStrike" kern="1200" cap="none" spc="0" normalizeH="0" baseline="0" noProof="0" dirty="0" smtClean="0">
                <a:ln>
                  <a:noFill/>
                </a:ln>
                <a:solidFill>
                  <a:schemeClr val="accent4">
                    <a:lumMod val="75000"/>
                  </a:schemeClr>
                </a:solidFill>
                <a:effectLst/>
                <a:uLnTx/>
                <a:uFillTx/>
                <a:latin typeface="+mj-lt"/>
                <a:ea typeface="+mj-ea"/>
                <a:cs typeface="+mj-cs"/>
              </a:rPr>
              <a:t>بيتر </a:t>
            </a:r>
            <a:r>
              <a:rPr kumimoji="0" lang="ar-SA" sz="3200" b="0" i="0" u="sng" strike="noStrike" kern="1200" cap="none" spc="0" normalizeH="0" baseline="0" noProof="0" dirty="0" err="1" smtClean="0">
                <a:ln>
                  <a:noFill/>
                </a:ln>
                <a:solidFill>
                  <a:schemeClr val="accent4">
                    <a:lumMod val="75000"/>
                  </a:schemeClr>
                </a:solidFill>
                <a:effectLst/>
                <a:uLnTx/>
                <a:uFillTx/>
                <a:latin typeface="+mj-lt"/>
                <a:ea typeface="+mj-ea"/>
                <a:cs typeface="+mj-cs"/>
              </a:rPr>
              <a:t>سليد</a:t>
            </a:r>
            <a:r>
              <a:rPr kumimoji="0" lang="ar-SA" sz="3200" b="0" i="0" u="sng" strike="noStrike" kern="1200" cap="none" spc="0" normalizeH="0" baseline="0" noProof="0" dirty="0" smtClean="0">
                <a:ln>
                  <a:noFill/>
                </a:ln>
                <a:solidFill>
                  <a:schemeClr val="accent4">
                    <a:lumMod val="75000"/>
                  </a:schemeClr>
                </a:solidFill>
                <a:effectLst/>
                <a:uLnTx/>
                <a:uFillTx/>
                <a:latin typeface="+mj-lt"/>
                <a:ea typeface="+mj-ea"/>
                <a:cs typeface="+mj-cs"/>
              </a:rPr>
              <a:t> </a:t>
            </a:r>
            <a:r>
              <a:rPr kumimoji="0" lang="ar-SA" sz="3200" b="0" i="0" u="sng" strike="noStrike" kern="1200" cap="none" spc="0" normalizeH="0" baseline="0" noProof="0" dirty="0" smtClean="0">
                <a:ln>
                  <a:noFill/>
                </a:ln>
                <a:solidFill>
                  <a:srgbClr val="FF0000"/>
                </a:solidFill>
                <a:effectLst/>
                <a:uLnTx/>
                <a:uFillTx/>
                <a:latin typeface="+mj-lt"/>
                <a:ea typeface="+mj-ea"/>
                <a:cs typeface="+mj-cs"/>
              </a:rPr>
              <a:t>(1954م ) النفسية تتضمن مكانة  دراما الطفل في التربية</a:t>
            </a:r>
            <a:r>
              <a:rPr kumimoji="0" lang="ar-SA" sz="2400" b="0" i="0" u="none" strike="noStrike" kern="1200" cap="none" spc="0" normalizeH="0" baseline="0" noProof="0" dirty="0" smtClean="0">
                <a:ln>
                  <a:noFill/>
                </a:ln>
                <a:solidFill>
                  <a:srgbClr val="FF0000"/>
                </a:solidFill>
                <a:effectLst/>
                <a:uLnTx/>
                <a:uFillTx/>
                <a:latin typeface="+mj-lt"/>
                <a:ea typeface="+mj-ea"/>
                <a:cs typeface="+mj-cs"/>
              </a:rPr>
              <a:t>:</a:t>
            </a:r>
          </a:p>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2400" b="0" i="0" u="none" strike="noStrike" kern="1200" cap="none" spc="0" normalizeH="0" baseline="0" noProof="0" dirty="0" smtClean="0">
                <a:ln>
                  <a:noFill/>
                </a:ln>
                <a:solidFill>
                  <a:schemeClr val="tx1"/>
                </a:solidFill>
                <a:effectLst/>
                <a:uLnTx/>
                <a:uFillTx/>
                <a:latin typeface="+mj-lt"/>
                <a:ea typeface="+mj-ea"/>
                <a:cs typeface="+mj-cs"/>
              </a:rPr>
              <a:t/>
            </a:r>
            <a:br>
              <a:rPr kumimoji="0" lang="ar-SA" sz="2400" b="0" i="0" u="none" strike="noStrike" kern="1200" cap="none" spc="0" normalizeH="0" baseline="0" noProof="0" dirty="0" smtClean="0">
                <a:ln>
                  <a:noFill/>
                </a:ln>
                <a:solidFill>
                  <a:schemeClr val="tx1"/>
                </a:solidFill>
                <a:effectLst/>
                <a:uLnTx/>
                <a:uFillTx/>
                <a:latin typeface="+mj-lt"/>
                <a:ea typeface="+mj-ea"/>
                <a:cs typeface="+mj-cs"/>
              </a:rPr>
            </a:br>
            <a:r>
              <a:rPr kumimoji="0" lang="ar-SA" sz="2400" b="0" i="0" u="none" strike="noStrike" kern="1200" cap="none" spc="0" normalizeH="0" baseline="0" noProof="0" dirty="0" smtClean="0">
                <a:ln>
                  <a:noFill/>
                </a:ln>
                <a:solidFill>
                  <a:schemeClr val="tx1"/>
                </a:solidFill>
                <a:effectLst/>
                <a:uLnTx/>
                <a:uFillTx/>
                <a:latin typeface="+mj-lt"/>
                <a:ea typeface="+mj-ea"/>
                <a:cs typeface="+mj-cs"/>
              </a:rPr>
              <a:t>                       </a:t>
            </a:r>
            <a:r>
              <a:rPr kumimoji="0" lang="ar-SA" sz="4000" i="0" u="none" strike="noStrike" kern="1200" cap="none" spc="0" normalizeH="0" baseline="0" noProof="0" dirty="0" smtClean="0">
                <a:ln>
                  <a:noFill/>
                </a:ln>
                <a:solidFill>
                  <a:schemeClr val="tx1"/>
                </a:solidFill>
                <a:effectLst/>
                <a:uLnTx/>
                <a:uFillTx/>
                <a:latin typeface="+mj-lt"/>
                <a:ea typeface="+mj-ea"/>
                <a:cs typeface="+mj-cs"/>
              </a:rPr>
              <a:t>الفكرة العامة تتأصل في الملاحظة بحيث يكون هناك ما أسماه:</a:t>
            </a:r>
            <a:br>
              <a:rPr kumimoji="0" lang="ar-SA" sz="4000" i="0" u="none" strike="noStrike" kern="1200" cap="none" spc="0" normalizeH="0" baseline="0" noProof="0" dirty="0" smtClean="0">
                <a:ln>
                  <a:noFill/>
                </a:ln>
                <a:solidFill>
                  <a:schemeClr val="tx1"/>
                </a:solidFill>
                <a:effectLst/>
                <a:uLnTx/>
                <a:uFillTx/>
                <a:latin typeface="+mj-lt"/>
                <a:ea typeface="+mj-ea"/>
                <a:cs typeface="+mj-cs"/>
              </a:rPr>
            </a:br>
            <a:r>
              <a:rPr kumimoji="0" lang="ar-SA" sz="4000" i="0" u="none" strike="noStrike" kern="1200" cap="none" spc="0" normalizeH="0" baseline="0" noProof="0" dirty="0" smtClean="0">
                <a:ln>
                  <a:noFill/>
                </a:ln>
                <a:solidFill>
                  <a:schemeClr val="tx1"/>
                </a:solidFill>
                <a:effectLst/>
                <a:uLnTx/>
                <a:uFillTx/>
                <a:latin typeface="+mj-lt"/>
                <a:ea typeface="+mj-ea"/>
                <a:cs typeface="+mj-cs"/>
              </a:rPr>
              <a:t>1.التشرب</a:t>
            </a:r>
            <a:r>
              <a:rPr kumimoji="0" lang="en-US" sz="4000" i="0" u="none" strike="noStrike" kern="1200" cap="none" spc="0" normalizeH="0" baseline="0" noProof="0" dirty="0" smtClean="0">
                <a:ln>
                  <a:noFill/>
                </a:ln>
                <a:solidFill>
                  <a:schemeClr val="tx1"/>
                </a:solidFill>
                <a:effectLst/>
                <a:uLnTx/>
                <a:uFillTx/>
                <a:latin typeface="+mj-lt"/>
                <a:ea typeface="+mj-ea"/>
                <a:cs typeface="+mj-cs"/>
              </a:rPr>
              <a:t>In</a:t>
            </a:r>
            <a:r>
              <a:rPr lang="en-US" sz="4000" baseline="0" dirty="0" smtClean="0">
                <a:latin typeface="+mj-lt"/>
                <a:ea typeface="+mj-ea"/>
                <a:cs typeface="+mj-cs"/>
              </a:rPr>
              <a:t>-</a:t>
            </a:r>
            <a:r>
              <a:rPr lang="en-US" sz="4000" baseline="0" dirty="0" err="1" smtClean="0">
                <a:latin typeface="+mj-lt"/>
                <a:ea typeface="+mj-ea"/>
                <a:cs typeface="+mj-cs"/>
              </a:rPr>
              <a:t>dlaw</a:t>
            </a:r>
            <a:r>
              <a:rPr lang="en-US" sz="4000" baseline="0" dirty="0" smtClean="0">
                <a:latin typeface="+mj-lt"/>
                <a:ea typeface="+mj-ea"/>
                <a:cs typeface="+mj-cs"/>
              </a:rPr>
              <a:t> </a:t>
            </a:r>
            <a:r>
              <a:rPr kumimoji="0" lang="ar-SA" sz="4000" i="0" u="none" strike="noStrike" kern="1200" cap="none" spc="0" normalizeH="0" baseline="0" noProof="0" dirty="0" smtClean="0">
                <a:ln>
                  <a:noFill/>
                </a:ln>
                <a:solidFill>
                  <a:schemeClr val="tx1"/>
                </a:solidFill>
                <a:effectLst/>
                <a:uLnTx/>
                <a:uFillTx/>
                <a:latin typeface="+mj-lt"/>
                <a:ea typeface="+mj-ea"/>
                <a:cs typeface="+mj-cs"/>
              </a:rPr>
              <a:t> :استقاء الفكرة والخبرة</a:t>
            </a:r>
            <a:br>
              <a:rPr kumimoji="0" lang="ar-SA" sz="4000" i="0" u="none" strike="noStrike" kern="1200" cap="none" spc="0" normalizeH="0" baseline="0" noProof="0" dirty="0" smtClean="0">
                <a:ln>
                  <a:noFill/>
                </a:ln>
                <a:solidFill>
                  <a:schemeClr val="tx1"/>
                </a:solidFill>
                <a:effectLst/>
                <a:uLnTx/>
                <a:uFillTx/>
                <a:latin typeface="+mj-lt"/>
                <a:ea typeface="+mj-ea"/>
                <a:cs typeface="+mj-cs"/>
              </a:rPr>
            </a:br>
            <a:r>
              <a:rPr kumimoji="0" lang="ar-SA" sz="4000" i="0" u="none" strike="noStrike" kern="1200" cap="none" spc="0" normalizeH="0" baseline="0" noProof="0" dirty="0" smtClean="0">
                <a:ln>
                  <a:noFill/>
                </a:ln>
                <a:solidFill>
                  <a:schemeClr val="tx1"/>
                </a:solidFill>
                <a:effectLst/>
                <a:uLnTx/>
                <a:uFillTx/>
                <a:latin typeface="+mj-lt"/>
                <a:ea typeface="+mj-ea"/>
                <a:cs typeface="+mj-cs"/>
              </a:rPr>
              <a:t>2.الإضفاء</a:t>
            </a:r>
            <a:r>
              <a:rPr kumimoji="0" lang="en-US" sz="4000" i="0" u="none" strike="noStrike" kern="1200" cap="none" spc="0" normalizeH="0" baseline="0" noProof="0" dirty="0" smtClean="0">
                <a:ln>
                  <a:noFill/>
                </a:ln>
                <a:solidFill>
                  <a:schemeClr val="tx1"/>
                </a:solidFill>
                <a:effectLst/>
                <a:uLnTx/>
                <a:uFillTx/>
                <a:latin typeface="+mj-lt"/>
                <a:ea typeface="+mj-ea"/>
                <a:cs typeface="+mj-cs"/>
              </a:rPr>
              <a:t>In-flow</a:t>
            </a:r>
            <a:r>
              <a:rPr kumimoji="0" lang="en-US" sz="4000" i="0" u="none" strike="noStrike" kern="1200" cap="none" spc="0" normalizeH="0" noProof="0" dirty="0" smtClean="0">
                <a:ln>
                  <a:noFill/>
                </a:ln>
                <a:solidFill>
                  <a:schemeClr val="tx1"/>
                </a:solidFill>
                <a:effectLst/>
                <a:uLnTx/>
                <a:uFillTx/>
                <a:latin typeface="+mj-lt"/>
                <a:ea typeface="+mj-ea"/>
                <a:cs typeface="+mj-cs"/>
              </a:rPr>
              <a:t> </a:t>
            </a:r>
            <a:r>
              <a:rPr kumimoji="0" lang="ar-SA" sz="4000" i="0" u="none" strike="noStrike" kern="1200" cap="none" spc="0" normalizeH="0" baseline="0" noProof="0" dirty="0" smtClean="0">
                <a:ln>
                  <a:noFill/>
                </a:ln>
                <a:solidFill>
                  <a:schemeClr val="tx1"/>
                </a:solidFill>
                <a:effectLst/>
                <a:uLnTx/>
                <a:uFillTx/>
                <a:latin typeface="+mj-lt"/>
                <a:ea typeface="+mj-ea"/>
                <a:cs typeface="+mj-cs"/>
              </a:rPr>
              <a:t>:تدفق صيغ التعبير الإبداعية.</a:t>
            </a:r>
            <a:br>
              <a:rPr kumimoji="0" lang="ar-SA" sz="4000" i="0" u="none" strike="noStrike" kern="1200" cap="none" spc="0" normalizeH="0" baseline="0" noProof="0" dirty="0" smtClean="0">
                <a:ln>
                  <a:noFill/>
                </a:ln>
                <a:solidFill>
                  <a:schemeClr val="tx1"/>
                </a:solidFill>
                <a:effectLst/>
                <a:uLnTx/>
                <a:uFillTx/>
                <a:latin typeface="+mj-lt"/>
                <a:ea typeface="+mj-ea"/>
                <a:cs typeface="+mj-cs"/>
              </a:rPr>
            </a:br>
            <a:r>
              <a:rPr kumimoji="0" lang="ar-SA" sz="4000" i="0" u="none" strike="noStrike" kern="1200" cap="none" spc="0" normalizeH="0" baseline="0" noProof="0" dirty="0" smtClean="0">
                <a:ln>
                  <a:noFill/>
                </a:ln>
                <a:solidFill>
                  <a:schemeClr val="tx1"/>
                </a:solidFill>
                <a:effectLst/>
                <a:uLnTx/>
                <a:uFillTx/>
                <a:latin typeface="+mj-lt"/>
                <a:ea typeface="+mj-ea"/>
                <a:cs typeface="+mj-cs"/>
              </a:rPr>
              <a:t> مثالا عن الإضفاء؟فيلم فرنسي عنوانه: اللعبة السرية</a:t>
            </a:r>
            <a:r>
              <a:rPr kumimoji="0" lang="en-US" sz="4000" i="0" u="none" strike="noStrike" kern="1200" cap="none" spc="0" normalizeH="0" baseline="0" noProof="0" dirty="0" smtClean="0">
                <a:ln>
                  <a:noFill/>
                </a:ln>
                <a:solidFill>
                  <a:srgbClr val="FF0000"/>
                </a:solidFill>
                <a:effectLst/>
                <a:uLnTx/>
                <a:uFillTx/>
                <a:latin typeface="+mj-lt"/>
                <a:ea typeface="+mj-ea"/>
                <a:cs typeface="+mj-cs"/>
              </a:rPr>
              <a:t>secret game)</a:t>
            </a:r>
            <a:r>
              <a:rPr kumimoji="0" lang="ar-SA" sz="4000" i="0" u="none" strike="noStrike" kern="1200" cap="none" spc="0" normalizeH="0" baseline="0" noProof="0" dirty="0" smtClean="0">
                <a:ln>
                  <a:noFill/>
                </a:ln>
                <a:solidFill>
                  <a:srgbClr val="FF0000"/>
                </a:solidFill>
                <a:effectLst/>
                <a:uLnTx/>
                <a:uFillTx/>
                <a:latin typeface="+mj-lt"/>
                <a:ea typeface="+mj-ea"/>
                <a:cs typeface="+mj-cs"/>
              </a:rPr>
              <a:t>).</a:t>
            </a:r>
            <a:r>
              <a:rPr kumimoji="0" lang="ar-SA" sz="4000" i="0" u="none" strike="noStrike" kern="1200" cap="none" spc="0" normalizeH="0" baseline="0" noProof="0" dirty="0" smtClean="0">
                <a:ln>
                  <a:noFill/>
                </a:ln>
                <a:solidFill>
                  <a:schemeClr val="tx1"/>
                </a:solidFill>
                <a:effectLst/>
                <a:uLnTx/>
                <a:uFillTx/>
                <a:latin typeface="+mj-lt"/>
                <a:ea typeface="+mj-ea"/>
                <a:cs typeface="+mj-cs"/>
              </a:rPr>
              <a:t/>
            </a:r>
            <a:br>
              <a:rPr kumimoji="0" lang="ar-SA" sz="4000" i="0" u="none" strike="noStrike" kern="1200" cap="none" spc="0" normalizeH="0" baseline="0" noProof="0" dirty="0" smtClean="0">
                <a:ln>
                  <a:noFill/>
                </a:ln>
                <a:solidFill>
                  <a:schemeClr val="tx1"/>
                </a:solidFill>
                <a:effectLst/>
                <a:uLnTx/>
                <a:uFillTx/>
                <a:latin typeface="+mj-lt"/>
                <a:ea typeface="+mj-ea"/>
                <a:cs typeface="+mj-cs"/>
              </a:rPr>
            </a:br>
            <a:r>
              <a:rPr kumimoji="0" lang="ar-SA" sz="2800" b="1" i="0" u="none" strike="noStrike" kern="1200" cap="none" spc="0" normalizeH="0" baseline="0" noProof="0" dirty="0" smtClean="0">
                <a:ln>
                  <a:noFill/>
                </a:ln>
                <a:solidFill>
                  <a:schemeClr val="tx1"/>
                </a:solidFill>
                <a:effectLst/>
                <a:uLnTx/>
                <a:uFillTx/>
                <a:latin typeface="+mj-lt"/>
                <a:ea typeface="+mj-ea"/>
                <a:cs typeface="+mj-cs"/>
              </a:rPr>
              <a:t/>
            </a:r>
            <a:br>
              <a:rPr kumimoji="0" lang="ar-SA" sz="2800" b="1" i="0" u="none" strike="noStrike" kern="1200" cap="none" spc="0" normalizeH="0" baseline="0" noProof="0" dirty="0" smtClean="0">
                <a:ln>
                  <a:noFill/>
                </a:ln>
                <a:solidFill>
                  <a:schemeClr val="tx1"/>
                </a:solidFill>
                <a:effectLst/>
                <a:uLnTx/>
                <a:uFillTx/>
                <a:latin typeface="+mj-lt"/>
                <a:ea typeface="+mj-ea"/>
                <a:cs typeface="+mj-cs"/>
              </a:rPr>
            </a:br>
            <a:endParaRPr kumimoji="0" lang="ar-SA" sz="2800" b="1" i="0" u="none" strike="noStrike" kern="1200" cap="none" spc="0" normalizeH="0" baseline="0" noProof="0" dirty="0">
              <a:ln>
                <a:noFill/>
              </a:ln>
              <a:solidFill>
                <a:schemeClr val="tx1"/>
              </a:solidFill>
              <a:effectLst/>
              <a:uLnTx/>
              <a:uFillTx/>
              <a:latin typeface="+mj-lt"/>
              <a:ea typeface="+mj-ea"/>
              <a:cs typeface="+mj-cs"/>
            </a:endParaRPr>
          </a:p>
        </p:txBody>
      </p:sp>
      <p:cxnSp>
        <p:nvCxnSpPr>
          <p:cNvPr id="4" name="رابط كسهم مستقيم 3"/>
          <p:cNvCxnSpPr/>
          <p:nvPr/>
        </p:nvCxnSpPr>
        <p:spPr>
          <a:xfrm rot="10800000">
            <a:off x="7000924" y="2212966"/>
            <a:ext cx="2285984" cy="1588"/>
          </a:xfrm>
          <a:prstGeom prst="straightConnector1">
            <a:avLst/>
          </a:prstGeom>
          <a:ln>
            <a:solidFill>
              <a:srgbClr val="00B050"/>
            </a:solidFill>
            <a:tailEnd type="arrow"/>
          </a:ln>
        </p:spPr>
        <p:style>
          <a:lnRef idx="1">
            <a:schemeClr val="accent1"/>
          </a:lnRef>
          <a:fillRef idx="0">
            <a:schemeClr val="accent1"/>
          </a:fillRef>
          <a:effectRef idx="0">
            <a:schemeClr val="accent1"/>
          </a:effectRef>
          <a:fontRef idx="minor">
            <a:schemeClr val="tx1"/>
          </a:fontRef>
        </p:style>
      </p:cxn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txBox="1">
            <a:spLocks/>
          </p:cNvSpPr>
          <p:nvPr/>
        </p:nvSpPr>
        <p:spPr>
          <a:xfrm>
            <a:off x="357158" y="142852"/>
            <a:ext cx="8501122" cy="6357958"/>
          </a:xfrm>
          <a:prstGeom prst="rect">
            <a:avLst/>
          </a:prstGeom>
          <a:solidFill>
            <a:schemeClr val="accent6">
              <a:lumMod val="20000"/>
              <a:lumOff val="80000"/>
            </a:schemeClr>
          </a:solidFill>
        </p:spPr>
        <p:txBody>
          <a:bodyPr>
            <a:noAutofit/>
          </a:body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2400" b="0" i="0" u="none" strike="noStrike" kern="1200" cap="none" spc="0" normalizeH="0" baseline="0" noProof="0" dirty="0" smtClean="0">
                <a:ln>
                  <a:noFill/>
                </a:ln>
                <a:solidFill>
                  <a:schemeClr val="tx1"/>
                </a:solidFill>
                <a:effectLst/>
                <a:uLnTx/>
                <a:uFillTx/>
                <a:latin typeface="+mj-lt"/>
                <a:ea typeface="+mj-ea"/>
                <a:cs typeface="+mj-cs"/>
              </a:rPr>
              <a:t/>
            </a:r>
            <a:br>
              <a:rPr kumimoji="0" lang="ar-SA" sz="2400" b="0" i="0" u="none" strike="noStrike" kern="1200" cap="none" spc="0" normalizeH="0" baseline="0" noProof="0" dirty="0" smtClean="0">
                <a:ln>
                  <a:noFill/>
                </a:ln>
                <a:solidFill>
                  <a:schemeClr val="tx1"/>
                </a:solidFill>
                <a:effectLst/>
                <a:uLnTx/>
                <a:uFillTx/>
                <a:latin typeface="+mj-lt"/>
                <a:ea typeface="+mj-ea"/>
                <a:cs typeface="+mj-cs"/>
              </a:rPr>
            </a:br>
            <a:r>
              <a:rPr kumimoji="0" lang="ar-SA" sz="2800" b="1" i="0" u="none" strike="noStrike" kern="1200" cap="none" spc="0" normalizeH="0" baseline="0" noProof="0" dirty="0" smtClean="0">
                <a:ln>
                  <a:noFill/>
                </a:ln>
                <a:solidFill>
                  <a:schemeClr val="tx1"/>
                </a:solidFill>
                <a:effectLst/>
                <a:uLnTx/>
                <a:uFillTx/>
                <a:latin typeface="+mj-lt"/>
                <a:ea typeface="+mj-ea"/>
                <a:cs typeface="+mj-cs"/>
              </a:rPr>
              <a:t/>
            </a:r>
            <a:br>
              <a:rPr kumimoji="0" lang="ar-SA" sz="2800" b="1" i="0" u="none" strike="noStrike" kern="1200" cap="none" spc="0" normalizeH="0" baseline="0" noProof="0" dirty="0" smtClean="0">
                <a:ln>
                  <a:noFill/>
                </a:ln>
                <a:solidFill>
                  <a:schemeClr val="tx1"/>
                </a:solidFill>
                <a:effectLst/>
                <a:uLnTx/>
                <a:uFillTx/>
                <a:latin typeface="+mj-lt"/>
                <a:ea typeface="+mj-ea"/>
                <a:cs typeface="+mj-cs"/>
              </a:rPr>
            </a:br>
            <a:r>
              <a:rPr lang="ar-SA" sz="4000" dirty="0" smtClean="0">
                <a:latin typeface="+mj-lt"/>
                <a:ea typeface="+mj-ea"/>
                <a:cs typeface="+mj-cs"/>
              </a:rPr>
              <a:t>مميزات آراء </a:t>
            </a:r>
            <a:r>
              <a:rPr lang="ar-SA" sz="4000" dirty="0" err="1" smtClean="0">
                <a:latin typeface="+mj-lt"/>
                <a:ea typeface="+mj-ea"/>
                <a:cs typeface="+mj-cs"/>
              </a:rPr>
              <a:t>سليد</a:t>
            </a:r>
            <a:r>
              <a:rPr lang="ar-SA" sz="4000" dirty="0" smtClean="0">
                <a:latin typeface="+mj-lt"/>
                <a:ea typeface="+mj-ea"/>
                <a:cs typeface="+mj-cs"/>
              </a:rPr>
              <a:t>:</a:t>
            </a:r>
            <a:br>
              <a:rPr lang="ar-SA" sz="4000" dirty="0" smtClean="0">
                <a:latin typeface="+mj-lt"/>
                <a:ea typeface="+mj-ea"/>
                <a:cs typeface="+mj-cs"/>
              </a:rPr>
            </a:br>
            <a:r>
              <a:rPr lang="ar-SA" sz="4000" dirty="0" smtClean="0">
                <a:latin typeface="+mj-lt"/>
                <a:ea typeface="+mj-ea"/>
                <a:cs typeface="+mj-cs"/>
              </a:rPr>
              <a:t>ا.آراؤه مؤثرة.</a:t>
            </a:r>
            <a:br>
              <a:rPr lang="ar-SA" sz="4000" dirty="0" smtClean="0">
                <a:latin typeface="+mj-lt"/>
                <a:ea typeface="+mj-ea"/>
                <a:cs typeface="+mj-cs"/>
              </a:rPr>
            </a:br>
            <a:r>
              <a:rPr lang="ar-SA" sz="4000" dirty="0" smtClean="0">
                <a:latin typeface="+mj-lt"/>
                <a:ea typeface="+mj-ea"/>
                <a:cs typeface="+mj-cs"/>
              </a:rPr>
              <a:t>ب.المعلم يساعد على تطوير الانضباط الذاتي لدى الطفل عن طريق الإيحاء بحيث لا يبدي المعلم الاستياء من الطلبة في حال إبداء أنماط غير مألوفة.</a:t>
            </a:r>
            <a:br>
              <a:rPr lang="ar-SA" sz="4000" dirty="0" smtClean="0">
                <a:latin typeface="+mj-lt"/>
                <a:ea typeface="+mj-ea"/>
                <a:cs typeface="+mj-cs"/>
              </a:rPr>
            </a:br>
            <a:r>
              <a:rPr lang="ar-SA" sz="4000" dirty="0" smtClean="0">
                <a:latin typeface="+mj-lt"/>
                <a:ea typeface="+mj-ea"/>
                <a:cs typeface="+mj-cs"/>
              </a:rPr>
              <a:t>ج.تتيح مجالا لا بأس </a:t>
            </a:r>
            <a:r>
              <a:rPr lang="ar-SA" sz="4000" dirty="0" err="1" smtClean="0">
                <a:latin typeface="+mj-lt"/>
                <a:ea typeface="+mj-ea"/>
                <a:cs typeface="+mj-cs"/>
              </a:rPr>
              <a:t>به</a:t>
            </a:r>
            <a:r>
              <a:rPr lang="ar-SA" sz="4000" dirty="0" smtClean="0">
                <a:latin typeface="+mj-lt"/>
                <a:ea typeface="+mj-ea"/>
                <a:cs typeface="+mj-cs"/>
              </a:rPr>
              <a:t> للتنفيس عن انفعالاتهم المكبوتة.</a:t>
            </a:r>
            <a:br>
              <a:rPr lang="ar-SA" sz="4000" dirty="0" smtClean="0">
                <a:latin typeface="+mj-lt"/>
                <a:ea typeface="+mj-ea"/>
                <a:cs typeface="+mj-cs"/>
              </a:rPr>
            </a:br>
            <a:r>
              <a:rPr lang="ar-SA" sz="4000" dirty="0" smtClean="0">
                <a:latin typeface="+mj-lt"/>
                <a:ea typeface="+mj-ea"/>
                <a:cs typeface="+mj-cs"/>
              </a:rPr>
              <a:t>د.تنمية المقدرة الكلامية/ الثقة بالنفس/تحسين الذاكرة/التلقائية الصدق في التعبير.</a:t>
            </a:r>
            <a:br>
              <a:rPr lang="ar-SA" sz="4000" dirty="0" smtClean="0">
                <a:latin typeface="+mj-lt"/>
                <a:ea typeface="+mj-ea"/>
                <a:cs typeface="+mj-cs"/>
              </a:rPr>
            </a:br>
            <a:r>
              <a:rPr kumimoji="0" lang="ar-SA" sz="2800" b="1" i="0" u="none" strike="noStrike" kern="1200" cap="none" spc="0" normalizeH="0" baseline="0" noProof="0" dirty="0" smtClean="0">
                <a:ln>
                  <a:noFill/>
                </a:ln>
                <a:solidFill>
                  <a:schemeClr val="tx1"/>
                </a:solidFill>
                <a:effectLst/>
                <a:uLnTx/>
                <a:uFillTx/>
                <a:latin typeface="+mj-lt"/>
                <a:ea typeface="+mj-ea"/>
                <a:cs typeface="+mj-cs"/>
              </a:rPr>
              <a:t/>
            </a:r>
            <a:br>
              <a:rPr kumimoji="0" lang="ar-SA" sz="2800" b="1" i="0" u="none" strike="noStrike" kern="1200" cap="none" spc="0" normalizeH="0" baseline="0" noProof="0" dirty="0" smtClean="0">
                <a:ln>
                  <a:noFill/>
                </a:ln>
                <a:solidFill>
                  <a:schemeClr val="tx1"/>
                </a:solidFill>
                <a:effectLst/>
                <a:uLnTx/>
                <a:uFillTx/>
                <a:latin typeface="+mj-lt"/>
                <a:ea typeface="+mj-ea"/>
                <a:cs typeface="+mj-cs"/>
              </a:rPr>
            </a:br>
            <a:endParaRPr kumimoji="0" lang="ar-SA" sz="2800" b="1" i="0" u="none" strike="noStrike" kern="1200" cap="none" spc="0" normalizeH="0" baseline="0" noProof="0" dirty="0">
              <a:ln>
                <a:noFill/>
              </a:ln>
              <a:solidFill>
                <a:schemeClr val="tx1"/>
              </a:solidFill>
              <a:effectLst/>
              <a:uLnTx/>
              <a:uFillTx/>
              <a:latin typeface="+mj-lt"/>
              <a:ea typeface="+mj-ea"/>
              <a:cs typeface="+mj-cs"/>
            </a:endParaRP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2"/>
          <p:cNvSpPr txBox="1">
            <a:spLocks/>
          </p:cNvSpPr>
          <p:nvPr/>
        </p:nvSpPr>
        <p:spPr>
          <a:xfrm>
            <a:off x="714348" y="857232"/>
            <a:ext cx="7715304" cy="5214974"/>
          </a:xfrm>
          <a:prstGeom prst="rect">
            <a:avLst/>
          </a:prstGeom>
        </p:spPr>
        <p:style>
          <a:lnRef idx="1">
            <a:schemeClr val="accent5"/>
          </a:lnRef>
          <a:fillRef idx="2">
            <a:schemeClr val="accent5"/>
          </a:fillRef>
          <a:effectRef idx="1">
            <a:schemeClr val="accent5"/>
          </a:effectRef>
          <a:fontRef idx="minor">
            <a:schemeClr val="dk1"/>
          </a:fontRef>
        </p:style>
        <p:txBody>
          <a:bodyPr>
            <a:normAutofit/>
          </a:bodyPr>
          <a:lstStyle/>
          <a:p>
            <a:pPr marL="1714500" lvl="3" indent="-342900" algn="l" rtl="0">
              <a:spcBef>
                <a:spcPct val="20000"/>
              </a:spcBef>
              <a:defRPr/>
            </a:pPr>
            <a:r>
              <a:rPr lang="ar-SA" sz="3200" b="1" u="sng" dirty="0" smtClean="0">
                <a:solidFill>
                  <a:schemeClr val="tx1"/>
                </a:solidFill>
                <a:latin typeface="+mj-lt"/>
                <a:ea typeface="+mj-ea"/>
                <a:cs typeface="+mj-cs"/>
              </a:rPr>
              <a:t>الاتجاه الذي يسعى لجعل التربية حرة وفنية:</a:t>
            </a:r>
          </a:p>
          <a:p>
            <a:pPr marL="342900" marR="0" lvl="0" indent="-342900" algn="r" defTabSz="914400" rtl="1" eaLnBrk="1" fontAlgn="auto" latinLnBrk="0" hangingPunct="1">
              <a:lnSpc>
                <a:spcPct val="100000"/>
              </a:lnSpc>
              <a:spcBef>
                <a:spcPct val="20000"/>
              </a:spcBef>
              <a:spcAft>
                <a:spcPts val="0"/>
              </a:spcAft>
              <a:buClrTx/>
              <a:buSzTx/>
              <a:tabLst/>
              <a:defRPr/>
            </a:pPr>
            <a:r>
              <a:rPr kumimoji="0" lang="ar-SA" sz="3200" b="0" i="0" u="none" strike="noStrike" kern="1200" cap="none" spc="0" normalizeH="0" baseline="0" noProof="0" dirty="0" smtClean="0">
                <a:ln>
                  <a:noFill/>
                </a:ln>
                <a:solidFill>
                  <a:srgbClr val="FF0000"/>
                </a:solidFill>
                <a:effectLst/>
                <a:uLnTx/>
                <a:uFillTx/>
                <a:latin typeface="+mn-lt"/>
                <a:ea typeface="+mn-ea"/>
                <a:cs typeface="+mn-cs"/>
              </a:rPr>
              <a:t>رأي </a:t>
            </a:r>
            <a:r>
              <a:rPr lang="ar-SA" sz="3200" u="sng" dirty="0" smtClean="0">
                <a:solidFill>
                  <a:schemeClr val="accent4">
                    <a:lumMod val="75000"/>
                  </a:schemeClr>
                </a:solidFill>
                <a:latin typeface="+mj-lt"/>
                <a:ea typeface="+mj-ea"/>
                <a:cs typeface="+mj-cs"/>
              </a:rPr>
              <a:t>دوبوسون1951م</a:t>
            </a:r>
            <a:r>
              <a:rPr kumimoji="0" lang="ar-SA" sz="3200" b="0" i="0" u="none" strike="noStrike" kern="1200" cap="none" spc="0" normalizeH="0" baseline="0" noProof="0" dirty="0" smtClean="0">
                <a:ln>
                  <a:noFill/>
                </a:ln>
                <a:solidFill>
                  <a:schemeClr val="tx1"/>
                </a:solidFill>
                <a:effectLst/>
                <a:uLnTx/>
                <a:uFillTx/>
                <a:latin typeface="+mn-lt"/>
                <a:ea typeface="+mn-ea"/>
                <a:cs typeface="+mn-cs"/>
              </a:rPr>
              <a:t>:ينبغي على المدارس الثانوية أن تتقبل</a:t>
            </a:r>
            <a:r>
              <a:rPr kumimoji="0" lang="ar-SA" sz="3200" b="0" i="0" u="none" strike="noStrike" kern="1200" cap="none" spc="0" normalizeH="0" noProof="0" dirty="0" smtClean="0">
                <a:ln>
                  <a:noFill/>
                </a:ln>
                <a:solidFill>
                  <a:schemeClr val="tx1"/>
                </a:solidFill>
                <a:effectLst/>
                <a:uLnTx/>
                <a:uFillTx/>
                <a:latin typeface="+mn-lt"/>
                <a:ea typeface="+mn-ea"/>
                <a:cs typeface="+mn-cs"/>
              </a:rPr>
              <a:t> الاهتمامات المهنية الظاهرة </a:t>
            </a:r>
            <a:r>
              <a:rPr kumimoji="0" lang="ar-SA" sz="3200" b="0" i="0" u="none" strike="noStrike" kern="1200" cap="none" spc="0" normalizeH="0" noProof="0" dirty="0" err="1" smtClean="0">
                <a:ln>
                  <a:noFill/>
                </a:ln>
                <a:solidFill>
                  <a:schemeClr val="tx1"/>
                </a:solidFill>
                <a:effectLst/>
                <a:uLnTx/>
                <a:uFillTx/>
                <a:latin typeface="+mn-lt"/>
                <a:ea typeface="+mn-ea"/>
                <a:cs typeface="+mn-cs"/>
              </a:rPr>
              <a:t>و</a:t>
            </a:r>
            <a:r>
              <a:rPr kumimoji="0" lang="ar-SA" sz="3200" b="0" i="0" u="none" strike="noStrike" kern="1200" cap="none" spc="0" normalizeH="0" noProof="0" dirty="0" smtClean="0">
                <a:ln>
                  <a:noFill/>
                </a:ln>
                <a:solidFill>
                  <a:schemeClr val="tx1"/>
                </a:solidFill>
                <a:effectLst/>
                <a:uLnTx/>
                <a:uFillTx/>
                <a:latin typeface="+mn-lt"/>
                <a:ea typeface="+mn-ea"/>
                <a:cs typeface="+mn-cs"/>
              </a:rPr>
              <a:t> التطلعات التي يبديها كثير من الطلاب ،كذلك لا مفر من عرض شيء من التأثير الحر وهذا إنما يتم بواسطة</a:t>
            </a:r>
            <a:r>
              <a:rPr lang="ar-SA" sz="3200" dirty="0" smtClean="0">
                <a:solidFill>
                  <a:schemeClr val="tx1"/>
                </a:solidFill>
              </a:rPr>
              <a:t> تطوير تربية مهنية  معروفة أولا و ثانيا بتعيين عدد قليل معلمين مختصين للبنين والبنات بحيث يكونوا </a:t>
            </a:r>
            <a:r>
              <a:rPr lang="ar-SA" sz="3200" dirty="0" err="1" smtClean="0">
                <a:solidFill>
                  <a:schemeClr val="tx1"/>
                </a:solidFill>
              </a:rPr>
              <a:t>مسؤولين</a:t>
            </a:r>
            <a:r>
              <a:rPr lang="ar-SA" sz="3200" dirty="0" smtClean="0">
                <a:solidFill>
                  <a:schemeClr val="tx1"/>
                </a:solidFill>
              </a:rPr>
              <a:t> عن تربية  عدد </a:t>
            </a:r>
            <a:r>
              <a:rPr kumimoji="0" lang="ar-SA" sz="3200" b="0" i="0" u="none" strike="noStrike" kern="1200" cap="none" spc="0" normalizeH="0" baseline="0" noProof="0" dirty="0" smtClean="0">
                <a:ln>
                  <a:noFill/>
                </a:ln>
                <a:solidFill>
                  <a:schemeClr val="tx1"/>
                </a:solidFill>
                <a:effectLst/>
                <a:uLnTx/>
                <a:uFillTx/>
                <a:latin typeface="+mn-lt"/>
                <a:ea typeface="+mn-ea"/>
                <a:cs typeface="+mn-cs"/>
              </a:rPr>
              <a:t>معين من الفصول الدراسية.</a:t>
            </a:r>
            <a:endParaRPr kumimoji="0" lang="ar-SA" sz="3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642910" y="214290"/>
            <a:ext cx="7743852" cy="6500834"/>
          </a:xfrm>
          <a:prstGeom prst="rect">
            <a:avLst/>
          </a:prstGeom>
        </p:spPr>
        <p:style>
          <a:lnRef idx="1">
            <a:schemeClr val="accent4"/>
          </a:lnRef>
          <a:fillRef idx="2">
            <a:schemeClr val="accent4"/>
          </a:fillRef>
          <a:effectRef idx="1">
            <a:schemeClr val="accent4"/>
          </a:effectRef>
          <a:fontRef idx="minor">
            <a:schemeClr val="dk1"/>
          </a:fontRef>
        </p:style>
        <p:txBody>
          <a:bodyPr>
            <a:normAutofit fontScale="52500" lnSpcReduction="20000"/>
          </a:body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6000" b="1" i="0" u="sng" strike="noStrike" kern="1200" cap="none" spc="0" normalizeH="0" baseline="0" noProof="0" dirty="0" smtClean="0">
                <a:ln>
                  <a:noFill/>
                </a:ln>
                <a:solidFill>
                  <a:schemeClr val="tx1"/>
                </a:solidFill>
                <a:effectLst/>
                <a:uLnTx/>
                <a:uFillTx/>
                <a:latin typeface="+mj-lt"/>
                <a:ea typeface="+mj-ea"/>
                <a:cs typeface="+mj-cs"/>
              </a:rPr>
              <a:t>الجانب </a:t>
            </a:r>
            <a:r>
              <a:rPr lang="ar-SA" sz="6100" b="1" u="sng" dirty="0" smtClean="0">
                <a:solidFill>
                  <a:schemeClr val="tx1"/>
                </a:solidFill>
                <a:latin typeface="+mj-lt"/>
                <a:ea typeface="+mj-ea"/>
                <a:cs typeface="+mj-cs"/>
              </a:rPr>
              <a:t>التقني</a:t>
            </a:r>
            <a:r>
              <a:rPr kumimoji="0" lang="ar-SA" sz="6000" b="1" i="0" u="sng" strike="noStrike" kern="1200" cap="none" spc="0" normalizeH="0" baseline="0" noProof="0" dirty="0" smtClean="0">
                <a:ln>
                  <a:noFill/>
                </a:ln>
                <a:solidFill>
                  <a:schemeClr val="tx1"/>
                </a:solidFill>
                <a:effectLst/>
                <a:uLnTx/>
                <a:uFillTx/>
                <a:latin typeface="+mj-lt"/>
                <a:ea typeface="+mj-ea"/>
                <a:cs typeface="+mj-cs"/>
              </a:rPr>
              <a:t>:</a:t>
            </a:r>
          </a:p>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2700" b="0" i="0" u="none" strike="noStrike" kern="1200" cap="none" spc="0" normalizeH="0" baseline="0" noProof="0" dirty="0" smtClean="0">
                <a:ln>
                  <a:noFill/>
                </a:ln>
                <a:solidFill>
                  <a:schemeClr val="tx1"/>
                </a:solidFill>
                <a:effectLst/>
                <a:uLnTx/>
                <a:uFillTx/>
                <a:latin typeface="+mj-lt"/>
                <a:ea typeface="+mj-ea"/>
                <a:cs typeface="+mj-cs"/>
              </a:rPr>
              <a:t/>
            </a:r>
            <a:br>
              <a:rPr kumimoji="0" lang="ar-SA" sz="2700" b="0" i="0" u="none" strike="noStrike" kern="1200" cap="none" spc="0" normalizeH="0" baseline="0" noProof="0" dirty="0" smtClean="0">
                <a:ln>
                  <a:noFill/>
                </a:ln>
                <a:solidFill>
                  <a:schemeClr val="tx1"/>
                </a:solidFill>
                <a:effectLst/>
                <a:uLnTx/>
                <a:uFillTx/>
                <a:latin typeface="+mj-lt"/>
                <a:ea typeface="+mj-ea"/>
                <a:cs typeface="+mj-cs"/>
              </a:rPr>
            </a:br>
            <a:endParaRPr kumimoji="0" lang="ar-SA" sz="2700" b="0" i="0" u="none" strike="noStrike" kern="1200" cap="none" spc="0" normalizeH="0" baseline="0" noProof="0" dirty="0" smtClean="0">
              <a:ln>
                <a:noFill/>
              </a:ln>
              <a:solidFill>
                <a:schemeClr val="tx1"/>
              </a:solidFill>
              <a:effectLst/>
              <a:uLnTx/>
              <a:uFillTx/>
              <a:latin typeface="+mj-lt"/>
              <a:ea typeface="+mj-ea"/>
              <a:cs typeface="+mj-cs"/>
            </a:endParaRPr>
          </a:p>
          <a:p>
            <a:pPr marL="0" marR="0" lvl="0" indent="0" algn="r" defTabSz="914400" rtl="1" eaLnBrk="1" fontAlgn="auto" latinLnBrk="0" hangingPunct="1">
              <a:lnSpc>
                <a:spcPct val="100000"/>
              </a:lnSpc>
              <a:spcBef>
                <a:spcPct val="0"/>
              </a:spcBef>
              <a:spcAft>
                <a:spcPts val="0"/>
              </a:spcAft>
              <a:buClrTx/>
              <a:buSzTx/>
              <a:buFontTx/>
              <a:buNone/>
              <a:tabLst/>
              <a:defRPr/>
            </a:pPr>
            <a:endParaRPr lang="ar-SA" sz="2700" dirty="0" smtClean="0">
              <a:solidFill>
                <a:schemeClr val="tx1"/>
              </a:solidFill>
              <a:latin typeface="+mj-lt"/>
              <a:ea typeface="+mj-ea"/>
              <a:cs typeface="+mj-cs"/>
            </a:endParaRPr>
          </a:p>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5300" b="0" i="0" u="none" strike="noStrike" kern="1200" cap="none" spc="0" normalizeH="0" baseline="0" noProof="0" dirty="0" smtClean="0">
                <a:ln>
                  <a:noFill/>
                </a:ln>
                <a:solidFill>
                  <a:srgbClr val="FF0000"/>
                </a:solidFill>
                <a:effectLst/>
                <a:uLnTx/>
                <a:uFillTx/>
                <a:latin typeface="+mj-lt"/>
                <a:ea typeface="+mj-ea"/>
                <a:cs typeface="+mj-cs"/>
              </a:rPr>
              <a:t>رأي </a:t>
            </a:r>
            <a:r>
              <a:rPr kumimoji="0" lang="ar-SA" sz="5300" b="0" i="0" u="sng" strike="noStrike" kern="1200" cap="none" spc="0" normalizeH="0" baseline="0" noProof="0" dirty="0" smtClean="0">
                <a:ln>
                  <a:noFill/>
                </a:ln>
                <a:solidFill>
                  <a:schemeClr val="accent4">
                    <a:lumMod val="50000"/>
                  </a:schemeClr>
                </a:solidFill>
                <a:effectLst/>
                <a:uLnTx/>
                <a:uFillTx/>
                <a:latin typeface="+mj-lt"/>
                <a:ea typeface="+mj-ea"/>
                <a:cs typeface="+mj-cs"/>
              </a:rPr>
              <a:t>فينابلز1955م</a:t>
            </a:r>
            <a:r>
              <a:rPr kumimoji="0" lang="ar-SA" sz="5300" b="0" i="0" u="sng" strike="noStrike" kern="1200" cap="none" spc="0" normalizeH="0" baseline="0" noProof="0" dirty="0" smtClean="0">
                <a:ln>
                  <a:noFill/>
                </a:ln>
                <a:solidFill>
                  <a:schemeClr val="accent5">
                    <a:lumMod val="50000"/>
                  </a:schemeClr>
                </a:solidFill>
                <a:effectLst/>
                <a:uLnTx/>
                <a:uFillTx/>
                <a:latin typeface="+mj-lt"/>
                <a:ea typeface="+mj-ea"/>
                <a:cs typeface="+mj-cs"/>
              </a:rPr>
              <a:t>/</a:t>
            </a:r>
            <a:r>
              <a:rPr kumimoji="0" lang="ar-SA" sz="5300" b="0" i="0" u="none" strike="noStrike" kern="1200" cap="none" spc="0" normalizeH="0" baseline="0" noProof="0" dirty="0" smtClean="0">
                <a:ln>
                  <a:noFill/>
                </a:ln>
                <a:solidFill>
                  <a:schemeClr val="tx1"/>
                </a:solidFill>
                <a:effectLst/>
                <a:uLnTx/>
                <a:uFillTx/>
                <a:latin typeface="+mj-lt"/>
                <a:ea typeface="+mj-ea"/>
                <a:cs typeface="+mj-cs"/>
              </a:rPr>
              <a:t>مشكلات الطلبة الفنيين بحيث أكد على وجود التفاوت فيما بينهم في قدراتهم العقلية ودوافعهم وميولهم كانت إبداعية ومهنية وإنهم بحاجة إلى توجيه مهني بأسلوب تربوي إرشادي للشعور أكثر بالثقة في قدراتهم.</a:t>
            </a:r>
          </a:p>
          <a:p>
            <a:pPr marL="0" marR="0" lvl="0" indent="0" algn="r" defTabSz="914400" rtl="1" eaLnBrk="1" fontAlgn="auto" latinLnBrk="0" hangingPunct="1">
              <a:lnSpc>
                <a:spcPct val="100000"/>
              </a:lnSpc>
              <a:spcBef>
                <a:spcPct val="0"/>
              </a:spcBef>
              <a:spcAft>
                <a:spcPts val="0"/>
              </a:spcAft>
              <a:buClrTx/>
              <a:buSzTx/>
              <a:buFontTx/>
              <a:buNone/>
              <a:tabLst/>
              <a:defRPr/>
            </a:pPr>
            <a:endParaRPr lang="ar-SA" sz="5300" dirty="0" smtClean="0">
              <a:solidFill>
                <a:schemeClr val="tx1"/>
              </a:solidFill>
              <a:latin typeface="+mj-lt"/>
              <a:ea typeface="+mj-ea"/>
              <a:cs typeface="+mj-cs"/>
            </a:endParaRPr>
          </a:p>
          <a:p>
            <a:pPr marL="0" marR="0" lvl="0" indent="0" algn="r" defTabSz="914400" rtl="1" eaLnBrk="1" fontAlgn="auto" latinLnBrk="0" hangingPunct="1">
              <a:lnSpc>
                <a:spcPct val="100000"/>
              </a:lnSpc>
              <a:spcBef>
                <a:spcPct val="0"/>
              </a:spcBef>
              <a:spcAft>
                <a:spcPts val="0"/>
              </a:spcAft>
              <a:buClrTx/>
              <a:buSzTx/>
              <a:buFontTx/>
              <a:buNone/>
              <a:tabLst/>
              <a:defRPr/>
            </a:pPr>
            <a:endParaRPr kumimoji="0" lang="ar-SA" sz="5300" b="0" i="0" u="none" strike="noStrike" kern="1200" cap="none" spc="0" normalizeH="0" baseline="0" noProof="0" dirty="0" smtClean="0">
              <a:ln>
                <a:noFill/>
              </a:ln>
              <a:solidFill>
                <a:schemeClr val="tx1"/>
              </a:solidFill>
              <a:effectLst/>
              <a:uLnTx/>
              <a:uFillTx/>
              <a:latin typeface="+mj-lt"/>
              <a:ea typeface="+mj-ea"/>
              <a:cs typeface="+mj-cs"/>
            </a:endParaRPr>
          </a:p>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5300" b="0" i="0" u="none" strike="noStrike" kern="1200" cap="none" spc="0" normalizeH="0" baseline="0" noProof="0" dirty="0" smtClean="0">
                <a:ln>
                  <a:noFill/>
                </a:ln>
                <a:solidFill>
                  <a:schemeClr val="tx1"/>
                </a:solidFill>
                <a:effectLst/>
                <a:uLnTx/>
                <a:uFillTx/>
                <a:latin typeface="+mj-lt"/>
                <a:ea typeface="+mj-ea"/>
                <a:cs typeface="+mj-cs"/>
              </a:rPr>
              <a:t/>
            </a:r>
            <a:br>
              <a:rPr kumimoji="0" lang="ar-SA" sz="5300" b="0" i="0" u="none" strike="noStrike" kern="1200" cap="none" spc="0" normalizeH="0" baseline="0" noProof="0" dirty="0" smtClean="0">
                <a:ln>
                  <a:noFill/>
                </a:ln>
                <a:solidFill>
                  <a:schemeClr val="tx1"/>
                </a:solidFill>
                <a:effectLst/>
                <a:uLnTx/>
                <a:uFillTx/>
                <a:latin typeface="+mj-lt"/>
                <a:ea typeface="+mj-ea"/>
                <a:cs typeface="+mj-cs"/>
              </a:rPr>
            </a:br>
            <a:r>
              <a:rPr kumimoji="0" lang="ar-SA" sz="5300" b="0" i="0" u="none" strike="noStrike" kern="1200" cap="none" spc="0" normalizeH="0" baseline="0" noProof="0" dirty="0" smtClean="0">
                <a:ln>
                  <a:noFill/>
                </a:ln>
                <a:solidFill>
                  <a:srgbClr val="FF0000"/>
                </a:solidFill>
                <a:effectLst/>
                <a:uLnTx/>
                <a:uFillTx/>
                <a:latin typeface="+mj-lt"/>
                <a:ea typeface="+mj-ea"/>
                <a:cs typeface="+mj-cs"/>
              </a:rPr>
              <a:t>رأي </a:t>
            </a:r>
            <a:r>
              <a:rPr kumimoji="0" lang="ar-SA" sz="5300" b="0" i="0" u="sng" strike="noStrike" kern="1200" cap="none" spc="0" normalizeH="0" baseline="0" noProof="0" dirty="0" smtClean="0">
                <a:ln>
                  <a:noFill/>
                </a:ln>
                <a:solidFill>
                  <a:schemeClr val="accent4">
                    <a:lumMod val="75000"/>
                  </a:schemeClr>
                </a:solidFill>
                <a:effectLst/>
                <a:uLnTx/>
                <a:uFillTx/>
                <a:latin typeface="+mj-lt"/>
                <a:ea typeface="+mj-ea"/>
                <a:cs typeface="+mj-cs"/>
              </a:rPr>
              <a:t>براون1954م</a:t>
            </a:r>
            <a:r>
              <a:rPr kumimoji="0" lang="ar-SA" sz="5300" b="0" i="0" u="none" strike="noStrike" kern="1200" cap="none" spc="0" normalizeH="0" baseline="0" noProof="0" dirty="0" smtClean="0">
                <a:ln>
                  <a:noFill/>
                </a:ln>
                <a:solidFill>
                  <a:srgbClr val="FF0000"/>
                </a:solidFill>
                <a:effectLst/>
                <a:uLnTx/>
                <a:uFillTx/>
                <a:latin typeface="+mj-lt"/>
                <a:ea typeface="+mj-ea"/>
                <a:cs typeface="+mj-cs"/>
              </a:rPr>
              <a:t> </a:t>
            </a:r>
            <a:r>
              <a:rPr lang="ar-SA" sz="5300" dirty="0" smtClean="0">
                <a:solidFill>
                  <a:schemeClr val="tx1"/>
                </a:solidFill>
                <a:latin typeface="+mj-lt"/>
                <a:ea typeface="+mj-ea"/>
                <a:cs typeface="+mj-cs"/>
              </a:rPr>
              <a:t>/احترام </a:t>
            </a:r>
            <a:r>
              <a:rPr kumimoji="0" lang="ar-SA" sz="5300" b="0" i="0" u="none" strike="noStrike" kern="1200" cap="none" spc="0" normalizeH="0" baseline="0" noProof="0" dirty="0" smtClean="0">
                <a:ln>
                  <a:noFill/>
                </a:ln>
                <a:solidFill>
                  <a:schemeClr val="tx1"/>
                </a:solidFill>
                <a:effectLst/>
                <a:uLnTx/>
                <a:uFillTx/>
                <a:latin typeface="+mj-lt"/>
                <a:ea typeface="+mj-ea"/>
                <a:cs typeface="+mj-cs"/>
              </a:rPr>
              <a:t>الإنسان وإعطاء اعتبارا لمكانته .</a:t>
            </a:r>
          </a:p>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5300" b="0" i="0" u="none" strike="noStrike" kern="1200" cap="none" spc="0" normalizeH="0" baseline="0" noProof="0" dirty="0" smtClean="0">
                <a:ln>
                  <a:noFill/>
                </a:ln>
                <a:solidFill>
                  <a:schemeClr val="tx1"/>
                </a:solidFill>
                <a:effectLst/>
                <a:uLnTx/>
                <a:uFillTx/>
                <a:latin typeface="+mj-lt"/>
                <a:ea typeface="+mj-ea"/>
                <a:cs typeface="+mj-cs"/>
              </a:rPr>
              <a:t/>
            </a:r>
            <a:br>
              <a:rPr kumimoji="0" lang="ar-SA" sz="5300" b="0" i="0" u="none" strike="noStrike" kern="1200" cap="none" spc="0" normalizeH="0" baseline="0" noProof="0" dirty="0" smtClean="0">
                <a:ln>
                  <a:noFill/>
                </a:ln>
                <a:solidFill>
                  <a:schemeClr val="tx1"/>
                </a:solidFill>
                <a:effectLst/>
                <a:uLnTx/>
                <a:uFillTx/>
                <a:latin typeface="+mj-lt"/>
                <a:ea typeface="+mj-ea"/>
                <a:cs typeface="+mj-cs"/>
              </a:rPr>
            </a:br>
            <a:r>
              <a:rPr kumimoji="0" lang="ar-SA" sz="5300" b="0" i="0" u="none" strike="noStrike" kern="1200" cap="none" spc="0" normalizeH="0" baseline="0" noProof="0" dirty="0" smtClean="0">
                <a:ln>
                  <a:noFill/>
                </a:ln>
                <a:solidFill>
                  <a:srgbClr val="FF0000"/>
                </a:solidFill>
                <a:effectLst/>
                <a:uLnTx/>
                <a:uFillTx/>
                <a:latin typeface="+mj-lt"/>
                <a:ea typeface="+mj-ea"/>
                <a:cs typeface="+mj-cs"/>
              </a:rPr>
              <a:t>بينما يدعم  </a:t>
            </a:r>
            <a:r>
              <a:rPr lang="ar-SA" sz="5300" u="sng" dirty="0" smtClean="0">
                <a:solidFill>
                  <a:schemeClr val="accent4">
                    <a:lumMod val="75000"/>
                  </a:schemeClr>
                </a:solidFill>
                <a:latin typeface="+mj-lt"/>
                <a:ea typeface="+mj-ea"/>
                <a:cs typeface="+mj-cs"/>
              </a:rPr>
              <a:t>أوكلي 1945م</a:t>
            </a:r>
            <a:r>
              <a:rPr kumimoji="0" lang="ar-SA" sz="5300" b="0" i="0" u="none" strike="noStrike" kern="1200" cap="none" spc="0" normalizeH="0" baseline="0" noProof="0" dirty="0" smtClean="0">
                <a:ln>
                  <a:noFill/>
                </a:ln>
                <a:solidFill>
                  <a:schemeClr val="tx1"/>
                </a:solidFill>
                <a:effectLst/>
                <a:uLnTx/>
                <a:uFillTx/>
                <a:latin typeface="+mj-lt"/>
                <a:ea typeface="+mj-ea"/>
                <a:cs typeface="+mj-cs"/>
              </a:rPr>
              <a:t>/مسألة تدريب العمال الجدد لكونهم بحاجة لإخضاعهم للتدريب ليكونوا أكثر كفاءة  وان </a:t>
            </a:r>
            <a:r>
              <a:rPr kumimoji="0" lang="ar-SA" sz="5300" b="0" i="0" u="none" strike="noStrike" kern="1200" cap="none" spc="0" normalizeH="0" baseline="0" noProof="0" dirty="0" smtClean="0">
                <a:ln>
                  <a:noFill/>
                </a:ln>
                <a:solidFill>
                  <a:srgbClr val="C00000"/>
                </a:solidFill>
                <a:effectLst/>
                <a:uLnTx/>
                <a:uFillTx/>
                <a:latin typeface="+mj-lt"/>
                <a:ea typeface="+mj-ea"/>
                <a:cs typeface="+mj-cs"/>
              </a:rPr>
              <a:t>أساليب النشاط </a:t>
            </a:r>
            <a:r>
              <a:rPr lang="ar-SA" sz="5300" dirty="0" smtClean="0">
                <a:solidFill>
                  <a:srgbClr val="C00000"/>
                </a:solidFill>
                <a:latin typeface="+mj-lt"/>
                <a:ea typeface="+mj-ea"/>
                <a:cs typeface="+mj-cs"/>
              </a:rPr>
              <a:t>الاقتصادية والتبصر النفسي </a:t>
            </a:r>
            <a:r>
              <a:rPr kumimoji="0" lang="ar-SA" sz="5300" b="0" i="0" u="none" strike="noStrike" kern="1200" cap="none" spc="0" normalizeH="0" baseline="0" noProof="0" dirty="0" smtClean="0">
                <a:ln>
                  <a:noFill/>
                </a:ln>
                <a:solidFill>
                  <a:schemeClr val="tx1"/>
                </a:solidFill>
                <a:effectLst/>
                <a:uLnTx/>
                <a:uFillTx/>
                <a:latin typeface="+mj-lt"/>
                <a:ea typeface="+mj-ea"/>
                <a:cs typeface="+mj-cs"/>
              </a:rPr>
              <a:t>بحاجة لتضافرهما معا لينشأ عن ذلك إحساس الجانب التذوقي بالعمل الذي يحرك دافعية العمل ويشحن الإرادة للإنجاز.</a:t>
            </a:r>
            <a:br>
              <a:rPr kumimoji="0" lang="ar-SA" sz="5300" b="0" i="0" u="none" strike="noStrike" kern="1200" cap="none" spc="0" normalizeH="0" baseline="0" noProof="0" dirty="0" smtClean="0">
                <a:ln>
                  <a:noFill/>
                </a:ln>
                <a:solidFill>
                  <a:schemeClr val="tx1"/>
                </a:solidFill>
                <a:effectLst/>
                <a:uLnTx/>
                <a:uFillTx/>
                <a:latin typeface="+mj-lt"/>
                <a:ea typeface="+mj-ea"/>
                <a:cs typeface="+mj-cs"/>
              </a:rPr>
            </a:br>
            <a:r>
              <a:rPr kumimoji="0" lang="ar-SA" sz="5300" b="0" i="0" u="none" strike="noStrike" kern="1200" cap="none" spc="0" normalizeH="0" baseline="0" noProof="0" dirty="0" smtClean="0">
                <a:ln>
                  <a:noFill/>
                </a:ln>
                <a:solidFill>
                  <a:schemeClr val="tx1"/>
                </a:solidFill>
                <a:effectLst/>
                <a:uLnTx/>
                <a:uFillTx/>
                <a:latin typeface="+mj-lt"/>
                <a:ea typeface="+mj-ea"/>
                <a:cs typeface="+mj-cs"/>
              </a:rPr>
              <a:t/>
            </a:r>
            <a:br>
              <a:rPr kumimoji="0" lang="ar-SA" sz="5300" b="0" i="0" u="none" strike="noStrike" kern="1200" cap="none" spc="0" normalizeH="0" baseline="0" noProof="0" dirty="0" smtClean="0">
                <a:ln>
                  <a:noFill/>
                </a:ln>
                <a:solidFill>
                  <a:schemeClr val="tx1"/>
                </a:solidFill>
                <a:effectLst/>
                <a:uLnTx/>
                <a:uFillTx/>
                <a:latin typeface="+mj-lt"/>
                <a:ea typeface="+mj-ea"/>
                <a:cs typeface="+mj-cs"/>
              </a:rPr>
            </a:br>
            <a:endParaRPr kumimoji="0" lang="ar-SA" sz="53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2"/>
          <p:cNvSpPr txBox="1">
            <a:spLocks/>
          </p:cNvSpPr>
          <p:nvPr/>
        </p:nvSpPr>
        <p:spPr>
          <a:xfrm>
            <a:off x="285720" y="285728"/>
            <a:ext cx="8501122" cy="6286520"/>
          </a:xfrm>
          <a:prstGeom prst="rect">
            <a:avLst/>
          </a:prstGeom>
        </p:spPr>
        <p:style>
          <a:lnRef idx="1">
            <a:schemeClr val="accent4"/>
          </a:lnRef>
          <a:fillRef idx="2">
            <a:schemeClr val="accent4"/>
          </a:fillRef>
          <a:effectRef idx="1">
            <a:schemeClr val="accent4"/>
          </a:effectRef>
          <a:fontRef idx="minor">
            <a:schemeClr val="dk1"/>
          </a:fontRef>
        </p:style>
        <p:txBody>
          <a:bodyPr>
            <a:normAutofit fontScale="92500" lnSpcReduction="10000"/>
          </a:bodyPr>
          <a:lstStyle/>
          <a:p>
            <a:pPr marL="342900" marR="0" lvl="0" indent="-342900" algn="r" defTabSz="914400" rtl="1" eaLnBrk="1" fontAlgn="auto" latinLnBrk="0" hangingPunct="1">
              <a:lnSpc>
                <a:spcPct val="100000"/>
              </a:lnSpc>
              <a:spcBef>
                <a:spcPct val="20000"/>
              </a:spcBef>
              <a:spcAft>
                <a:spcPts val="0"/>
              </a:spcAft>
              <a:buClrTx/>
              <a:buSzTx/>
              <a:tabLst/>
              <a:defRPr/>
            </a:pPr>
            <a:r>
              <a:rPr kumimoji="0" lang="ar-SA" sz="2400" b="0" i="0" u="none" strike="noStrike" kern="1200" cap="none" spc="0" normalizeH="0" baseline="0" noProof="0" dirty="0" smtClean="0">
                <a:ln>
                  <a:noFill/>
                </a:ln>
                <a:solidFill>
                  <a:schemeClr val="tx1"/>
                </a:solidFill>
                <a:effectLst/>
                <a:uLnTx/>
                <a:uFillTx/>
                <a:latin typeface="+mn-lt"/>
                <a:ea typeface="+mn-ea"/>
                <a:cs typeface="+mn-cs"/>
              </a:rPr>
              <a:t>لذلك يمكن القول :</a:t>
            </a:r>
          </a:p>
          <a:p>
            <a:pPr marL="342900" marR="0" lvl="0" indent="-342900" algn="r" defTabSz="914400" rtl="1" eaLnBrk="1" fontAlgn="auto" latinLnBrk="0" hangingPunct="1">
              <a:lnSpc>
                <a:spcPct val="100000"/>
              </a:lnSpc>
              <a:spcBef>
                <a:spcPct val="20000"/>
              </a:spcBef>
              <a:spcAft>
                <a:spcPts val="0"/>
              </a:spcAft>
              <a:buClrTx/>
              <a:buSzTx/>
              <a:buFont typeface="Arial" pitchFamily="34" charset="0"/>
              <a:buChar char="•"/>
              <a:tabLst/>
              <a:defRPr/>
            </a:pPr>
            <a:endParaRPr lang="ar-SA" sz="2400" dirty="0" smtClean="0"/>
          </a:p>
          <a:p>
            <a:pPr marL="342900" lvl="0" indent="-342900">
              <a:spcBef>
                <a:spcPct val="20000"/>
              </a:spcBef>
              <a:buFont typeface="Arial" pitchFamily="34" charset="0"/>
              <a:buChar char="•"/>
            </a:pPr>
            <a:r>
              <a:rPr lang="ar-SA" sz="2400" dirty="0" smtClean="0">
                <a:solidFill>
                  <a:schemeClr val="tx1"/>
                </a:solidFill>
              </a:rPr>
              <a:t>أن التربية التقنية تتولى مهمة </a:t>
            </a:r>
            <a:r>
              <a:rPr kumimoji="0" lang="ar-SA" sz="2400" b="0" i="0" u="none" strike="noStrike" kern="1200" cap="none" spc="0" normalizeH="0" baseline="0" noProof="0" dirty="0" smtClean="0">
                <a:ln>
                  <a:noFill/>
                </a:ln>
                <a:solidFill>
                  <a:schemeClr val="tx1"/>
                </a:solidFill>
                <a:effectLst/>
                <a:uLnTx/>
                <a:uFillTx/>
                <a:latin typeface="+mn-lt"/>
                <a:ea typeface="+mn-ea"/>
                <a:cs typeface="+mn-cs"/>
              </a:rPr>
              <a:t>توجيه الناس بما </a:t>
            </a:r>
            <a:r>
              <a:rPr kumimoji="0" lang="ar-SA" sz="2400" b="0" i="0" u="none" strike="noStrike" kern="1200" cap="none" spc="0" normalizeH="0" baseline="0" noProof="0" dirty="0" smtClean="0">
                <a:ln>
                  <a:noFill/>
                </a:ln>
                <a:solidFill>
                  <a:srgbClr val="C00000"/>
                </a:solidFill>
                <a:effectLst/>
                <a:uLnTx/>
                <a:uFillTx/>
                <a:latin typeface="+mn-lt"/>
                <a:ea typeface="+mn-ea"/>
                <a:cs typeface="+mn-cs"/>
              </a:rPr>
              <a:t>يتناسب مع قدراتهم واستعداداتهم</a:t>
            </a:r>
            <a:r>
              <a:rPr kumimoji="0" lang="ar-SA" sz="2400" b="0" i="0" u="none" strike="noStrike" kern="1200" cap="none" spc="0" normalizeH="0" baseline="0" noProof="0" dirty="0" smtClean="0">
                <a:ln>
                  <a:noFill/>
                </a:ln>
                <a:solidFill>
                  <a:schemeClr val="tx1"/>
                </a:solidFill>
                <a:effectLst/>
                <a:uLnTx/>
                <a:uFillTx/>
                <a:latin typeface="+mn-lt"/>
                <a:ea typeface="+mn-ea"/>
                <a:cs typeface="+mn-cs"/>
              </a:rPr>
              <a:t> .</a:t>
            </a:r>
          </a:p>
          <a:p>
            <a:pPr marL="342900" marR="0" lvl="0" indent="-342900" algn="r" defTabSz="914400" rtl="1" eaLnBrk="1" fontAlgn="auto" latinLnBrk="0" hangingPunct="1">
              <a:lnSpc>
                <a:spcPct val="100000"/>
              </a:lnSpc>
              <a:spcBef>
                <a:spcPct val="20000"/>
              </a:spcBef>
              <a:spcAft>
                <a:spcPts val="0"/>
              </a:spcAft>
              <a:buClrTx/>
              <a:buSzTx/>
              <a:buFont typeface="Arial" pitchFamily="34" charset="0"/>
              <a:buChar char="•"/>
              <a:tabLst/>
              <a:defRPr/>
            </a:pPr>
            <a:endParaRPr lang="ar-SA" sz="2400" dirty="0" smtClean="0"/>
          </a:p>
          <a:p>
            <a:pPr marL="342900" marR="0" lvl="0" indent="-342900" algn="r" defTabSz="914400" rtl="1" eaLnBrk="1" fontAlgn="auto" latinLnBrk="0" hangingPunct="1">
              <a:lnSpc>
                <a:spcPct val="100000"/>
              </a:lnSpc>
              <a:spcBef>
                <a:spcPct val="20000"/>
              </a:spcBef>
              <a:spcAft>
                <a:spcPts val="0"/>
              </a:spcAft>
              <a:buClrTx/>
              <a:buSzTx/>
              <a:tabLst/>
              <a:defRPr/>
            </a:pPr>
            <a:r>
              <a:rPr kumimoji="0" lang="ar-SA" sz="2400" b="0" i="0" u="none" strike="noStrike" kern="1200" cap="none" spc="0" normalizeH="0" noProof="0" dirty="0" smtClean="0">
                <a:ln>
                  <a:noFill/>
                </a:ln>
                <a:solidFill>
                  <a:schemeClr val="tx1"/>
                </a:solidFill>
                <a:effectLst/>
                <a:uLnTx/>
                <a:uFillTx/>
                <a:latin typeface="+mn-lt"/>
                <a:ea typeface="+mn-ea"/>
                <a:cs typeface="+mn-cs"/>
              </a:rPr>
              <a:t>                   </a:t>
            </a:r>
            <a:r>
              <a:rPr kumimoji="0" lang="ar-SA" sz="2400" b="0" i="0" u="none" strike="noStrike" kern="1200" cap="none" spc="0" normalizeH="0" baseline="0" noProof="0" dirty="0" smtClean="0">
                <a:ln>
                  <a:noFill/>
                </a:ln>
                <a:solidFill>
                  <a:schemeClr val="tx1"/>
                </a:solidFill>
                <a:effectLst/>
                <a:uLnTx/>
                <a:uFillTx/>
                <a:latin typeface="+mn-lt"/>
                <a:ea typeface="+mn-ea"/>
                <a:cs typeface="+mn-cs"/>
              </a:rPr>
              <a:t>من طرق التعرف على الاستعدادات الفنية المتفاوتة :</a:t>
            </a:r>
          </a:p>
          <a:p>
            <a:pPr marL="342900" marR="0" lvl="0" indent="-342900" algn="r" defTabSz="914400" rtl="1" eaLnBrk="1" fontAlgn="auto" latinLnBrk="0" hangingPunct="1">
              <a:lnSpc>
                <a:spcPct val="100000"/>
              </a:lnSpc>
              <a:spcBef>
                <a:spcPct val="20000"/>
              </a:spcBef>
              <a:spcAft>
                <a:spcPts val="0"/>
              </a:spcAft>
              <a:buClrTx/>
              <a:buSzTx/>
              <a:tabLst/>
              <a:defRPr/>
            </a:pPr>
            <a:r>
              <a:rPr kumimoji="0" lang="ar-SA" sz="2400" b="0" i="0" u="none" strike="noStrike" kern="1200" cap="none" spc="0" normalizeH="0" baseline="0" noProof="0" dirty="0" smtClean="0">
                <a:ln>
                  <a:noFill/>
                </a:ln>
                <a:solidFill>
                  <a:schemeClr val="tx1"/>
                </a:solidFill>
                <a:effectLst/>
                <a:uLnTx/>
                <a:uFillTx/>
                <a:latin typeface="+mn-lt"/>
                <a:ea typeface="+mn-ea"/>
                <a:cs typeface="+mn-cs"/>
              </a:rPr>
              <a:t>1.اختبارات الورقة والقلم تحل فيها</a:t>
            </a:r>
            <a:r>
              <a:rPr kumimoji="0" lang="ar-SA" sz="2400" b="0" i="0" u="none" strike="noStrike" kern="1200" cap="none" spc="0" normalizeH="0" noProof="0" dirty="0" smtClean="0">
                <a:ln>
                  <a:noFill/>
                </a:ln>
                <a:solidFill>
                  <a:schemeClr val="tx1"/>
                </a:solidFill>
                <a:effectLst/>
                <a:uLnTx/>
                <a:uFillTx/>
                <a:latin typeface="+mn-lt"/>
                <a:ea typeface="+mn-ea"/>
                <a:cs typeface="+mn-cs"/>
              </a:rPr>
              <a:t> </a:t>
            </a:r>
            <a:r>
              <a:rPr kumimoji="0" lang="ar-SA" sz="2400" b="0" i="0" u="none" strike="noStrike" kern="1200" cap="none" spc="0" normalizeH="0" baseline="0" noProof="0" dirty="0" smtClean="0">
                <a:ln>
                  <a:noFill/>
                </a:ln>
                <a:solidFill>
                  <a:schemeClr val="tx1"/>
                </a:solidFill>
                <a:effectLst/>
                <a:uLnTx/>
                <a:uFillTx/>
                <a:latin typeface="+mn-lt"/>
                <a:ea typeface="+mn-ea"/>
                <a:cs typeface="+mn-cs"/>
              </a:rPr>
              <a:t>مسائل ميكانيكية وهندسية.</a:t>
            </a:r>
          </a:p>
          <a:p>
            <a:pPr marL="342900" lvl="0" indent="-342900">
              <a:spcBef>
                <a:spcPct val="20000"/>
              </a:spcBef>
            </a:pPr>
            <a:r>
              <a:rPr lang="ar-SA" sz="2400" dirty="0" smtClean="0"/>
              <a:t>2.اختبارات التجميع لمعرفة إذا كان بوسع المتقدم أن ينجز عمليات ميكانيكية مثل جمع جرسا كهربائيا .</a:t>
            </a:r>
          </a:p>
          <a:p>
            <a:pPr marL="342900" lvl="0" indent="-342900">
              <a:spcBef>
                <a:spcPct val="20000"/>
              </a:spcBef>
            </a:pPr>
            <a:r>
              <a:rPr lang="ar-SA" sz="2400" dirty="0" smtClean="0"/>
              <a:t>3.اختبارات الاهتمامات  لمعرفة أي الخصائص التي من الممكن أن يتصف </a:t>
            </a:r>
            <a:r>
              <a:rPr lang="ar-SA" sz="2400" dirty="0" err="1" smtClean="0"/>
              <a:t>بها</a:t>
            </a:r>
            <a:r>
              <a:rPr lang="ar-SA" sz="2400" dirty="0" smtClean="0"/>
              <a:t> الباعة مثلا .</a:t>
            </a:r>
            <a:br>
              <a:rPr lang="ar-SA" sz="2400" dirty="0" smtClean="0"/>
            </a:br>
            <a:endParaRPr lang="ar-SA" sz="2400" dirty="0" smtClean="0"/>
          </a:p>
          <a:p>
            <a:pPr marL="342900" lvl="0" indent="-342900">
              <a:spcBef>
                <a:spcPct val="20000"/>
              </a:spcBef>
            </a:pPr>
            <a:r>
              <a:rPr lang="ar-SA" sz="2400" dirty="0" smtClean="0"/>
              <a:t>فالمعهد القومي لعلم النفس الصناعي يستخدم سلما من سبع نقاط:</a:t>
            </a:r>
            <a:br>
              <a:rPr lang="ar-SA" sz="2400" dirty="0" smtClean="0"/>
            </a:br>
            <a:r>
              <a:rPr lang="ar-SA" sz="2400" dirty="0" smtClean="0"/>
              <a:t>*التكوين الجسمي</a:t>
            </a:r>
            <a:br>
              <a:rPr lang="ar-SA" sz="2400" dirty="0" smtClean="0"/>
            </a:br>
            <a:r>
              <a:rPr lang="ar-SA" sz="2400" dirty="0" smtClean="0"/>
              <a:t>*المؤهلات</a:t>
            </a:r>
            <a:br>
              <a:rPr lang="ar-SA" sz="2400" dirty="0" smtClean="0"/>
            </a:br>
            <a:r>
              <a:rPr lang="ar-SA" sz="2400" dirty="0" smtClean="0"/>
              <a:t>*الذكاء العام</a:t>
            </a:r>
            <a:br>
              <a:rPr lang="ar-SA" sz="2400" dirty="0" smtClean="0"/>
            </a:br>
            <a:r>
              <a:rPr lang="ar-SA" sz="2400" dirty="0" smtClean="0"/>
              <a:t>*الاهتمامات </a:t>
            </a:r>
            <a:br>
              <a:rPr lang="ar-SA" sz="2400" dirty="0" smtClean="0"/>
            </a:br>
            <a:r>
              <a:rPr lang="ar-SA" sz="2400" dirty="0" smtClean="0"/>
              <a:t>*القابلية الخاصة</a:t>
            </a:r>
            <a:br>
              <a:rPr lang="ar-SA" sz="2400" dirty="0" smtClean="0"/>
            </a:br>
            <a:r>
              <a:rPr lang="ar-SA" sz="2400" dirty="0" smtClean="0"/>
              <a:t>*الاستعداد</a:t>
            </a:r>
            <a:br>
              <a:rPr lang="ar-SA" sz="2400" dirty="0" smtClean="0"/>
            </a:br>
            <a:r>
              <a:rPr lang="ar-SA" sz="2400" dirty="0" smtClean="0"/>
              <a:t>*الظروف</a:t>
            </a:r>
            <a:endParaRPr kumimoji="0" lang="ar-SA" sz="2400" b="0" i="0" u="none" strike="noStrike" kern="1200" cap="none" spc="0" normalizeH="0" baseline="0" noProof="0" dirty="0">
              <a:ln>
                <a:noFill/>
              </a:ln>
              <a:solidFill>
                <a:srgbClr val="C00000"/>
              </a:solidFill>
              <a:effectLst/>
              <a:uLnTx/>
              <a:uFillTx/>
              <a:latin typeface="+mn-lt"/>
              <a:ea typeface="+mn-ea"/>
              <a:cs typeface="+mn-cs"/>
            </a:endParaRPr>
          </a:p>
        </p:txBody>
      </p:sp>
      <p:sp>
        <p:nvSpPr>
          <p:cNvPr id="3" name="سهم للأسفل 2"/>
          <p:cNvSpPr/>
          <p:nvPr/>
        </p:nvSpPr>
        <p:spPr>
          <a:xfrm>
            <a:off x="4214810" y="0"/>
            <a:ext cx="642942" cy="50004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2"/>
          <p:cNvSpPr txBox="1">
            <a:spLocks/>
          </p:cNvSpPr>
          <p:nvPr/>
        </p:nvSpPr>
        <p:spPr>
          <a:xfrm>
            <a:off x="142876" y="500042"/>
            <a:ext cx="8786842" cy="5929354"/>
          </a:xfrm>
          <a:prstGeom prst="rect">
            <a:avLst/>
          </a:prstGeom>
        </p:spPr>
        <p:style>
          <a:lnRef idx="1">
            <a:schemeClr val="accent4"/>
          </a:lnRef>
          <a:fillRef idx="2">
            <a:schemeClr val="accent4"/>
          </a:fillRef>
          <a:effectRef idx="1">
            <a:schemeClr val="accent4"/>
          </a:effectRef>
          <a:fontRef idx="minor">
            <a:schemeClr val="dk1"/>
          </a:fontRef>
        </p:style>
        <p:txBody>
          <a:bodyPr>
            <a:noAutofit/>
          </a:bodyPr>
          <a:lstStyle/>
          <a:p>
            <a:pPr marL="342900" marR="0" lvl="0" indent="-342900" algn="r" defTabSz="914400" rtl="1" eaLnBrk="1" fontAlgn="auto" latinLnBrk="0" hangingPunct="1">
              <a:lnSpc>
                <a:spcPct val="100000"/>
              </a:lnSpc>
              <a:spcBef>
                <a:spcPct val="20000"/>
              </a:spcBef>
              <a:spcAft>
                <a:spcPts val="0"/>
              </a:spcAft>
              <a:buClrTx/>
              <a:buSzTx/>
              <a:tabLst/>
              <a:defRPr/>
            </a:pPr>
            <a:r>
              <a:rPr lang="ar-SA" sz="3200" u="sng" dirty="0" smtClean="0"/>
              <a:t>ا</a:t>
            </a:r>
            <a:r>
              <a:rPr kumimoji="0" lang="ar-SA" sz="3200" b="0" i="0" u="sng" strike="noStrike" kern="1200" cap="none" spc="0" normalizeH="0" baseline="0" noProof="0" dirty="0" err="1" smtClean="0">
                <a:ln>
                  <a:noFill/>
                </a:ln>
                <a:solidFill>
                  <a:schemeClr val="tx1"/>
                </a:solidFill>
                <a:effectLst/>
                <a:uLnTx/>
                <a:uFillTx/>
                <a:latin typeface="+mn-lt"/>
                <a:ea typeface="+mn-ea"/>
                <a:cs typeface="+mn-cs"/>
              </a:rPr>
              <a:t>حدى</a:t>
            </a:r>
            <a:r>
              <a:rPr kumimoji="0" lang="ar-SA" sz="3200" b="0" i="0" u="sng" strike="noStrike" kern="1200" cap="none" spc="0" normalizeH="0" baseline="0" noProof="0" dirty="0" smtClean="0">
                <a:ln>
                  <a:noFill/>
                </a:ln>
                <a:solidFill>
                  <a:schemeClr val="tx1"/>
                </a:solidFill>
                <a:effectLst/>
                <a:uLnTx/>
                <a:uFillTx/>
                <a:latin typeface="+mn-lt"/>
                <a:ea typeface="+mn-ea"/>
                <a:cs typeface="+mn-cs"/>
              </a:rPr>
              <a:t> الأساليب المنسقة للتوجيه المهني تتوقف على:</a:t>
            </a:r>
          </a:p>
          <a:p>
            <a:pPr marL="342900" marR="0" lvl="0" indent="-342900" algn="r" defTabSz="914400" rtl="1" eaLnBrk="1" fontAlgn="auto" latinLnBrk="0" hangingPunct="1">
              <a:lnSpc>
                <a:spcPct val="100000"/>
              </a:lnSpc>
              <a:spcBef>
                <a:spcPct val="20000"/>
              </a:spcBef>
              <a:spcAft>
                <a:spcPts val="0"/>
              </a:spcAft>
              <a:buClrTx/>
              <a:buSzTx/>
              <a:buFont typeface="Arial" pitchFamily="34" charset="0"/>
              <a:buChar char="•"/>
              <a:tabLst/>
              <a:defRPr/>
            </a:pPr>
            <a:r>
              <a:rPr kumimoji="0" lang="ar-SA" sz="3200" b="0" i="0" u="none" strike="noStrike" kern="1200" cap="none" spc="0" normalizeH="0" baseline="0" noProof="0" dirty="0" smtClean="0">
                <a:ln>
                  <a:noFill/>
                </a:ln>
                <a:solidFill>
                  <a:schemeClr val="tx1"/>
                </a:solidFill>
                <a:effectLst/>
                <a:uLnTx/>
                <a:uFillTx/>
                <a:latin typeface="+mn-lt"/>
                <a:ea typeface="+mn-ea"/>
                <a:cs typeface="+mn-cs"/>
              </a:rPr>
              <a:t>ا.تحليل الخصائص والمؤهلات المطلوبة للعمل.</a:t>
            </a:r>
          </a:p>
          <a:p>
            <a:pPr marL="342900" marR="0" lvl="0" indent="-342900" algn="r" defTabSz="914400" rtl="1" eaLnBrk="1" fontAlgn="auto" latinLnBrk="0" hangingPunct="1">
              <a:lnSpc>
                <a:spcPct val="100000"/>
              </a:lnSpc>
              <a:spcBef>
                <a:spcPct val="20000"/>
              </a:spcBef>
              <a:spcAft>
                <a:spcPts val="0"/>
              </a:spcAft>
              <a:buClrTx/>
              <a:buSzTx/>
              <a:buFont typeface="Arial" pitchFamily="34" charset="0"/>
              <a:buChar char="•"/>
              <a:tabLst/>
              <a:defRPr/>
            </a:pPr>
            <a:r>
              <a:rPr kumimoji="0" lang="ar-SA" sz="3200" b="0" i="0" u="none" strike="noStrike" kern="1200" cap="none" spc="0" normalizeH="0" baseline="0" noProof="0" dirty="0" smtClean="0">
                <a:ln>
                  <a:noFill/>
                </a:ln>
                <a:solidFill>
                  <a:schemeClr val="tx1"/>
                </a:solidFill>
                <a:effectLst/>
                <a:uLnTx/>
                <a:uFillTx/>
                <a:latin typeface="+mn-lt"/>
                <a:ea typeface="+mn-ea"/>
                <a:cs typeface="+mn-cs"/>
              </a:rPr>
              <a:t>ب.تصميم اختبارات للخصائص.</a:t>
            </a:r>
          </a:p>
          <a:p>
            <a:pPr marL="342900" lvl="0" indent="-342900">
              <a:spcBef>
                <a:spcPct val="20000"/>
              </a:spcBef>
              <a:buFont typeface="Arial" pitchFamily="34" charset="0"/>
              <a:buChar char="•"/>
            </a:pPr>
            <a:r>
              <a:rPr lang="ar-SA" sz="3200" dirty="0" smtClean="0"/>
              <a:t>ج.التوجيه المهني المصمم بعناية يؤدي لنتائج جيدة.</a:t>
            </a:r>
          </a:p>
          <a:p>
            <a:pPr marL="342900" lvl="0" indent="-342900">
              <a:spcBef>
                <a:spcPct val="20000"/>
              </a:spcBef>
              <a:buFont typeface="Arial" pitchFamily="34" charset="0"/>
              <a:buChar char="•"/>
            </a:pPr>
            <a:r>
              <a:rPr lang="ar-SA" sz="3200" dirty="0" smtClean="0"/>
              <a:t>هـ.يدعو </a:t>
            </a:r>
            <a:r>
              <a:rPr lang="ar-SA" sz="3200" u="sng" dirty="0" err="1" smtClean="0">
                <a:solidFill>
                  <a:srgbClr val="C00000"/>
                </a:solidFill>
              </a:rPr>
              <a:t>دوبنسون</a:t>
            </a:r>
            <a:r>
              <a:rPr lang="ar-SA" sz="3200" u="sng" dirty="0" smtClean="0">
                <a:solidFill>
                  <a:srgbClr val="C00000"/>
                </a:solidFill>
              </a:rPr>
              <a:t> </a:t>
            </a:r>
            <a:r>
              <a:rPr lang="en-US" sz="3200" u="sng" dirty="0" err="1" smtClean="0">
                <a:solidFill>
                  <a:srgbClr val="C00000"/>
                </a:solidFill>
              </a:rPr>
              <a:t>Dobinson</a:t>
            </a:r>
            <a:r>
              <a:rPr lang="en-US" sz="3200" dirty="0" smtClean="0"/>
              <a:t> </a:t>
            </a:r>
            <a:r>
              <a:rPr lang="ar-SA" sz="3200" dirty="0" smtClean="0"/>
              <a:t>إلى إرشاد مهني مستمر يتم من خلاله توعية الطلبة في المرحلة الثانوية.</a:t>
            </a:r>
          </a:p>
          <a:p>
            <a:pPr marL="342900" lvl="0" indent="-342900">
              <a:spcBef>
                <a:spcPct val="20000"/>
              </a:spcBef>
              <a:buFont typeface="Arial" pitchFamily="34" charset="0"/>
              <a:buChar char="•"/>
            </a:pPr>
            <a:r>
              <a:rPr lang="ar-SA" sz="3200" dirty="0" smtClean="0"/>
              <a:t>و.</a:t>
            </a:r>
            <a:r>
              <a:rPr lang="ar-SA" sz="3200" dirty="0" err="1" smtClean="0"/>
              <a:t>اضاف</a:t>
            </a:r>
            <a:r>
              <a:rPr lang="ar-SA" sz="3200" dirty="0" smtClean="0"/>
              <a:t> </a:t>
            </a:r>
            <a:r>
              <a:rPr lang="ar-SA" sz="3200" u="sng" dirty="0" err="1" smtClean="0">
                <a:solidFill>
                  <a:srgbClr val="C00000"/>
                </a:solidFill>
              </a:rPr>
              <a:t>جيسيلي</a:t>
            </a:r>
            <a:r>
              <a:rPr lang="ar-SA" sz="3200" u="sng" dirty="0" smtClean="0">
                <a:solidFill>
                  <a:srgbClr val="C00000"/>
                </a:solidFill>
              </a:rPr>
              <a:t> </a:t>
            </a:r>
            <a:r>
              <a:rPr lang="ar-SA" sz="3200" u="sng" dirty="0" err="1" smtClean="0">
                <a:solidFill>
                  <a:srgbClr val="C00000"/>
                </a:solidFill>
              </a:rPr>
              <a:t>وبراون</a:t>
            </a:r>
            <a:r>
              <a:rPr lang="ar-SA" sz="3200" u="sng" dirty="0" smtClean="0">
                <a:solidFill>
                  <a:srgbClr val="C00000"/>
                </a:solidFill>
              </a:rPr>
              <a:t> </a:t>
            </a:r>
            <a:r>
              <a:rPr lang="ar-SA" sz="3200" dirty="0" smtClean="0"/>
              <a:t>بأن إعادة النظر إلى نتائج برامج التدريب في الصناعة كشفت عن:</a:t>
            </a:r>
            <a:br>
              <a:rPr lang="ar-SA" sz="3200" dirty="0" smtClean="0"/>
            </a:br>
            <a:r>
              <a:rPr lang="ar-SA" sz="3200" dirty="0" smtClean="0"/>
              <a:t>1.الرضا عن العمل 2.معنوية العامل عالية 3.ازدياد الاهتمام بالعمل  4.تناقص عدد الإجازات المرضية والغياب   5.زيادة الإنتاجية في العمل.</a:t>
            </a:r>
            <a:endParaRPr kumimoji="0" lang="ar-SA" sz="3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2"/>
          <p:cNvSpPr txBox="1">
            <a:spLocks/>
          </p:cNvSpPr>
          <p:nvPr/>
        </p:nvSpPr>
        <p:spPr>
          <a:xfrm>
            <a:off x="71406" y="500042"/>
            <a:ext cx="8715404" cy="5786478"/>
          </a:xfrm>
          <a:prstGeom prst="rect">
            <a:avLst/>
          </a:prstGeom>
        </p:spPr>
        <p:style>
          <a:lnRef idx="1">
            <a:schemeClr val="accent4"/>
          </a:lnRef>
          <a:fillRef idx="2">
            <a:schemeClr val="accent4"/>
          </a:fillRef>
          <a:effectRef idx="1">
            <a:schemeClr val="accent4"/>
          </a:effectRef>
          <a:fontRef idx="minor">
            <a:schemeClr val="dk1"/>
          </a:fontRef>
        </p:style>
        <p:txBody>
          <a:bodyPr>
            <a:normAutofit/>
          </a:bodyPr>
          <a:lstStyle/>
          <a:p>
            <a:pPr marL="342900" marR="0" lvl="0" indent="-342900" algn="r" defTabSz="914400" rtl="1" eaLnBrk="1" fontAlgn="auto" latinLnBrk="0" hangingPunct="1">
              <a:lnSpc>
                <a:spcPct val="100000"/>
              </a:lnSpc>
              <a:spcBef>
                <a:spcPct val="20000"/>
              </a:spcBef>
              <a:spcAft>
                <a:spcPts val="0"/>
              </a:spcAft>
              <a:buClrTx/>
              <a:buSzTx/>
              <a:buFont typeface="Arial" pitchFamily="34" charset="0"/>
              <a:buChar char="•"/>
              <a:tabLst/>
              <a:defRPr/>
            </a:pPr>
            <a:r>
              <a:rPr kumimoji="0" lang="ar-SA" sz="3200" b="0" i="0" u="none" strike="noStrike" kern="1200" cap="none" spc="0" normalizeH="0" baseline="0" noProof="0" dirty="0" smtClean="0">
                <a:ln>
                  <a:noFill/>
                </a:ln>
                <a:solidFill>
                  <a:schemeClr val="tx1"/>
                </a:solidFill>
                <a:effectLst/>
                <a:uLnTx/>
                <a:uFillTx/>
                <a:latin typeface="+mn-lt"/>
                <a:ea typeface="+mn-ea"/>
                <a:cs typeface="+mn-cs"/>
              </a:rPr>
              <a:t>فهذه النتائج لها علاقة </a:t>
            </a:r>
            <a:r>
              <a:rPr kumimoji="0" lang="ar-SA" sz="3200" b="0" i="0" u="none" strike="noStrike" kern="1200" cap="none" spc="0" normalizeH="0" baseline="0" noProof="0" dirty="0" err="1" smtClean="0">
                <a:ln>
                  <a:noFill/>
                </a:ln>
                <a:solidFill>
                  <a:schemeClr val="tx1"/>
                </a:solidFill>
                <a:effectLst/>
                <a:uLnTx/>
                <a:uFillTx/>
                <a:latin typeface="+mn-lt"/>
                <a:ea typeface="+mn-ea"/>
                <a:cs typeface="+mn-cs"/>
              </a:rPr>
              <a:t>بـــــــ</a:t>
            </a:r>
            <a:r>
              <a:rPr kumimoji="0" lang="ar-SA" sz="3200" b="0" i="0" u="none" strike="noStrike" kern="1200" cap="none" spc="0" normalizeH="0" baseline="0" noProof="0" dirty="0" smtClean="0">
                <a:ln>
                  <a:noFill/>
                </a:ln>
                <a:solidFill>
                  <a:schemeClr val="tx1"/>
                </a:solidFill>
                <a:effectLst/>
                <a:uLnTx/>
                <a:uFillTx/>
                <a:latin typeface="+mn-lt"/>
                <a:ea typeface="+mn-ea"/>
                <a:cs typeface="+mn-cs"/>
              </a:rPr>
              <a:t>:</a:t>
            </a:r>
          </a:p>
          <a:p>
            <a:pPr marL="342900" marR="0" lvl="0" indent="-342900" algn="r" defTabSz="914400" rtl="1" eaLnBrk="1" fontAlgn="auto" latinLnBrk="0" hangingPunct="1">
              <a:lnSpc>
                <a:spcPct val="100000"/>
              </a:lnSpc>
              <a:spcBef>
                <a:spcPct val="20000"/>
              </a:spcBef>
              <a:spcAft>
                <a:spcPts val="0"/>
              </a:spcAft>
              <a:buClrTx/>
              <a:buSzTx/>
              <a:buFont typeface="Arial" pitchFamily="34" charset="0"/>
              <a:buChar char="•"/>
              <a:tabLst/>
              <a:defRPr/>
            </a:pPr>
            <a:r>
              <a:rPr kumimoji="0" lang="ar-SA" sz="3200" b="0" i="0" u="none" strike="noStrike" kern="1200" cap="none" spc="0" normalizeH="0" baseline="0" noProof="0" dirty="0" smtClean="0">
                <a:ln>
                  <a:noFill/>
                </a:ln>
                <a:solidFill>
                  <a:schemeClr val="tx1"/>
                </a:solidFill>
                <a:effectLst/>
                <a:uLnTx/>
                <a:uFillTx/>
                <a:latin typeface="+mn-lt"/>
                <a:ea typeface="+mn-ea"/>
                <a:cs typeface="+mn-cs"/>
              </a:rPr>
              <a:t>ا. أهمية برنامج التدريب</a:t>
            </a:r>
          </a:p>
          <a:p>
            <a:pPr marL="342900" marR="0" lvl="0" indent="-342900" algn="r" defTabSz="914400" rtl="1" eaLnBrk="1" fontAlgn="auto" latinLnBrk="0" hangingPunct="1">
              <a:lnSpc>
                <a:spcPct val="100000"/>
              </a:lnSpc>
              <a:spcBef>
                <a:spcPct val="20000"/>
              </a:spcBef>
              <a:spcAft>
                <a:spcPts val="0"/>
              </a:spcAft>
              <a:buClrTx/>
              <a:buSzTx/>
              <a:buFont typeface="Arial" pitchFamily="34" charset="0"/>
              <a:buChar char="•"/>
              <a:tabLst/>
              <a:defRPr/>
            </a:pPr>
            <a:r>
              <a:rPr kumimoji="0" lang="ar-SA" sz="3200" b="0" i="0" u="none" strike="noStrike" kern="1200" cap="none" spc="0" normalizeH="0" baseline="0" noProof="0" dirty="0" smtClean="0">
                <a:ln>
                  <a:noFill/>
                </a:ln>
                <a:solidFill>
                  <a:schemeClr val="tx1"/>
                </a:solidFill>
                <a:effectLst/>
                <a:uLnTx/>
                <a:uFillTx/>
                <a:latin typeface="+mn-lt"/>
                <a:ea typeface="+mn-ea"/>
                <a:cs typeface="+mn-cs"/>
              </a:rPr>
              <a:t>ب.الأدلة التي تتصل بمعايير التطور في العمل.</a:t>
            </a:r>
            <a:endParaRPr kumimoji="0" lang="ar-SA" sz="3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5297502"/>
          </a:xfrm>
        </p:spPr>
        <p:txBody>
          <a:bodyPr/>
          <a:lstStyle/>
          <a:p>
            <a:r>
              <a:rPr lang="ar-SA" dirty="0" smtClean="0"/>
              <a:t>من البحوث التجريبية حول تعلم مهارات معينة كالضرب على الآلة الكاتبة وانجاز عمليات صناعية أخرى اشتقت مجموعة من الأصول ،اذكريها ؟</a:t>
            </a:r>
            <a:endParaRPr lang="ar-SA"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2"/>
          <p:cNvSpPr txBox="1">
            <a:spLocks/>
          </p:cNvSpPr>
          <p:nvPr/>
        </p:nvSpPr>
        <p:spPr>
          <a:xfrm>
            <a:off x="214314" y="428604"/>
            <a:ext cx="8715404" cy="5715040"/>
          </a:xfrm>
          <a:prstGeom prst="rect">
            <a:avLst/>
          </a:prstGeom>
        </p:spPr>
        <p:style>
          <a:lnRef idx="1">
            <a:schemeClr val="accent4"/>
          </a:lnRef>
          <a:fillRef idx="2">
            <a:schemeClr val="accent4"/>
          </a:fillRef>
          <a:effectRef idx="1">
            <a:schemeClr val="accent4"/>
          </a:effectRef>
          <a:fontRef idx="minor">
            <a:schemeClr val="dk1"/>
          </a:fontRef>
        </p:style>
        <p:txBody>
          <a:bodyPr>
            <a:normAutofit lnSpcReduction="10000"/>
          </a:bodyPr>
          <a:lstStyle/>
          <a:p>
            <a:pPr marL="342900" marR="0" lvl="0" indent="-342900" algn="r" defTabSz="914400" rtl="1" eaLnBrk="1" fontAlgn="auto" latinLnBrk="0" hangingPunct="1">
              <a:lnSpc>
                <a:spcPct val="100000"/>
              </a:lnSpc>
              <a:spcBef>
                <a:spcPct val="20000"/>
              </a:spcBef>
              <a:spcAft>
                <a:spcPts val="0"/>
              </a:spcAft>
              <a:buClrTx/>
              <a:buSzTx/>
              <a:tabLst/>
              <a:defRPr/>
            </a:pPr>
            <a:r>
              <a:rPr kumimoji="0" lang="ar-SA" sz="3600" b="0" i="0" u="sng" strike="noStrike" kern="1200" cap="none" spc="0" normalizeH="0" baseline="0" noProof="0" dirty="0" smtClean="0">
                <a:ln>
                  <a:noFill/>
                </a:ln>
                <a:solidFill>
                  <a:schemeClr val="tx1"/>
                </a:solidFill>
                <a:effectLst/>
                <a:uLnTx/>
                <a:uFillTx/>
                <a:latin typeface="+mn-lt"/>
                <a:ea typeface="+mn-ea"/>
                <a:cs typeface="+mn-cs"/>
              </a:rPr>
              <a:t>من إسهامات المختصين في مجال علم النفس في ما يتعلق بتصميم العمليات التقنية </a:t>
            </a:r>
            <a:r>
              <a:rPr kumimoji="0" lang="ar-SA" sz="3600" b="0" i="0" u="sng" strike="noStrike" kern="1200" cap="none" spc="0" normalizeH="0" baseline="0" noProof="0" dirty="0" err="1" smtClean="0">
                <a:ln>
                  <a:noFill/>
                </a:ln>
                <a:solidFill>
                  <a:schemeClr val="tx1"/>
                </a:solidFill>
                <a:effectLst/>
                <a:uLnTx/>
                <a:uFillTx/>
                <a:latin typeface="+mn-lt"/>
                <a:ea typeface="+mn-ea"/>
                <a:cs typeface="+mn-cs"/>
              </a:rPr>
              <a:t>و</a:t>
            </a:r>
            <a:r>
              <a:rPr kumimoji="0" lang="ar-SA" sz="3600" b="0" i="0" u="sng" strike="noStrike" kern="1200" cap="none" spc="0" normalizeH="0" baseline="0" noProof="0" dirty="0" smtClean="0">
                <a:ln>
                  <a:noFill/>
                </a:ln>
                <a:solidFill>
                  <a:schemeClr val="tx1"/>
                </a:solidFill>
                <a:effectLst/>
                <a:uLnTx/>
                <a:uFillTx/>
                <a:latin typeface="+mn-lt"/>
                <a:ea typeface="+mn-ea"/>
                <a:cs typeface="+mn-cs"/>
              </a:rPr>
              <a:t> ذلك عن</a:t>
            </a:r>
            <a:r>
              <a:rPr kumimoji="0" lang="ar-SA" sz="3600" b="0" i="0" u="sng" strike="noStrike" kern="1200" cap="none" spc="0" normalizeH="0" noProof="0" dirty="0" smtClean="0">
                <a:ln>
                  <a:noFill/>
                </a:ln>
                <a:solidFill>
                  <a:schemeClr val="tx1"/>
                </a:solidFill>
                <a:effectLst/>
                <a:uLnTx/>
                <a:uFillTx/>
                <a:latin typeface="+mn-lt"/>
                <a:ea typeface="+mn-ea"/>
                <a:cs typeface="+mn-cs"/>
              </a:rPr>
              <a:t> طريق </a:t>
            </a:r>
            <a:r>
              <a:rPr kumimoji="0" lang="ar-SA" sz="3600" b="0" i="0" u="sng" strike="noStrike" kern="1200" cap="none" spc="0" normalizeH="0" baseline="0" noProof="0" dirty="0" smtClean="0">
                <a:ln>
                  <a:noFill/>
                </a:ln>
                <a:solidFill>
                  <a:schemeClr val="tx1"/>
                </a:solidFill>
                <a:effectLst/>
                <a:uLnTx/>
                <a:uFillTx/>
                <a:latin typeface="+mn-lt"/>
                <a:ea typeface="+mn-ea"/>
                <a:cs typeface="+mn-cs"/>
              </a:rPr>
              <a:t>إخضاعها لمنفعة الإنسان:</a:t>
            </a:r>
          </a:p>
          <a:p>
            <a:pPr marL="342900" marR="0" lvl="0" indent="-342900" algn="r" defTabSz="914400" rtl="1" eaLnBrk="1" fontAlgn="auto" latinLnBrk="0" hangingPunct="1">
              <a:lnSpc>
                <a:spcPct val="100000"/>
              </a:lnSpc>
              <a:spcBef>
                <a:spcPct val="20000"/>
              </a:spcBef>
              <a:spcAft>
                <a:spcPts val="0"/>
              </a:spcAft>
              <a:buClrTx/>
              <a:buSzTx/>
              <a:buFont typeface="Arial" pitchFamily="34" charset="0"/>
              <a:buChar char="•"/>
              <a:tabLst/>
              <a:defRPr/>
            </a:pPr>
            <a:r>
              <a:rPr kumimoji="0" lang="ar-SA" sz="3600" b="0" i="0" u="none" strike="noStrike" kern="1200" cap="none" spc="0" normalizeH="0" baseline="0" noProof="0" dirty="0" smtClean="0">
                <a:ln>
                  <a:noFill/>
                </a:ln>
                <a:solidFill>
                  <a:schemeClr val="tx1"/>
                </a:solidFill>
                <a:effectLst/>
                <a:uLnTx/>
                <a:uFillTx/>
                <a:latin typeface="+mn-lt"/>
                <a:ea typeface="+mn-ea"/>
                <a:cs typeface="+mn-cs"/>
              </a:rPr>
              <a:t>تحسين طرق توجيه الفرد للعمل المناسب وبالتالي يتم تذوقها .</a:t>
            </a:r>
          </a:p>
          <a:p>
            <a:pPr marL="342900" marR="0" lvl="0" indent="-342900" algn="r" defTabSz="914400" rtl="1" eaLnBrk="1" fontAlgn="auto" latinLnBrk="0" hangingPunct="1">
              <a:lnSpc>
                <a:spcPct val="100000"/>
              </a:lnSpc>
              <a:spcBef>
                <a:spcPct val="20000"/>
              </a:spcBef>
              <a:spcAft>
                <a:spcPts val="0"/>
              </a:spcAft>
              <a:buClrTx/>
              <a:buSzTx/>
              <a:buFont typeface="Arial" pitchFamily="34" charset="0"/>
              <a:buChar char="•"/>
              <a:tabLst/>
              <a:defRPr/>
            </a:pPr>
            <a:endParaRPr lang="ar-SA" sz="3600" dirty="0" smtClean="0">
              <a:solidFill>
                <a:schemeClr val="tx1"/>
              </a:solidFill>
            </a:endParaRPr>
          </a:p>
          <a:p>
            <a:pPr marL="342900" marR="0" lvl="0" indent="-342900" algn="r" defTabSz="914400" rtl="1" eaLnBrk="1" fontAlgn="auto" latinLnBrk="0" hangingPunct="1">
              <a:lnSpc>
                <a:spcPct val="100000"/>
              </a:lnSpc>
              <a:spcBef>
                <a:spcPct val="20000"/>
              </a:spcBef>
              <a:spcAft>
                <a:spcPts val="0"/>
              </a:spcAft>
              <a:buClrTx/>
              <a:buSzTx/>
              <a:tabLst/>
              <a:defRPr/>
            </a:pPr>
            <a:endParaRPr kumimoji="0" lang="ar-SA" sz="36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r" defTabSz="914400" rtl="1" eaLnBrk="1" fontAlgn="auto" latinLnBrk="0" hangingPunct="1">
              <a:lnSpc>
                <a:spcPct val="100000"/>
              </a:lnSpc>
              <a:spcBef>
                <a:spcPct val="20000"/>
              </a:spcBef>
              <a:spcAft>
                <a:spcPts val="0"/>
              </a:spcAft>
              <a:buClrTx/>
              <a:buSzTx/>
              <a:tabLst/>
              <a:defRPr/>
            </a:pPr>
            <a:r>
              <a:rPr kumimoji="0" lang="ar-SA" sz="3600" b="0" i="0" u="none" strike="noStrike" kern="1200" cap="none" spc="0" normalizeH="0" baseline="0" noProof="0" dirty="0" smtClean="0">
                <a:ln>
                  <a:noFill/>
                </a:ln>
                <a:solidFill>
                  <a:schemeClr val="tx1"/>
                </a:solidFill>
                <a:effectLst/>
                <a:uLnTx/>
                <a:uFillTx/>
                <a:latin typeface="+mn-lt"/>
                <a:ea typeface="+mn-ea"/>
                <a:cs typeface="+mn-cs"/>
              </a:rPr>
              <a:t>مثال/تعلم القراءة التي تعتبر إحدى المهارات الأساسية البالغة الأهمية وعملية اكتساب هذه المهارة يجمع بين الناحيتين:</a:t>
            </a:r>
            <a:r>
              <a:rPr lang="ar-SA" sz="3600" dirty="0" smtClean="0"/>
              <a:t>    </a:t>
            </a:r>
            <a:r>
              <a:rPr kumimoji="0" lang="ar-SA" sz="3600" b="0" i="0" u="none" strike="noStrike" kern="1200" cap="none" spc="0" normalizeH="0" baseline="0" noProof="0" dirty="0" smtClean="0">
                <a:ln>
                  <a:noFill/>
                </a:ln>
                <a:solidFill>
                  <a:schemeClr val="tx1"/>
                </a:solidFill>
                <a:effectLst/>
                <a:uLnTx/>
                <a:uFillTx/>
                <a:latin typeface="+mn-lt"/>
                <a:ea typeface="+mn-ea"/>
                <a:cs typeface="+mn-cs"/>
              </a:rPr>
              <a:t>الفنية </a:t>
            </a:r>
            <a:r>
              <a:rPr kumimoji="0" lang="ar-SA" sz="3600" b="0" i="0" u="none" strike="noStrike" kern="1200" cap="none" spc="0" normalizeH="0" noProof="0" dirty="0" smtClean="0">
                <a:ln>
                  <a:noFill/>
                </a:ln>
                <a:solidFill>
                  <a:schemeClr val="tx1"/>
                </a:solidFill>
                <a:effectLst/>
                <a:uLnTx/>
                <a:uFillTx/>
                <a:latin typeface="+mn-lt"/>
                <a:ea typeface="+mn-ea"/>
                <a:cs typeface="+mn-cs"/>
              </a:rPr>
              <a:t> و </a:t>
            </a:r>
            <a:r>
              <a:rPr kumimoji="0" lang="ar-SA" sz="3600" b="0" i="0" u="none" strike="noStrike" kern="1200" cap="none" spc="0" normalizeH="0" baseline="0" noProof="0" dirty="0" smtClean="0">
                <a:ln>
                  <a:noFill/>
                </a:ln>
                <a:solidFill>
                  <a:schemeClr val="tx1"/>
                </a:solidFill>
                <a:effectLst/>
                <a:uLnTx/>
                <a:uFillTx/>
                <a:latin typeface="+mn-lt"/>
                <a:ea typeface="+mn-ea"/>
                <a:cs typeface="+mn-cs"/>
              </a:rPr>
              <a:t>الجمالية.</a:t>
            </a:r>
          </a:p>
          <a:p>
            <a:pPr marL="342900" marR="0" lvl="0" indent="-342900" algn="r" defTabSz="914400" rtl="1" eaLnBrk="1" fontAlgn="auto" latinLnBrk="0" hangingPunct="1">
              <a:lnSpc>
                <a:spcPct val="100000"/>
              </a:lnSpc>
              <a:spcBef>
                <a:spcPct val="20000"/>
              </a:spcBef>
              <a:spcAft>
                <a:spcPts val="0"/>
              </a:spcAft>
              <a:buClrTx/>
              <a:buSzTx/>
              <a:tabLst/>
              <a:defRPr/>
            </a:pPr>
            <a:endParaRPr kumimoji="0" lang="ar-SA" sz="24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85752" y="71414"/>
            <a:ext cx="8715404" cy="6572272"/>
          </a:xfrm>
          <a:prstGeom prst="rect">
            <a:avLst/>
          </a:prstGeom>
        </p:spPr>
        <p:style>
          <a:lnRef idx="1">
            <a:schemeClr val="accent4"/>
          </a:lnRef>
          <a:fillRef idx="2">
            <a:schemeClr val="accent4"/>
          </a:fillRef>
          <a:effectRef idx="1">
            <a:schemeClr val="accent4"/>
          </a:effectRef>
          <a:fontRef idx="minor">
            <a:schemeClr val="dk1"/>
          </a:fontRef>
        </p:style>
        <p:txBody>
          <a:bodyPr>
            <a:normAutofit fontScale="25000" lnSpcReduction="20000"/>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SA" sz="14400" b="0" i="0" strike="noStrike" kern="1200" cap="none" spc="0" normalizeH="0" baseline="0" noProof="0" dirty="0" smtClean="0">
                <a:ln>
                  <a:noFill/>
                </a:ln>
                <a:solidFill>
                  <a:srgbClr val="C00000"/>
                </a:solidFill>
                <a:effectLst/>
                <a:uLnTx/>
                <a:uFillTx/>
                <a:latin typeface="+mj-lt"/>
                <a:ea typeface="+mj-ea"/>
                <a:cs typeface="+mj-cs"/>
              </a:rPr>
              <a:t>إسهامات اكتساب مهارة القراءة في التطوير الفني والجمالي:</a:t>
            </a:r>
            <a:r>
              <a:rPr kumimoji="0" lang="ar-SA" sz="4000" b="0" i="0" u="none" strike="noStrike" kern="1200" cap="none" spc="0" normalizeH="0" baseline="0" noProof="0" dirty="0" smtClean="0">
                <a:ln>
                  <a:noFill/>
                </a:ln>
                <a:solidFill>
                  <a:schemeClr val="tx1"/>
                </a:solidFill>
                <a:effectLst/>
                <a:uLnTx/>
                <a:uFillTx/>
                <a:latin typeface="+mj-lt"/>
                <a:ea typeface="+mj-ea"/>
                <a:cs typeface="+mj-cs"/>
              </a:rPr>
              <a:t/>
            </a:r>
            <a:br>
              <a:rPr kumimoji="0" lang="ar-SA" sz="4000" b="0" i="0" u="none" strike="noStrike" kern="1200" cap="none" spc="0" normalizeH="0" baseline="0" noProof="0" dirty="0" smtClean="0">
                <a:ln>
                  <a:noFill/>
                </a:ln>
                <a:solidFill>
                  <a:schemeClr val="tx1"/>
                </a:solidFill>
                <a:effectLst/>
                <a:uLnTx/>
                <a:uFillTx/>
                <a:latin typeface="+mj-lt"/>
                <a:ea typeface="+mj-ea"/>
                <a:cs typeface="+mj-cs"/>
              </a:rPr>
            </a:br>
            <a:endParaRPr kumimoji="0" lang="ar-SA" sz="4000" b="0" i="0" u="none" strike="noStrike" kern="1200" cap="none" spc="0" normalizeH="0" baseline="0" noProof="0" dirty="0" smtClean="0">
              <a:ln>
                <a:noFill/>
              </a:ln>
              <a:solidFill>
                <a:schemeClr val="tx1"/>
              </a:solidFill>
              <a:effectLst/>
              <a:uLnTx/>
              <a:uFillTx/>
              <a:latin typeface="+mj-lt"/>
              <a:ea typeface="+mj-ea"/>
              <a:cs typeface="+mj-cs"/>
            </a:endParaRPr>
          </a:p>
          <a:p>
            <a:pPr marL="0" marR="0" lvl="0" indent="0" algn="ctr" defTabSz="914400" rtl="1" eaLnBrk="1" fontAlgn="auto" latinLnBrk="0" hangingPunct="1">
              <a:lnSpc>
                <a:spcPct val="100000"/>
              </a:lnSpc>
              <a:spcBef>
                <a:spcPct val="0"/>
              </a:spcBef>
              <a:spcAft>
                <a:spcPts val="0"/>
              </a:spcAft>
              <a:buClrTx/>
              <a:buSzTx/>
              <a:buFontTx/>
              <a:buNone/>
              <a:tabLst/>
              <a:defRPr/>
            </a:pPr>
            <a:endParaRPr lang="ar-SA" sz="2700" dirty="0" smtClean="0">
              <a:solidFill>
                <a:schemeClr val="tx1"/>
              </a:solidFill>
              <a:latin typeface="+mj-lt"/>
              <a:ea typeface="+mj-ea"/>
              <a:cs typeface="+mj-cs"/>
            </a:endParaRPr>
          </a:p>
          <a:p>
            <a:pPr marL="0" marR="0" lvl="0" indent="0" algn="ctr" defTabSz="914400" rtl="1" eaLnBrk="1" fontAlgn="auto" latinLnBrk="0" hangingPunct="1">
              <a:lnSpc>
                <a:spcPct val="100000"/>
              </a:lnSpc>
              <a:spcBef>
                <a:spcPct val="0"/>
              </a:spcBef>
              <a:spcAft>
                <a:spcPts val="0"/>
              </a:spcAft>
              <a:buClrTx/>
              <a:buSzTx/>
              <a:buFontTx/>
              <a:buNone/>
              <a:tabLst/>
              <a:defRPr/>
            </a:pPr>
            <a:endParaRPr kumimoji="0" lang="ar-SA" sz="2700" b="0" i="0" u="none" strike="noStrike" kern="1200" cap="none" spc="0" normalizeH="0" baseline="0" noProof="0" dirty="0" smtClean="0">
              <a:ln>
                <a:noFill/>
              </a:ln>
              <a:solidFill>
                <a:schemeClr val="tx1"/>
              </a:solidFill>
              <a:effectLst/>
              <a:uLnTx/>
              <a:uFillTx/>
              <a:latin typeface="+mj-lt"/>
              <a:ea typeface="+mj-ea"/>
              <a:cs typeface="+mj-cs"/>
            </a:endParaRPr>
          </a:p>
          <a:p>
            <a:pPr marL="0" marR="0" lvl="0" indent="0" algn="ctr" defTabSz="914400" rtl="1" eaLnBrk="1" fontAlgn="auto" latinLnBrk="0" hangingPunct="1">
              <a:lnSpc>
                <a:spcPct val="100000"/>
              </a:lnSpc>
              <a:spcBef>
                <a:spcPct val="0"/>
              </a:spcBef>
              <a:spcAft>
                <a:spcPts val="0"/>
              </a:spcAft>
              <a:buClrTx/>
              <a:buSzTx/>
              <a:buFontTx/>
              <a:buNone/>
              <a:tabLst/>
              <a:defRPr/>
            </a:pPr>
            <a:r>
              <a:rPr lang="ar-SA" sz="12800" b="1" u="sng" dirty="0" smtClean="0">
                <a:solidFill>
                  <a:schemeClr val="accent6">
                    <a:lumMod val="75000"/>
                  </a:schemeClr>
                </a:solidFill>
                <a:latin typeface="+mj-lt"/>
                <a:ea typeface="+mj-ea"/>
                <a:cs typeface="+mj-cs"/>
              </a:rPr>
              <a:t>هنا </a:t>
            </a:r>
            <a:endParaRPr lang="ar-SA" sz="12800" b="1" u="sng" dirty="0" smtClean="0">
              <a:solidFill>
                <a:schemeClr val="accent6">
                  <a:lumMod val="75000"/>
                </a:schemeClr>
              </a:solidFill>
              <a:latin typeface="+mj-lt"/>
              <a:ea typeface="+mj-ea"/>
              <a:cs typeface="+mj-cs"/>
            </a:endParaRPr>
          </a:p>
          <a:p>
            <a:pPr marL="0" marR="0" lvl="0" indent="0" algn="ctr" defTabSz="914400" rtl="1" eaLnBrk="1" fontAlgn="auto" latinLnBrk="0" hangingPunct="1">
              <a:lnSpc>
                <a:spcPct val="100000"/>
              </a:lnSpc>
              <a:spcBef>
                <a:spcPct val="0"/>
              </a:spcBef>
              <a:spcAft>
                <a:spcPts val="0"/>
              </a:spcAft>
              <a:buClrTx/>
              <a:buSzTx/>
              <a:buFontTx/>
              <a:buNone/>
              <a:tabLst/>
              <a:defRPr/>
            </a:pPr>
            <a:endParaRPr kumimoji="0" lang="ar-SA" sz="12800" b="0" i="0" u="none" strike="noStrike" kern="1200" cap="none" spc="0" normalizeH="0" baseline="0" noProof="0" dirty="0" smtClean="0">
              <a:ln>
                <a:noFill/>
              </a:ln>
              <a:solidFill>
                <a:schemeClr val="tx1"/>
              </a:solidFill>
              <a:effectLst/>
              <a:uLnTx/>
              <a:uFillTx/>
              <a:latin typeface="+mj-lt"/>
              <a:ea typeface="+mj-ea"/>
              <a:cs typeface="+mj-cs"/>
            </a:endParaRPr>
          </a:p>
          <a:p>
            <a:pPr marL="0" marR="0" lvl="0" indent="0" algn="ctr" defTabSz="914400" rtl="1" eaLnBrk="1" fontAlgn="auto" latinLnBrk="0" hangingPunct="1">
              <a:lnSpc>
                <a:spcPct val="100000"/>
              </a:lnSpc>
              <a:spcBef>
                <a:spcPct val="0"/>
              </a:spcBef>
              <a:spcAft>
                <a:spcPts val="0"/>
              </a:spcAft>
              <a:buClrTx/>
              <a:buSzTx/>
              <a:buFontTx/>
              <a:buNone/>
              <a:tabLst/>
              <a:defRPr/>
            </a:pPr>
            <a:endParaRPr lang="ar-SA" sz="12800" dirty="0" smtClean="0">
              <a:solidFill>
                <a:schemeClr val="tx1"/>
              </a:solidFill>
              <a:latin typeface="+mj-lt"/>
              <a:ea typeface="+mj-ea"/>
              <a:cs typeface="+mj-cs"/>
            </a:endParaRPr>
          </a:p>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SA" sz="12800" b="0" i="0" u="none" strike="noStrike" kern="1200" cap="none" spc="0" normalizeH="0" baseline="0" noProof="0" dirty="0" smtClean="0">
                <a:ln>
                  <a:noFill/>
                </a:ln>
                <a:solidFill>
                  <a:schemeClr val="tx1"/>
                </a:solidFill>
                <a:effectLst/>
                <a:uLnTx/>
                <a:uFillTx/>
                <a:latin typeface="+mj-lt"/>
                <a:ea typeface="+mj-ea"/>
                <a:cs typeface="+mj-cs"/>
              </a:rPr>
              <a:t>أولا*تعلم الإنسان يكون أسهل في حال توفر ما يسمى بعنصر الاندماج الذاتي.</a:t>
            </a:r>
            <a:r>
              <a:rPr kumimoji="0" lang="ar-SA" sz="12800" b="0" i="0" u="none" strike="noStrike" kern="1200" cap="none" spc="0" normalizeH="0" baseline="0" noProof="0" dirty="0" smtClean="0">
                <a:ln>
                  <a:noFill/>
                </a:ln>
                <a:solidFill>
                  <a:srgbClr val="FF0000"/>
                </a:solidFill>
                <a:effectLst/>
                <a:uLnTx/>
                <a:uFillTx/>
                <a:latin typeface="+mj-lt"/>
                <a:ea typeface="+mj-ea"/>
                <a:cs typeface="+mj-cs"/>
              </a:rPr>
              <a:t/>
            </a:r>
            <a:br>
              <a:rPr kumimoji="0" lang="ar-SA" sz="12800" b="0" i="0" u="none" strike="noStrike" kern="1200" cap="none" spc="0" normalizeH="0" baseline="0" noProof="0" dirty="0" smtClean="0">
                <a:ln>
                  <a:noFill/>
                </a:ln>
                <a:solidFill>
                  <a:srgbClr val="FF0000"/>
                </a:solidFill>
                <a:effectLst/>
                <a:uLnTx/>
                <a:uFillTx/>
                <a:latin typeface="+mj-lt"/>
                <a:ea typeface="+mj-ea"/>
                <a:cs typeface="+mj-cs"/>
              </a:rPr>
            </a:br>
            <a:r>
              <a:rPr kumimoji="0" lang="ar-SA" sz="12800" b="0" i="0" u="none" strike="noStrike" kern="1200" cap="none" spc="0" normalizeH="0" baseline="0" noProof="0" dirty="0" smtClean="0">
                <a:ln>
                  <a:noFill/>
                </a:ln>
                <a:solidFill>
                  <a:schemeClr val="tx1">
                    <a:lumMod val="95000"/>
                    <a:lumOff val="5000"/>
                  </a:schemeClr>
                </a:solidFill>
                <a:effectLst/>
                <a:uLnTx/>
                <a:uFillTx/>
                <a:latin typeface="+mj-lt"/>
                <a:ea typeface="+mj-ea"/>
                <a:cs typeface="+mj-cs"/>
              </a:rPr>
              <a:t>المتعلم لا يبدو ظاهريا منهمكا في الفعالية، وإنما يكون على نحو يمتص كل النشاط في مجمل وجدانه ففي تعلم القراءة فإن ما لدى الطفل من اهتمام وتقدم ينطوي على :* ألفته للكلمات   * ومدى تكرار استعمالها أثناء الدرس.</a:t>
            </a:r>
          </a:p>
          <a:p>
            <a:r>
              <a:rPr lang="ar-SA" sz="12800" dirty="0" smtClean="0">
                <a:solidFill>
                  <a:schemeClr val="tx1"/>
                </a:solidFill>
              </a:rPr>
              <a:t>ا.القدرة على التعبير عن الأفكار وقص القصص والحكايات والإجابة عن الأسئلة.</a:t>
            </a:r>
          </a:p>
          <a:p>
            <a:r>
              <a:rPr lang="ar-SA" sz="12800" dirty="0" smtClean="0">
                <a:solidFill>
                  <a:schemeClr val="tx1"/>
                </a:solidFill>
              </a:rPr>
              <a:t>ب.تمييز وتشخيص الأشكال البصرية.</a:t>
            </a:r>
          </a:p>
          <a:p>
            <a:r>
              <a:rPr lang="ar-SA" sz="12800" dirty="0" smtClean="0">
                <a:solidFill>
                  <a:schemeClr val="tx1"/>
                </a:solidFill>
              </a:rPr>
              <a:t>ج.تقبل الجو الاجتماعي للمدرسة.</a:t>
            </a:r>
          </a:p>
          <a:p>
            <a:r>
              <a:rPr lang="ar-SA" sz="12800" dirty="0" smtClean="0">
                <a:solidFill>
                  <a:schemeClr val="tx1"/>
                </a:solidFill>
              </a:rPr>
              <a:t>د.الرغبة في تعلم القراءة</a:t>
            </a:r>
          </a:p>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SA" sz="12800" b="0" i="0" u="none" strike="noStrike" kern="1200" cap="none" spc="0" normalizeH="0" baseline="0" noProof="0" dirty="0" smtClean="0">
                <a:ln>
                  <a:noFill/>
                </a:ln>
                <a:solidFill>
                  <a:schemeClr val="tx1">
                    <a:lumMod val="95000"/>
                    <a:lumOff val="5000"/>
                  </a:schemeClr>
                </a:solidFill>
                <a:effectLst/>
                <a:uLnTx/>
                <a:uFillTx/>
                <a:latin typeface="+mj-lt"/>
                <a:ea typeface="+mj-ea"/>
                <a:cs typeface="+mj-cs"/>
              </a:rPr>
              <a:t/>
            </a:r>
            <a:br>
              <a:rPr kumimoji="0" lang="ar-SA" sz="12800" b="0" i="0" u="none" strike="noStrike" kern="1200" cap="none" spc="0" normalizeH="0" baseline="0" noProof="0" dirty="0" smtClean="0">
                <a:ln>
                  <a:noFill/>
                </a:ln>
                <a:solidFill>
                  <a:schemeClr val="tx1">
                    <a:lumMod val="95000"/>
                    <a:lumOff val="5000"/>
                  </a:schemeClr>
                </a:solidFill>
                <a:effectLst/>
                <a:uLnTx/>
                <a:uFillTx/>
                <a:latin typeface="+mj-lt"/>
                <a:ea typeface="+mj-ea"/>
                <a:cs typeface="+mj-cs"/>
              </a:rPr>
            </a:br>
            <a:r>
              <a:rPr kumimoji="0" lang="ar-SA" sz="12800" b="0" i="0" u="none" strike="noStrike" kern="1200" cap="none" spc="0" normalizeH="0" baseline="0" noProof="0" dirty="0" smtClean="0">
                <a:ln>
                  <a:noFill/>
                </a:ln>
                <a:solidFill>
                  <a:schemeClr val="tx1">
                    <a:lumMod val="95000"/>
                    <a:lumOff val="5000"/>
                  </a:schemeClr>
                </a:solidFill>
                <a:effectLst/>
                <a:uLnTx/>
                <a:uFillTx/>
                <a:latin typeface="+mj-lt"/>
                <a:ea typeface="+mj-ea"/>
                <a:cs typeface="+mj-cs"/>
              </a:rPr>
              <a:t/>
            </a:r>
            <a:br>
              <a:rPr kumimoji="0" lang="ar-SA" sz="12800" b="0" i="0" u="none" strike="noStrike" kern="1200" cap="none" spc="0" normalizeH="0" baseline="0" noProof="0" dirty="0" smtClean="0">
                <a:ln>
                  <a:noFill/>
                </a:ln>
                <a:solidFill>
                  <a:schemeClr val="tx1">
                    <a:lumMod val="95000"/>
                    <a:lumOff val="5000"/>
                  </a:schemeClr>
                </a:solidFill>
                <a:effectLst/>
                <a:uLnTx/>
                <a:uFillTx/>
                <a:latin typeface="+mj-lt"/>
                <a:ea typeface="+mj-ea"/>
                <a:cs typeface="+mj-cs"/>
              </a:rPr>
            </a:br>
            <a:r>
              <a:rPr kumimoji="0" lang="ar-SA" sz="2400" b="0" i="0" u="none" strike="noStrike" kern="1200" cap="none" spc="0" normalizeH="0" baseline="0" noProof="0" dirty="0" smtClean="0">
                <a:ln>
                  <a:noFill/>
                </a:ln>
                <a:solidFill>
                  <a:schemeClr val="tx1"/>
                </a:solidFill>
                <a:effectLst/>
                <a:uLnTx/>
                <a:uFillTx/>
                <a:latin typeface="+mj-lt"/>
                <a:ea typeface="+mj-ea"/>
                <a:cs typeface="+mj-cs"/>
              </a:rPr>
              <a:t/>
            </a:r>
            <a:br>
              <a:rPr kumimoji="0" lang="ar-SA" sz="2400" b="0" i="0" u="none" strike="noStrike" kern="1200" cap="none" spc="0" normalizeH="0" baseline="0" noProof="0" dirty="0" smtClean="0">
                <a:ln>
                  <a:noFill/>
                </a:ln>
                <a:solidFill>
                  <a:schemeClr val="tx1"/>
                </a:solidFill>
                <a:effectLst/>
                <a:uLnTx/>
                <a:uFillTx/>
                <a:latin typeface="+mj-lt"/>
                <a:ea typeface="+mj-ea"/>
                <a:cs typeface="+mj-cs"/>
              </a:rPr>
            </a:br>
            <a:r>
              <a:rPr kumimoji="0" lang="ar-SA" sz="2400" b="0" i="0" u="none" strike="noStrike" kern="1200" cap="none" spc="0" normalizeH="0" baseline="0" noProof="0" dirty="0" smtClean="0">
                <a:ln>
                  <a:noFill/>
                </a:ln>
                <a:solidFill>
                  <a:schemeClr val="tx1"/>
                </a:solidFill>
                <a:effectLst/>
                <a:uLnTx/>
                <a:uFillTx/>
                <a:latin typeface="+mj-lt"/>
                <a:ea typeface="+mj-ea"/>
                <a:cs typeface="+mj-cs"/>
              </a:rPr>
              <a:t/>
            </a:r>
            <a:br>
              <a:rPr kumimoji="0" lang="ar-SA" sz="2400" b="0" i="0" u="none" strike="noStrike" kern="1200" cap="none" spc="0" normalizeH="0" baseline="0" noProof="0" dirty="0" smtClean="0">
                <a:ln>
                  <a:noFill/>
                </a:ln>
                <a:solidFill>
                  <a:schemeClr val="tx1"/>
                </a:solidFill>
                <a:effectLst/>
                <a:uLnTx/>
                <a:uFillTx/>
                <a:latin typeface="+mj-lt"/>
                <a:ea typeface="+mj-ea"/>
                <a:cs typeface="+mj-cs"/>
              </a:rPr>
            </a:br>
            <a:endParaRPr kumimoji="0" lang="ar-SA" sz="2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42844" y="214290"/>
            <a:ext cx="8786842" cy="6500834"/>
          </a:xfrm>
          <a:prstGeom prst="rect">
            <a:avLst/>
          </a:prstGeom>
        </p:spPr>
        <p:style>
          <a:lnRef idx="1">
            <a:schemeClr val="accent4"/>
          </a:lnRef>
          <a:fillRef idx="2">
            <a:schemeClr val="accent4"/>
          </a:fillRef>
          <a:effectRef idx="1">
            <a:schemeClr val="accent4"/>
          </a:effectRef>
          <a:fontRef idx="minor">
            <a:schemeClr val="dk1"/>
          </a:fontRef>
        </p:style>
        <p:txBody>
          <a:bodyPr>
            <a:norm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SA" sz="3200" b="0" i="0" u="none" strike="noStrike" kern="1200" cap="none" spc="0" normalizeH="0" baseline="0" noProof="0" dirty="0" smtClean="0">
                <a:ln>
                  <a:noFill/>
                </a:ln>
                <a:solidFill>
                  <a:schemeClr val="tx1"/>
                </a:solidFill>
                <a:effectLst/>
                <a:uLnTx/>
                <a:uFillTx/>
                <a:latin typeface="+mj-lt"/>
                <a:ea typeface="+mj-ea"/>
                <a:cs typeface="+mj-cs"/>
              </a:rPr>
              <a:t>ثانيا:أولى الخطوات يجب أن يبدأ في أساليب اكتساب المهارة بتمارين بسيطة مناسبة لتكوين الألفة والثقة بالنفس.</a:t>
            </a:r>
          </a:p>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SA" sz="3200" b="0" i="0" u="none" strike="noStrike" kern="1200" cap="none" spc="0" normalizeH="0" baseline="0" noProof="0" dirty="0" smtClean="0">
                <a:ln>
                  <a:noFill/>
                </a:ln>
                <a:solidFill>
                  <a:schemeClr val="tx1"/>
                </a:solidFill>
                <a:effectLst/>
                <a:uLnTx/>
                <a:uFillTx/>
                <a:latin typeface="+mj-lt"/>
                <a:ea typeface="+mj-ea"/>
                <a:cs typeface="+mj-cs"/>
              </a:rPr>
              <a:t/>
            </a:r>
            <a:br>
              <a:rPr kumimoji="0" lang="ar-SA" sz="3200" b="0" i="0" u="none" strike="noStrike" kern="1200" cap="none" spc="0" normalizeH="0" baseline="0" noProof="0" dirty="0" smtClean="0">
                <a:ln>
                  <a:noFill/>
                </a:ln>
                <a:solidFill>
                  <a:schemeClr val="tx1"/>
                </a:solidFill>
                <a:effectLst/>
                <a:uLnTx/>
                <a:uFillTx/>
                <a:latin typeface="+mj-lt"/>
                <a:ea typeface="+mj-ea"/>
                <a:cs typeface="+mj-cs"/>
              </a:rPr>
            </a:br>
            <a:r>
              <a:rPr kumimoji="0" lang="ar-SA" sz="3200" b="0" i="0" u="none" strike="noStrike" kern="1200" cap="none" spc="0" normalizeH="0" baseline="0" noProof="0" dirty="0" smtClean="0">
                <a:ln>
                  <a:noFill/>
                </a:ln>
                <a:solidFill>
                  <a:schemeClr val="tx1"/>
                </a:solidFill>
                <a:effectLst/>
                <a:uLnTx/>
                <a:uFillTx/>
                <a:latin typeface="+mj-lt"/>
                <a:ea typeface="+mj-ea"/>
                <a:cs typeface="+mj-cs"/>
              </a:rPr>
              <a:t>ثالثا: أساس التطور في تطورات المهارة يقوم على التحليل المنتظم ومما هو معروف عن القراءة أن العينيين تتحركان على ما هو مطبوع  وتتوقفان أو تثبتان خلال حركاتهما ويؤكد </a:t>
            </a:r>
            <a:r>
              <a:rPr kumimoji="0" lang="ar-SA" sz="3200" b="0" i="0" u="none" strike="noStrike" kern="1200" cap="none" spc="0" normalizeH="0" baseline="0" noProof="0" dirty="0" err="1" smtClean="0">
                <a:ln>
                  <a:noFill/>
                </a:ln>
                <a:solidFill>
                  <a:srgbClr val="FF0000"/>
                </a:solidFill>
                <a:effectLst/>
                <a:uLnTx/>
                <a:uFillTx/>
                <a:latin typeface="+mj-lt"/>
                <a:ea typeface="+mj-ea"/>
                <a:cs typeface="+mj-cs"/>
              </a:rPr>
              <a:t>جراي</a:t>
            </a:r>
            <a:r>
              <a:rPr kumimoji="0" lang="ar-SA" sz="3200" b="0" i="0" u="none" strike="noStrike" kern="1200" cap="none" spc="0" normalizeH="0" baseline="0" noProof="0" dirty="0" smtClean="0">
                <a:ln>
                  <a:noFill/>
                </a:ln>
                <a:solidFill>
                  <a:srgbClr val="FF0000"/>
                </a:solidFill>
                <a:effectLst/>
                <a:uLnTx/>
                <a:uFillTx/>
                <a:latin typeface="+mj-lt"/>
                <a:ea typeface="+mj-ea"/>
                <a:cs typeface="+mj-cs"/>
              </a:rPr>
              <a:t> 1956م </a:t>
            </a:r>
            <a:r>
              <a:rPr kumimoji="0" lang="ar-SA" sz="3200" b="0" i="0" u="none" strike="noStrike" kern="1200" cap="none" spc="0" normalizeH="0" baseline="0" noProof="0" dirty="0" smtClean="0">
                <a:ln>
                  <a:noFill/>
                </a:ln>
                <a:solidFill>
                  <a:schemeClr val="tx1"/>
                </a:solidFill>
                <a:effectLst/>
                <a:uLnTx/>
                <a:uFillTx/>
                <a:latin typeface="+mj-lt"/>
                <a:ea typeface="+mj-ea"/>
                <a:cs typeface="+mj-cs"/>
              </a:rPr>
              <a:t>:</a:t>
            </a:r>
            <a:br>
              <a:rPr kumimoji="0" lang="ar-SA" sz="3200" b="0" i="0" u="none" strike="noStrike" kern="1200" cap="none" spc="0" normalizeH="0" baseline="0" noProof="0" dirty="0" smtClean="0">
                <a:ln>
                  <a:noFill/>
                </a:ln>
                <a:solidFill>
                  <a:schemeClr val="tx1"/>
                </a:solidFill>
                <a:effectLst/>
                <a:uLnTx/>
                <a:uFillTx/>
                <a:latin typeface="+mj-lt"/>
                <a:ea typeface="+mj-ea"/>
                <a:cs typeface="+mj-cs"/>
              </a:rPr>
            </a:br>
            <a:r>
              <a:rPr kumimoji="0" lang="ar-SA" sz="3200" b="0" i="0" u="none" strike="noStrike" kern="1200" cap="none" spc="0" normalizeH="0" baseline="0" noProof="0" dirty="0" smtClean="0">
                <a:ln>
                  <a:noFill/>
                </a:ln>
                <a:solidFill>
                  <a:schemeClr val="tx1"/>
                </a:solidFill>
                <a:effectLst/>
                <a:uLnTx/>
                <a:uFillTx/>
                <a:latin typeface="+mj-lt"/>
                <a:ea typeface="+mj-ea"/>
                <a:cs typeface="+mj-cs"/>
              </a:rPr>
              <a:t/>
            </a:r>
            <a:br>
              <a:rPr kumimoji="0" lang="ar-SA" sz="3200" b="0" i="0" u="none" strike="noStrike" kern="1200" cap="none" spc="0" normalizeH="0" baseline="0" noProof="0" dirty="0" smtClean="0">
                <a:ln>
                  <a:noFill/>
                </a:ln>
                <a:solidFill>
                  <a:schemeClr val="tx1"/>
                </a:solidFill>
                <a:effectLst/>
                <a:uLnTx/>
                <a:uFillTx/>
                <a:latin typeface="+mj-lt"/>
                <a:ea typeface="+mj-ea"/>
                <a:cs typeface="+mj-cs"/>
              </a:rPr>
            </a:br>
            <a:r>
              <a:rPr kumimoji="0" lang="ar-SA" sz="3200" b="0" i="0" u="none" strike="noStrike" kern="1200" cap="none" spc="0" normalizeH="0" baseline="0" noProof="0" dirty="0" smtClean="0">
                <a:ln>
                  <a:noFill/>
                </a:ln>
                <a:solidFill>
                  <a:schemeClr val="tx1"/>
                </a:solidFill>
                <a:effectLst/>
                <a:uLnTx/>
                <a:uFillTx/>
                <a:latin typeface="+mj-lt"/>
                <a:ea typeface="+mj-ea"/>
                <a:cs typeface="+mj-cs"/>
              </a:rPr>
              <a:t/>
            </a:r>
            <a:br>
              <a:rPr kumimoji="0" lang="ar-SA" sz="3200" b="0" i="0" u="none" strike="noStrike" kern="1200" cap="none" spc="0" normalizeH="0" baseline="0" noProof="0" dirty="0" smtClean="0">
                <a:ln>
                  <a:noFill/>
                </a:ln>
                <a:solidFill>
                  <a:schemeClr val="tx1"/>
                </a:solidFill>
                <a:effectLst/>
                <a:uLnTx/>
                <a:uFillTx/>
                <a:latin typeface="+mj-lt"/>
                <a:ea typeface="+mj-ea"/>
                <a:cs typeface="+mj-cs"/>
              </a:rPr>
            </a:br>
            <a:r>
              <a:rPr kumimoji="0" lang="ar-SA" sz="2400" b="0" i="0" u="none" strike="noStrike" kern="1200" cap="none" spc="0" normalizeH="0" baseline="0" noProof="0" dirty="0" smtClean="0">
                <a:ln>
                  <a:noFill/>
                </a:ln>
                <a:solidFill>
                  <a:schemeClr val="tx1"/>
                </a:solidFill>
                <a:effectLst/>
                <a:uLnTx/>
                <a:uFillTx/>
                <a:latin typeface="+mj-lt"/>
                <a:ea typeface="+mj-ea"/>
                <a:cs typeface="+mj-cs"/>
              </a:rPr>
              <a:t/>
            </a:r>
            <a:br>
              <a:rPr kumimoji="0" lang="ar-SA" sz="2400" b="0" i="0" u="none" strike="noStrike" kern="1200" cap="none" spc="0" normalizeH="0" baseline="0" noProof="0" dirty="0" smtClean="0">
                <a:ln>
                  <a:noFill/>
                </a:ln>
                <a:solidFill>
                  <a:schemeClr val="tx1"/>
                </a:solidFill>
                <a:effectLst/>
                <a:uLnTx/>
                <a:uFillTx/>
                <a:latin typeface="+mj-lt"/>
                <a:ea typeface="+mj-ea"/>
                <a:cs typeface="+mj-cs"/>
              </a:rPr>
            </a:br>
            <a:r>
              <a:rPr kumimoji="0" lang="ar-SA" sz="2400" b="0" i="0" u="none" strike="noStrike" kern="1200" cap="none" spc="0" normalizeH="0" baseline="0" noProof="0" dirty="0" smtClean="0">
                <a:ln>
                  <a:noFill/>
                </a:ln>
                <a:solidFill>
                  <a:schemeClr val="tx1"/>
                </a:solidFill>
                <a:effectLst/>
                <a:uLnTx/>
                <a:uFillTx/>
                <a:latin typeface="+mj-lt"/>
                <a:ea typeface="+mj-ea"/>
                <a:cs typeface="+mj-cs"/>
              </a:rPr>
              <a:t/>
            </a:r>
            <a:br>
              <a:rPr kumimoji="0" lang="ar-SA" sz="2400" b="0" i="0" u="none" strike="noStrike" kern="1200" cap="none" spc="0" normalizeH="0" baseline="0" noProof="0" dirty="0" smtClean="0">
                <a:ln>
                  <a:noFill/>
                </a:ln>
                <a:solidFill>
                  <a:schemeClr val="tx1"/>
                </a:solidFill>
                <a:effectLst/>
                <a:uLnTx/>
                <a:uFillTx/>
                <a:latin typeface="+mj-lt"/>
                <a:ea typeface="+mj-ea"/>
                <a:cs typeface="+mj-cs"/>
              </a:rPr>
            </a:br>
            <a:endParaRPr kumimoji="0" lang="ar-SA" sz="2400" b="0" i="0" u="none" strike="noStrike" kern="1200" cap="none" spc="0" normalizeH="0" baseline="0" noProof="0" dirty="0">
              <a:ln>
                <a:noFill/>
              </a:ln>
              <a:solidFill>
                <a:schemeClr val="tx1"/>
              </a:solidFill>
              <a:effectLst/>
              <a:uLnTx/>
              <a:uFillTx/>
              <a:latin typeface="+mj-lt"/>
              <a:ea typeface="+mj-ea"/>
              <a:cs typeface="+mj-cs"/>
            </a:endParaRPr>
          </a:p>
        </p:txBody>
      </p:sp>
      <p:graphicFrame>
        <p:nvGraphicFramePr>
          <p:cNvPr id="3" name="Table 3"/>
          <p:cNvGraphicFramePr>
            <a:graphicFrameLocks noGrp="1"/>
          </p:cNvGraphicFramePr>
          <p:nvPr/>
        </p:nvGraphicFramePr>
        <p:xfrm>
          <a:off x="500034" y="3414243"/>
          <a:ext cx="8286808" cy="2800839"/>
        </p:xfrm>
        <a:graphic>
          <a:graphicData uri="http://schemas.openxmlformats.org/drawingml/2006/table">
            <a:tbl>
              <a:tblPr rtl="1" firstRow="1" bandRow="1">
                <a:tableStyleId>{5940675A-B579-460E-94D1-54222C63F5DA}</a:tableStyleId>
              </a:tblPr>
              <a:tblGrid>
                <a:gridCol w="4172651"/>
                <a:gridCol w="4114157"/>
              </a:tblGrid>
              <a:tr h="810539">
                <a:tc>
                  <a:txBody>
                    <a:bodyPr/>
                    <a:lstStyle/>
                    <a:p>
                      <a:pPr algn="ctr" rtl="1"/>
                      <a:r>
                        <a:rPr lang="ar-SA" sz="2400" dirty="0" smtClean="0"/>
                        <a:t>القارئ الجيد</a:t>
                      </a:r>
                      <a:endParaRPr lang="ar-SA" sz="2400" dirty="0">
                        <a:solidFill>
                          <a:sysClr val="windowText" lastClr="000000"/>
                        </a:solidFill>
                      </a:endParaRPr>
                    </a:p>
                  </a:txBody>
                  <a:tcPr/>
                </a:tc>
                <a:tc>
                  <a:txBody>
                    <a:bodyPr/>
                    <a:lstStyle/>
                    <a:p>
                      <a:pPr algn="ctr" rtl="1"/>
                      <a:r>
                        <a:rPr lang="ar-SA" sz="2400" dirty="0" smtClean="0"/>
                        <a:t>القارئ الضعيف</a:t>
                      </a:r>
                      <a:endParaRPr lang="ar-SA" sz="2400" dirty="0">
                        <a:solidFill>
                          <a:sysClr val="windowText" lastClr="000000"/>
                        </a:solidFill>
                      </a:endParaRPr>
                    </a:p>
                  </a:txBody>
                  <a:tcPr/>
                </a:tc>
              </a:tr>
              <a:tr h="1242826">
                <a:tc>
                  <a:txBody>
                    <a:bodyPr/>
                    <a:lstStyle/>
                    <a:p>
                      <a:pPr algn="ctr" rtl="1"/>
                      <a:r>
                        <a:rPr lang="ar-SA" sz="2000" dirty="0" smtClean="0"/>
                        <a:t>لايتوقف</a:t>
                      </a:r>
                      <a:r>
                        <a:rPr lang="ar-SA" sz="2000" baseline="0" dirty="0" smtClean="0"/>
                        <a:t> على السطر أكثر من(3) وقفات.</a:t>
                      </a:r>
                      <a:endParaRPr lang="ar-SA" sz="2000" b="1" dirty="0"/>
                    </a:p>
                  </a:txBody>
                  <a:tcPr/>
                </a:tc>
                <a:tc>
                  <a:txBody>
                    <a:bodyPr/>
                    <a:lstStyle/>
                    <a:p>
                      <a:pPr algn="ctr" rtl="1"/>
                      <a:r>
                        <a:rPr lang="ar-SA" sz="2000" dirty="0" smtClean="0"/>
                        <a:t>يلزم القارئ الضعيف التوقف على السطر أكثر من (20)وقفة.</a:t>
                      </a:r>
                      <a:endParaRPr lang="ar-SA" sz="2000" b="1" dirty="0"/>
                    </a:p>
                  </a:txBody>
                  <a:tcPr/>
                </a:tc>
              </a:tr>
              <a:tr h="747474">
                <a:tc>
                  <a:txBody>
                    <a:bodyPr/>
                    <a:lstStyle/>
                    <a:p>
                      <a:pPr algn="ctr" rtl="1"/>
                      <a:r>
                        <a:rPr lang="ar-SA" sz="2000" dirty="0" smtClean="0"/>
                        <a:t>لا يعاود النظر إلى كلمات السطر مرة ثانية</a:t>
                      </a:r>
                      <a:endParaRPr lang="ar-SA" sz="2000" b="1" dirty="0"/>
                    </a:p>
                  </a:txBody>
                  <a:tcPr/>
                </a:tc>
                <a:tc>
                  <a:txBody>
                    <a:bodyPr/>
                    <a:lstStyle/>
                    <a:p>
                      <a:pPr algn="ctr" rtl="1"/>
                      <a:r>
                        <a:rPr lang="ar-SA" sz="2000" dirty="0" smtClean="0"/>
                        <a:t>يعاود النظر في الكلمات أكثر من مرة</a:t>
                      </a:r>
                      <a:endParaRPr lang="ar-SA" sz="2000" b="1" dirty="0"/>
                    </a:p>
                  </a:txBody>
                  <a:tcPr/>
                </a:tc>
              </a:tr>
            </a:tbl>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2"/>
          <p:cNvSpPr txBox="1">
            <a:spLocks/>
          </p:cNvSpPr>
          <p:nvPr/>
        </p:nvSpPr>
        <p:spPr>
          <a:xfrm>
            <a:off x="714348" y="1071546"/>
            <a:ext cx="7715304" cy="5072098"/>
          </a:xfrm>
          <a:prstGeom prst="rect">
            <a:avLst/>
          </a:prstGeom>
        </p:spPr>
        <p:style>
          <a:lnRef idx="1">
            <a:schemeClr val="accent4"/>
          </a:lnRef>
          <a:fillRef idx="2">
            <a:schemeClr val="accent4"/>
          </a:fillRef>
          <a:effectRef idx="1">
            <a:schemeClr val="accent4"/>
          </a:effectRef>
          <a:fontRef idx="minor">
            <a:schemeClr val="dk1"/>
          </a:fontRef>
        </p:style>
        <p:txBody>
          <a:bodyPr>
            <a:normAutofit/>
          </a:bodyPr>
          <a:lstStyle/>
          <a:p>
            <a:pPr marL="342900" marR="0" lvl="0" indent="-342900" algn="r" defTabSz="914400" rtl="1" eaLnBrk="1" fontAlgn="auto" latinLnBrk="0" hangingPunct="1">
              <a:lnSpc>
                <a:spcPct val="100000"/>
              </a:lnSpc>
              <a:spcBef>
                <a:spcPct val="20000"/>
              </a:spcBef>
              <a:spcAft>
                <a:spcPts val="0"/>
              </a:spcAft>
              <a:buClrTx/>
              <a:buSzTx/>
              <a:buFont typeface="Arial" pitchFamily="34" charset="0"/>
              <a:buChar char="•"/>
              <a:tabLst/>
              <a:defRPr/>
            </a:pPr>
            <a:r>
              <a:rPr kumimoji="0" lang="ar-SA" sz="3600" b="0" i="0" u="none" strike="noStrike" kern="1200" cap="none" spc="0" normalizeH="0" baseline="0" noProof="0" dirty="0" smtClean="0">
                <a:ln>
                  <a:noFill/>
                </a:ln>
                <a:solidFill>
                  <a:schemeClr val="tx1"/>
                </a:solidFill>
                <a:effectLst/>
                <a:uLnTx/>
                <a:uFillTx/>
                <a:latin typeface="+mn-lt"/>
                <a:ea typeface="+mn-ea"/>
                <a:cs typeface="+mn-cs"/>
              </a:rPr>
              <a:t>رابعا:توجيه التدريب إلى زيادة ثقة المتدرب بنفسه مهما كان نوع المهارة التي يتم التدرب عليها.</a:t>
            </a:r>
            <a:endParaRPr kumimoji="0" lang="ar-SA" sz="3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228</TotalTime>
  <Words>608</Words>
  <Application>Microsoft Office PowerPoint</Application>
  <PresentationFormat>عرض على الشاشة (3:4)‏</PresentationFormat>
  <Paragraphs>106</Paragraphs>
  <Slides>25</Slides>
  <Notes>0</Notes>
  <HiddenSlides>0</HiddenSlides>
  <MMClips>0</MMClips>
  <ScaleCrop>false</ScaleCrop>
  <HeadingPairs>
    <vt:vector size="4" baseType="variant">
      <vt:variant>
        <vt:lpstr>سمة</vt:lpstr>
      </vt:variant>
      <vt:variant>
        <vt:i4>1</vt:i4>
      </vt:variant>
      <vt:variant>
        <vt:lpstr>عناوين الشرائح</vt:lpstr>
      </vt:variant>
      <vt:variant>
        <vt:i4>25</vt:i4>
      </vt:variant>
    </vt:vector>
  </HeadingPairs>
  <TitlesOfParts>
    <vt:vector size="26" baseType="lpstr">
      <vt:lpstr>سمة Office</vt:lpstr>
      <vt:lpstr>الفصل الثامن</vt:lpstr>
      <vt:lpstr>  لفظة جمالي:ترتبط بالفنون الجميلة  لفظة تقني:ترتبط بما له علاقة بالكفاءة والدقة العلمية ولا سيما في تركيب الآلات.  فالنشاط الإنساني يحمل الجانبين المتكاملين: ا.جمالي.  ب.تقني.</vt:lpstr>
      <vt:lpstr>الشريحة 3</vt:lpstr>
      <vt:lpstr>الشريحة 4</vt:lpstr>
      <vt:lpstr>“هي حركة الذات الإنسانية في المجتمع بوسائل اللفظ واللون والنغم والحركة والشكل “. وتعتبر التربية الجمالية عمود من أقوى عواميد التربية المستمرة مدى الحياة لا من حيث تجديدها لمعارفنا وزيادتها باستمرار، بل من حيث أنها أداة لدوام الازدهار الثقافي.  </vt:lpstr>
      <vt:lpstr>الشريحة 6</vt:lpstr>
      <vt:lpstr>السؤال المطروح:  ماذا يفعل المربي حتى يجعل الطلبة يشعرون لذة ما ينجزونه من أعمال؟</vt:lpstr>
      <vt:lpstr>الشريحة 8</vt:lpstr>
      <vt:lpstr>ما هي الأساليب المتبعة لتحقيق النماء الجمالي لدى الأطفال؟   </vt:lpstr>
      <vt:lpstr>لعل ما يتمتع به الأطفال من حيوية وإبداعات وما لها من مردود نفسي، دفع المعلمين إلى الحد من جوانب هذا النشاط اعتقادا منهم بان هذا يخدم الناحية التربوية   هل من أمثلة على ذلك؟ </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من البحوث التجريبية حول تعلم مهارات معينة كالضرب على الآلة الكاتبة وانجاز عمليات صناعية أخرى اشتقت مجموعة من الأصول ،اذكريها ؟</vt:lpstr>
      <vt:lpstr>الشريحة 22</vt:lpstr>
      <vt:lpstr>الشريحة 23</vt:lpstr>
      <vt:lpstr>الشريحة 24</vt:lpstr>
      <vt:lpstr>الشريحة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الفصل الثامن</dc:title>
  <dc:creator>user1</dc:creator>
  <cp:lastModifiedBy>Kathar</cp:lastModifiedBy>
  <cp:revision>43</cp:revision>
  <dcterms:created xsi:type="dcterms:W3CDTF">2012-04-06T14:15:50Z</dcterms:created>
  <dcterms:modified xsi:type="dcterms:W3CDTF">2012-04-14T07:34:52Z</dcterms:modified>
</cp:coreProperties>
</file>