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heme/themeOverride3.xml" ContentType="application/vnd.openxmlformats-officedocument.themeOverr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heme/themeOverride4.xml" ContentType="application/vnd.openxmlformats-officedocument.themeOverr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tl="1" saveSubsetFonts="1">
  <p:sldMasterIdLst>
    <p:sldMasterId id="2147483672" r:id="rId1"/>
  </p:sldMasterIdLst>
  <p:notesMasterIdLst>
    <p:notesMasterId r:id="rId34"/>
  </p:notesMasterIdLst>
  <p:handoutMasterIdLst>
    <p:handoutMasterId r:id="rId35"/>
  </p:handoutMasterIdLst>
  <p:sldIdLst>
    <p:sldId id="256" r:id="rId2"/>
    <p:sldId id="257" r:id="rId3"/>
    <p:sldId id="259" r:id="rId4"/>
    <p:sldId id="258" r:id="rId5"/>
    <p:sldId id="263" r:id="rId6"/>
    <p:sldId id="290" r:id="rId7"/>
    <p:sldId id="289" r:id="rId8"/>
    <p:sldId id="260" r:id="rId9"/>
    <p:sldId id="261" r:id="rId10"/>
    <p:sldId id="262" r:id="rId11"/>
    <p:sldId id="264" r:id="rId12"/>
    <p:sldId id="265" r:id="rId13"/>
    <p:sldId id="267" r:id="rId14"/>
    <p:sldId id="266" r:id="rId15"/>
    <p:sldId id="269" r:id="rId16"/>
    <p:sldId id="270" r:id="rId17"/>
    <p:sldId id="271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3" r:id="rId28"/>
    <p:sldId id="284" r:id="rId29"/>
    <p:sldId id="285" r:id="rId30"/>
    <p:sldId id="286" r:id="rId31"/>
    <p:sldId id="287" r:id="rId32"/>
    <p:sldId id="291" r:id="rId3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8" d="100"/>
          <a:sy n="68" d="100"/>
        </p:scale>
        <p:origin x="-60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8F5F7E8-4AAD-4F99-B62A-148C4BBB0187}" type="datetimeFigureOut">
              <a:rPr lang="ar-SA" smtClean="0"/>
              <a:pPr/>
              <a:t>26/05/32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7237382-36F8-48B1-AFBC-D1B2CE96E553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2A3403AA-60E5-41E0-BAC9-0075CF9A5713}" type="datetimeFigureOut">
              <a:rPr lang="ar-SA" smtClean="0"/>
              <a:pPr/>
              <a:t>26/05/32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35C5C035-C1EE-4558-B097-757676870A08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C5C035-C1EE-4558-B097-757676870A08}" type="slidenum">
              <a:rPr lang="ar-SA" smtClean="0"/>
              <a:pPr/>
              <a:t>1</a:t>
            </a:fld>
            <a:endParaRPr lang="ar-S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C5C035-C1EE-4558-B097-757676870A08}" type="slidenum">
              <a:rPr lang="ar-SA" smtClean="0"/>
              <a:pPr/>
              <a:t>8</a:t>
            </a:fld>
            <a:endParaRPr lang="ar-S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C5C035-C1EE-4558-B097-757676870A08}" type="slidenum">
              <a:rPr lang="ar-SA" smtClean="0"/>
              <a:pPr/>
              <a:t>19</a:t>
            </a:fld>
            <a:endParaRPr lang="ar-S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C5C035-C1EE-4558-B097-757676870A08}" type="slidenum">
              <a:rPr lang="ar-SA" smtClean="0"/>
              <a:pPr/>
              <a:t>28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مستطيل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مستطيل مستدير الزوايا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8F717-659F-4657-B9A6-86B8D87FC6AD}" type="datetime1">
              <a:rPr lang="ar-SA" smtClean="0"/>
              <a:pPr/>
              <a:t>26/05/32</a:t>
            </a:fld>
            <a:endParaRPr lang="ar-SA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إعداد  م . ع  أريج</a:t>
            </a:r>
            <a:endParaRPr lang="ar-SA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82913B10-0E2B-4DA2-9A36-5A4F95101A8E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مستطيل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مستطيل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86616-DF0D-4E0E-AC8E-0080DCDDEE71}" type="datetime1">
              <a:rPr lang="ar-SA" smtClean="0"/>
              <a:pPr/>
              <a:t>26/05/32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إعداد  م . ع  أريج</a:t>
            </a: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13B10-0E2B-4DA2-9A36-5A4F95101A8E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صر نائب للمحتوى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مستطيل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مستطيل مستدير الزوايا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BCFCB-826D-42CE-A84A-F51B142C5669}" type="datetime1">
              <a:rPr lang="ar-SA" smtClean="0"/>
              <a:pPr/>
              <a:t>26/05/32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r>
              <a:rPr lang="ar-SA" smtClean="0"/>
              <a:t>إعداد  م . ع  أريج</a:t>
            </a:r>
            <a:endParaRPr lang="ar-SA"/>
          </a:p>
        </p:txBody>
      </p:sp>
      <p:sp>
        <p:nvSpPr>
          <p:cNvPr id="7" name="مستطيل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مستطيل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مستطيل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82913B10-0E2B-4DA2-9A36-5A4F95101A8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7293B-A83C-4523-8F01-AD9067A3A608}" type="datetime1">
              <a:rPr lang="ar-SA" smtClean="0"/>
              <a:pPr/>
              <a:t>26/05/32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إعداد  م . ع  أريج</a:t>
            </a:r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13B10-0E2B-4DA2-9A36-5A4F95101A8E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9" name="عنصر نائب للمحتوى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C80CA-97AE-4D77-AFA1-091818B89441}" type="datetime1">
              <a:rPr lang="ar-SA" smtClean="0"/>
              <a:pPr/>
              <a:t>26/05/32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إعداد  م . ع  أريج</a:t>
            </a:r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13B10-0E2B-4DA2-9A36-5A4F95101A8E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2149A-7B2E-44D1-810A-7282D6F14B5C}" type="datetime1">
              <a:rPr lang="ar-SA" smtClean="0"/>
              <a:pPr/>
              <a:t>26/05/32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إعداد  م . ع  أريج</a:t>
            </a:r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13B10-0E2B-4DA2-9A36-5A4F95101A8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577F5-0D44-471D-BAF6-102E6E412653}" type="datetime1">
              <a:rPr lang="ar-SA" smtClean="0"/>
              <a:pPr/>
              <a:t>26/05/32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إعداد  م . ع  أريج</a:t>
            </a:r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13B10-0E2B-4DA2-9A36-5A4F95101A8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مستطيل مستدير الزوايا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5F2A1-A73F-46C4-8894-3F1AB54901BC}" type="datetime1">
              <a:rPr lang="ar-SA" smtClean="0"/>
              <a:pPr/>
              <a:t>26/05/32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إعداد  م . ع  أريج</a:t>
            </a:r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13B10-0E2B-4DA2-9A36-5A4F95101A8E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BAD0B-B6A7-4B4D-9870-96AE538E6C20}" type="datetime1">
              <a:rPr lang="ar-SA" smtClean="0"/>
              <a:pPr/>
              <a:t>26/05/32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r>
              <a:rPr lang="ar-SA" smtClean="0"/>
              <a:t>إعداد  م . ع  أريج</a:t>
            </a:r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82913B10-0E2B-4DA2-9A36-5A4F95101A8E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1" name="مستطيل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مستطيل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405A3-9EC5-404F-901D-E8672BBDB03C}" type="datetime1">
              <a:rPr lang="ar-SA" smtClean="0"/>
              <a:pPr/>
              <a:t>26/05/32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إعداد  م . ع  أريج</a:t>
            </a: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13B10-0E2B-4DA2-9A36-5A4F95101A8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663D9-3A8A-4581-B360-90D6E6E85BE4}" type="datetime1">
              <a:rPr lang="ar-SA" smtClean="0"/>
              <a:pPr/>
              <a:t>26/05/32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إعداد  م . ع  أريج</a:t>
            </a: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13B10-0E2B-4DA2-9A36-5A4F95101A8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مستطيل مستدير الزوايا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D1096A8-580D-4ACE-BA1F-F0B9409F0D37}" type="datetime1">
              <a:rPr lang="ar-SA" smtClean="0"/>
              <a:pPr/>
              <a:t>26/05/32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ar-SA" smtClean="0"/>
              <a:t>إعداد  م . ع  أريج</a:t>
            </a:r>
            <a:endParaRPr lang="ar-SA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82913B10-0E2B-4DA2-9A36-5A4F95101A8E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l" rtl="1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r" rtl="1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r" rtl="1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r" rtl="1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r" rtl="1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r" rtl="1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r" rtl="1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r" rtl="1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827584" y="148478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sz="6700" b="1" dirty="0" smtClean="0">
                <a:cs typeface="Akhbar MT" pitchFamily="2" charset="-78"/>
              </a:rPr>
              <a:t>برنامج</a:t>
            </a:r>
            <a:br>
              <a:rPr lang="ar-SA" sz="6700" b="1" dirty="0" smtClean="0">
                <a:cs typeface="Akhbar MT" pitchFamily="2" charset="-78"/>
              </a:rPr>
            </a:br>
            <a:r>
              <a:rPr lang="en-US" sz="6700" b="1" dirty="0" smtClean="0">
                <a:cs typeface="Akhbar MT" pitchFamily="2" charset="-78"/>
              </a:rPr>
              <a:t>AUTHORWARE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صر نائب للمحتوى 2"/>
          <p:cNvSpPr txBox="1">
            <a:spLocks/>
          </p:cNvSpPr>
          <p:nvPr/>
        </p:nvSpPr>
        <p:spPr>
          <a:xfrm>
            <a:off x="2987824" y="4221088"/>
            <a:ext cx="3384376" cy="1944216"/>
          </a:xfrm>
          <a:prstGeom prst="roundRect">
            <a:avLst/>
          </a:prstGeom>
          <a:ln w="28575" cap="flat" cmpd="sng" algn="ctr">
            <a:solidFill>
              <a:schemeClr val="accent1"/>
            </a:solidFill>
            <a:prstDash val="lgDash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r>
              <a:rPr kumimoji="0" lang="ar-SA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إعداد:~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r>
              <a:rPr lang="ar-SA" sz="4400" dirty="0" smtClean="0">
                <a:solidFill>
                  <a:schemeClr val="tx2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</a:rPr>
              <a:t>م.ع أريج</a:t>
            </a:r>
            <a:endParaRPr kumimoji="0" lang="ar-SA" sz="4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4400" b="1" dirty="0" smtClean="0">
                <a:solidFill>
                  <a:schemeClr val="accent1"/>
                </a:solidFill>
              </a:rPr>
              <a:t>مقدمة</a:t>
            </a:r>
            <a:endParaRPr lang="ar-SA" sz="4400" b="1" dirty="0">
              <a:solidFill>
                <a:schemeClr val="accent1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611560" y="1484784"/>
            <a:ext cx="8208912" cy="4789512"/>
          </a:xfrm>
          <a:prstGeom prst="roundRect">
            <a:avLst/>
          </a:prstGeom>
          <a:ln w="28575">
            <a:prstDash val="lgDash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buNone/>
            </a:pPr>
            <a:r>
              <a:rPr lang="ar-SA" sz="2800" dirty="0" smtClean="0"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cs typeface="Akhbar MT" pitchFamily="2" charset="-78"/>
              </a:rPr>
              <a:t>   يعتبر برنامج الأثر وير </a:t>
            </a:r>
            <a:r>
              <a:rPr lang="en-US" sz="2800" dirty="0" smtClean="0"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cs typeface="Akhbar MT" pitchFamily="2" charset="-78"/>
              </a:rPr>
              <a:t>AUTHORWARE </a:t>
            </a:r>
            <a:r>
              <a:rPr lang="ar-SA" sz="2800" dirty="0" smtClean="0"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cs typeface="Akhbar MT" pitchFamily="2" charset="-78"/>
              </a:rPr>
              <a:t>أحد منتجات شركة </a:t>
            </a:r>
            <a:r>
              <a:rPr lang="en-US" sz="2800" dirty="0" smtClean="0"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cs typeface="Akhbar MT" pitchFamily="2" charset="-78"/>
              </a:rPr>
              <a:t> macromedia</a:t>
            </a:r>
            <a:r>
              <a:rPr lang="ar-SA" sz="2800" dirty="0" smtClean="0"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cs typeface="Akhbar MT" pitchFamily="2" charset="-78"/>
              </a:rPr>
              <a:t>القوية ويقدم برنامج </a:t>
            </a:r>
            <a:r>
              <a:rPr lang="en-US" sz="2800" dirty="0" smtClean="0"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cs typeface="Akhbar MT" pitchFamily="2" charset="-78"/>
              </a:rPr>
              <a:t>AUTHORWARE </a:t>
            </a:r>
            <a:r>
              <a:rPr lang="ar-SA" sz="2800" dirty="0" smtClean="0"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cs typeface="Akhbar MT" pitchFamily="2" charset="-78"/>
              </a:rPr>
              <a:t>إمكانيات هائلة تجمع بين البساطة والقوة لإنتاج ونشر برامج تعليمية تفاعلية أو عروض تفاعلية أو المسابقات التعليمية ويمكنك </a:t>
            </a:r>
            <a:r>
              <a:rPr lang="en-US" sz="2800" dirty="0" smtClean="0"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cs typeface="Akhbar MT" pitchFamily="2" charset="-78"/>
              </a:rPr>
              <a:t>AUTHORWARE </a:t>
            </a:r>
            <a:r>
              <a:rPr lang="ar-SA" sz="2800" dirty="0" smtClean="0"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cs typeface="Akhbar MT" pitchFamily="2" charset="-78"/>
              </a:rPr>
              <a:t>من جمع الوسائط المتعددة مثل الفيديو والفلاش وملفات الصوت والصور بسهولة عن طريق السحب والإفلات على </a:t>
            </a:r>
            <a:r>
              <a:rPr lang="en-US" sz="2800" dirty="0" smtClean="0"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cs typeface="Akhbar MT" pitchFamily="2" charset="-78"/>
              </a:rPr>
              <a:t>flow line) </a:t>
            </a:r>
            <a:r>
              <a:rPr lang="ar-SA" sz="2800" dirty="0" smtClean="0"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cs typeface="Akhbar MT" pitchFamily="2" charset="-78"/>
              </a:rPr>
              <a:t>)الخط المحدد لمسار العمل (أو خط التدفق الزمني) وكلما تعمقت بمعرفتك ببرنامج </a:t>
            </a:r>
            <a:r>
              <a:rPr lang="en-US" sz="2800" dirty="0" smtClean="0"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cs typeface="Akhbar MT" pitchFamily="2" charset="-78"/>
              </a:rPr>
              <a:t>AUTHORWARE </a:t>
            </a:r>
            <a:r>
              <a:rPr lang="ar-SA" sz="2800" dirty="0" smtClean="0"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cs typeface="Akhbar MT" pitchFamily="2" charset="-78"/>
              </a:rPr>
              <a:t>كلما أصبح من الممكن لك إنشاء أي نوع من التطبيقات التفاعلية فهو يتميز بالتفاعل القوي مع المتعلم لإمكانية وضع التدريبات والاختبارات التي تقوي وتؤكد المعلومة لدى المتعلم ، إضافة إلى عمل الألعاب التعليمية لجعل التعلم أكثر حيوية .</a:t>
            </a:r>
            <a:endParaRPr lang="ar-SA" sz="2800" dirty="0"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</a:effectLst>
              <a:cs typeface="Akhbar MT" pitchFamily="2" charset="-78"/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إعداد  م . ع  أريج</a:t>
            </a: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13B10-0E2B-4DA2-9A36-5A4F95101A8E}" type="slidenum">
              <a:rPr lang="ar-SA" smtClean="0"/>
              <a:pPr/>
              <a:t>2</a:t>
            </a:fld>
            <a:endParaRPr lang="ar-SA"/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4400" b="1" dirty="0" smtClean="0">
                <a:solidFill>
                  <a:schemeClr val="accent1"/>
                </a:solidFill>
              </a:rPr>
              <a:t>واجهة البرنامج</a:t>
            </a:r>
            <a:endParaRPr lang="ar-SA" sz="4400" b="1" dirty="0">
              <a:solidFill>
                <a:schemeClr val="accent1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899592" y="1484784"/>
            <a:ext cx="7772400" cy="4572000"/>
          </a:xfrm>
          <a:prstGeom prst="roundRect">
            <a:avLst/>
          </a:prstGeom>
          <a:ln w="28575">
            <a:prstDash val="lgDash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>
            <a:no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ar-SA" sz="3200" b="1" u="sng" dirty="0">
                <a:solidFill>
                  <a:schemeClr val="accent1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cs typeface="Akhbar MT" pitchFamily="2" charset="-78"/>
              </a:rPr>
              <a:t>شريط </a:t>
            </a:r>
            <a:r>
              <a:rPr lang="ar-SA" sz="3200" b="1" u="sng" dirty="0" smtClean="0">
                <a:solidFill>
                  <a:schemeClr val="accent1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cs typeface="Akhbar MT" pitchFamily="2" charset="-78"/>
              </a:rPr>
              <a:t>الأيقونات (</a:t>
            </a:r>
            <a:r>
              <a:rPr lang="en-US" sz="3200" b="1" u="sng" dirty="0" smtClean="0">
                <a:solidFill>
                  <a:schemeClr val="accent1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cs typeface="Akhbar MT" pitchFamily="2" charset="-78"/>
              </a:rPr>
              <a:t>Icons</a:t>
            </a:r>
            <a:r>
              <a:rPr lang="ar-SA" sz="3200" b="1" u="sng" dirty="0" smtClean="0">
                <a:solidFill>
                  <a:schemeClr val="accent1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cs typeface="Akhbar MT" pitchFamily="2" charset="-78"/>
              </a:rPr>
              <a:t>): </a:t>
            </a:r>
            <a:r>
              <a:rPr lang="ar-SA" sz="3600" dirty="0" smtClean="0">
                <a:solidFill>
                  <a:schemeClr val="tx2">
                    <a:lumMod val="75000"/>
                  </a:schemeClr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cs typeface="Akhbar MT" pitchFamily="2" charset="-78"/>
              </a:rPr>
              <a:t>يحتوي </a:t>
            </a:r>
            <a:r>
              <a:rPr lang="ar-SA" sz="3600" dirty="0">
                <a:solidFill>
                  <a:schemeClr val="tx2">
                    <a:lumMod val="75000"/>
                  </a:schemeClr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cs typeface="Akhbar MT" pitchFamily="2" charset="-78"/>
              </a:rPr>
              <a:t>على الأيقونات التي تستخدم في عمل </a:t>
            </a:r>
            <a:r>
              <a:rPr lang="ar-SA" sz="3600" dirty="0" smtClean="0">
                <a:solidFill>
                  <a:schemeClr val="tx2">
                    <a:lumMod val="75000"/>
                  </a:schemeClr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cs typeface="Akhbar MT" pitchFamily="2" charset="-78"/>
              </a:rPr>
              <a:t>المشروع</a:t>
            </a:r>
          </a:p>
          <a:p>
            <a:pPr algn="just">
              <a:buFont typeface="Wingdings" pitchFamily="2" charset="2"/>
              <a:buChar char="v"/>
            </a:pPr>
            <a:r>
              <a:rPr lang="ar-SA" sz="3200" b="1" u="sng" dirty="0" smtClean="0">
                <a:solidFill>
                  <a:schemeClr val="accent1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cs typeface="Akhbar MT" pitchFamily="2" charset="-78"/>
              </a:rPr>
              <a:t>شريط </a:t>
            </a:r>
            <a:r>
              <a:rPr lang="ar-SA" sz="3200" b="1" u="sng" dirty="0">
                <a:solidFill>
                  <a:schemeClr val="accent1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cs typeface="Akhbar MT" pitchFamily="2" charset="-78"/>
              </a:rPr>
              <a:t>القوائم الرئيسية</a:t>
            </a:r>
            <a:r>
              <a:rPr lang="ar-SA" sz="3200" u="sng" dirty="0">
                <a:solidFill>
                  <a:schemeClr val="accent1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cs typeface="Akhbar MT" pitchFamily="2" charset="-78"/>
              </a:rPr>
              <a:t>: </a:t>
            </a:r>
            <a:r>
              <a:rPr lang="ar-SA" sz="3600" dirty="0">
                <a:solidFill>
                  <a:schemeClr val="tx2">
                    <a:lumMod val="75000"/>
                  </a:schemeClr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cs typeface="Akhbar MT" pitchFamily="2" charset="-78"/>
              </a:rPr>
              <a:t>يحتوي على الوظائف العامة مثل فتح.. حفظ ...</a:t>
            </a:r>
            <a:r>
              <a:rPr lang="ar-SA" sz="3600" dirty="0" smtClean="0">
                <a:solidFill>
                  <a:schemeClr val="tx2">
                    <a:lumMod val="75000"/>
                  </a:schemeClr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cs typeface="Akhbar MT" pitchFamily="2" charset="-78"/>
              </a:rPr>
              <a:t>الخ</a:t>
            </a:r>
          </a:p>
          <a:p>
            <a:pPr algn="just">
              <a:buFont typeface="Wingdings" pitchFamily="2" charset="2"/>
              <a:buChar char="v"/>
            </a:pPr>
            <a:r>
              <a:rPr lang="ar-SA" sz="3200" b="1" u="sng" dirty="0" smtClean="0">
                <a:solidFill>
                  <a:schemeClr val="accent1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cs typeface="Akhbar MT" pitchFamily="2" charset="-78"/>
              </a:rPr>
              <a:t>نافذة العمل : </a:t>
            </a:r>
            <a:r>
              <a:rPr lang="ar-SA" sz="3600" dirty="0">
                <a:solidFill>
                  <a:schemeClr val="tx2">
                    <a:lumMod val="75000"/>
                  </a:schemeClr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cs typeface="Akhbar MT" pitchFamily="2" charset="-78"/>
              </a:rPr>
              <a:t>هي المكان الذي تصمم فيه برنامجك</a:t>
            </a:r>
            <a:r>
              <a:rPr lang="ar-SA" sz="3600" dirty="0" smtClean="0">
                <a:solidFill>
                  <a:schemeClr val="tx2">
                    <a:lumMod val="75000"/>
                  </a:schemeClr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cs typeface="Akhbar MT" pitchFamily="2" charset="-78"/>
              </a:rPr>
              <a:t>.</a:t>
            </a:r>
          </a:p>
          <a:p>
            <a:pPr algn="just">
              <a:buFont typeface="Wingdings" pitchFamily="2" charset="2"/>
              <a:buChar char="v"/>
            </a:pPr>
            <a:r>
              <a:rPr lang="ar-SA" sz="3200" b="1" u="sng" dirty="0" smtClean="0">
                <a:solidFill>
                  <a:schemeClr val="accent1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cs typeface="Akhbar MT" pitchFamily="2" charset="-78"/>
              </a:rPr>
              <a:t>نافذة العرض : </a:t>
            </a:r>
            <a:r>
              <a:rPr lang="ar-SA" sz="3600" dirty="0" smtClean="0">
                <a:solidFill>
                  <a:schemeClr val="tx2">
                    <a:lumMod val="75000"/>
                  </a:schemeClr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cs typeface="Akhbar MT" pitchFamily="2" charset="-78"/>
              </a:rPr>
              <a:t>هي المكان المخصص لعرض المشروع</a:t>
            </a:r>
          </a:p>
          <a:p>
            <a:pPr algn="just">
              <a:buNone/>
            </a:pPr>
            <a:r>
              <a:rPr lang="ar-SA" sz="3200" dirty="0">
                <a:solidFill>
                  <a:schemeClr val="dk1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cs typeface="Akhbar MT" pitchFamily="2" charset="-78"/>
              </a:rPr>
              <a:t/>
            </a:r>
            <a:br>
              <a:rPr lang="ar-SA" sz="3200" dirty="0">
                <a:solidFill>
                  <a:schemeClr val="dk1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cs typeface="Akhbar MT" pitchFamily="2" charset="-78"/>
              </a:rPr>
            </a:br>
            <a:endParaRPr lang="ar-SA" sz="3200" dirty="0">
              <a:solidFill>
                <a:schemeClr val="dk1"/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</a:effectLst>
              <a:cs typeface="Akhbar MT" pitchFamily="2" charset="-78"/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إعداد  م . ع  أريج</a:t>
            </a: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13B10-0E2B-4DA2-9A36-5A4F95101A8E}" type="slidenum">
              <a:rPr lang="ar-SA" smtClean="0"/>
              <a:pPr/>
              <a:t>3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08720"/>
            <a:ext cx="8640960" cy="5573216"/>
          </a:xfrm>
          <a:prstGeom prst="rect">
            <a:avLst/>
          </a:prstGeom>
          <a:noFill/>
          <a:ln w="28575">
            <a:solidFill>
              <a:schemeClr val="tx2"/>
            </a:solidFill>
            <a:prstDash val="lgDashDotDot"/>
            <a:miter lim="800000"/>
            <a:headEnd/>
            <a:tailEnd/>
          </a:ln>
        </p:spPr>
      </p:pic>
      <p:cxnSp>
        <p:nvCxnSpPr>
          <p:cNvPr id="7" name="رابط كسهم مستقيم 6"/>
          <p:cNvCxnSpPr/>
          <p:nvPr/>
        </p:nvCxnSpPr>
        <p:spPr>
          <a:xfrm>
            <a:off x="1259632" y="3212976"/>
            <a:ext cx="576064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كسهم مستقيم 10"/>
          <p:cNvCxnSpPr/>
          <p:nvPr/>
        </p:nvCxnSpPr>
        <p:spPr>
          <a:xfrm rot="5400000">
            <a:off x="2160526" y="4256298"/>
            <a:ext cx="648072" cy="57765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وسيلة شرح بيضاوية 13"/>
          <p:cNvSpPr/>
          <p:nvPr/>
        </p:nvSpPr>
        <p:spPr>
          <a:xfrm>
            <a:off x="4499992" y="4941168"/>
            <a:ext cx="2592288" cy="936104"/>
          </a:xfrm>
          <a:prstGeom prst="wedgeEllipseCallout">
            <a:avLst/>
          </a:prstGeom>
          <a:ln w="38100">
            <a:solidFill>
              <a:schemeClr val="accent1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cs typeface="Akhbar MT" pitchFamily="2" charset="-78"/>
              </a:rPr>
              <a:t>نافذة العمل</a:t>
            </a:r>
            <a:endParaRPr lang="ar-SA" sz="2800" b="1" dirty="0">
              <a:cs typeface="Akhbar MT" pitchFamily="2" charset="-78"/>
            </a:endParaRPr>
          </a:p>
        </p:txBody>
      </p:sp>
      <p:sp>
        <p:nvSpPr>
          <p:cNvPr id="15" name="وسيلة شرح بيضاوية 14"/>
          <p:cNvSpPr/>
          <p:nvPr/>
        </p:nvSpPr>
        <p:spPr>
          <a:xfrm>
            <a:off x="1763688" y="2636912"/>
            <a:ext cx="2592288" cy="936104"/>
          </a:xfrm>
          <a:prstGeom prst="wedgeEllipseCallout">
            <a:avLst/>
          </a:prstGeom>
          <a:ln w="38100">
            <a:solidFill>
              <a:schemeClr val="accent1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cs typeface="Akhbar MT" pitchFamily="2" charset="-78"/>
              </a:rPr>
              <a:t>شريط الأدوات</a:t>
            </a:r>
            <a:endParaRPr lang="ar-SA" sz="2800" b="1" dirty="0">
              <a:cs typeface="Akhbar MT" pitchFamily="2" charset="-78"/>
            </a:endParaRPr>
          </a:p>
        </p:txBody>
      </p:sp>
      <p:sp>
        <p:nvSpPr>
          <p:cNvPr id="16" name="وسيلة شرح بيضاوية 15"/>
          <p:cNvSpPr/>
          <p:nvPr/>
        </p:nvSpPr>
        <p:spPr>
          <a:xfrm>
            <a:off x="899592" y="0"/>
            <a:ext cx="2592288" cy="936104"/>
          </a:xfrm>
          <a:prstGeom prst="wedgeEllipseCallout">
            <a:avLst/>
          </a:prstGeom>
          <a:ln w="38100">
            <a:solidFill>
              <a:schemeClr val="accent1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cs typeface="Akhbar MT" pitchFamily="2" charset="-78"/>
              </a:rPr>
              <a:t>شريط القوائم الرئيسية</a:t>
            </a:r>
            <a:endParaRPr lang="ar-SA" sz="2800" b="1" dirty="0">
              <a:cs typeface="Akhbar MT" pitchFamily="2" charset="-78"/>
            </a:endParaRPr>
          </a:p>
        </p:txBody>
      </p:sp>
      <p:cxnSp>
        <p:nvCxnSpPr>
          <p:cNvPr id="9" name="رابط كسهم مستقيم 8"/>
          <p:cNvCxnSpPr/>
          <p:nvPr/>
        </p:nvCxnSpPr>
        <p:spPr>
          <a:xfrm rot="5400000" flipH="1" flipV="1">
            <a:off x="1187624" y="1052736"/>
            <a:ext cx="576064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كسهم مستقيم 9"/>
          <p:cNvCxnSpPr/>
          <p:nvPr/>
        </p:nvCxnSpPr>
        <p:spPr>
          <a:xfrm rot="5400000">
            <a:off x="5301258" y="4588718"/>
            <a:ext cx="864096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وسيلة شرح بيضاوية 12"/>
          <p:cNvSpPr/>
          <p:nvPr/>
        </p:nvSpPr>
        <p:spPr>
          <a:xfrm>
            <a:off x="755576" y="4941168"/>
            <a:ext cx="2592288" cy="936104"/>
          </a:xfrm>
          <a:prstGeom prst="wedgeEllipseCallout">
            <a:avLst/>
          </a:prstGeom>
          <a:ln w="38100">
            <a:solidFill>
              <a:schemeClr val="accent1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sz="2800" b="1" dirty="0" smtClean="0">
                <a:cs typeface="Akhbar MT" pitchFamily="2" charset="-78"/>
              </a:rPr>
              <a:t>Flow line</a:t>
            </a:r>
            <a:endParaRPr lang="ar-SA" sz="2800" b="1" dirty="0">
              <a:cs typeface="Akhbar MT" pitchFamily="2" charset="-78"/>
            </a:endParaRPr>
          </a:p>
        </p:txBody>
      </p:sp>
      <p:sp>
        <p:nvSpPr>
          <p:cNvPr id="18" name="مستطيل مستدير الزوايا 17"/>
          <p:cNvSpPr/>
          <p:nvPr/>
        </p:nvSpPr>
        <p:spPr>
          <a:xfrm>
            <a:off x="3275856" y="260648"/>
            <a:ext cx="3672408" cy="576064"/>
          </a:xfrm>
          <a:prstGeom prst="roundRect">
            <a:avLst/>
          </a:prstGeom>
          <a:ln w="38100">
            <a:solidFill>
              <a:srgbClr val="FFFF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واجهة البرنامج</a:t>
            </a:r>
            <a:endParaRPr lang="ar-SA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عنصر نائب للتذييل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إعداد  م . ع  أريج</a:t>
            </a:r>
            <a:endParaRPr lang="ar-SA"/>
          </a:p>
        </p:txBody>
      </p:sp>
      <p:sp>
        <p:nvSpPr>
          <p:cNvPr id="21" name="عنصر نائب لرقم الشريحة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13B10-0E2B-4DA2-9A36-5A4F95101A8E}" type="slidenum">
              <a:rPr lang="ar-SA" smtClean="0"/>
              <a:pPr/>
              <a:t>4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71600" y="0"/>
            <a:ext cx="7772400" cy="1143000"/>
          </a:xfrm>
        </p:spPr>
        <p:txBody>
          <a:bodyPr/>
          <a:lstStyle/>
          <a:p>
            <a:pPr algn="ctr"/>
            <a:r>
              <a:rPr lang="ar-SA" b="1" dirty="0" smtClean="0"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cs typeface="Akhbar MT" pitchFamily="2" charset="-78"/>
              </a:rPr>
              <a:t>شريط الأيقونات (</a:t>
            </a:r>
            <a:r>
              <a:rPr lang="en-US" b="1" dirty="0" smtClean="0"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cs typeface="Akhbar MT" pitchFamily="2" charset="-78"/>
              </a:rPr>
              <a:t>Icons</a:t>
            </a:r>
            <a:r>
              <a:rPr lang="ar-SA" b="1" dirty="0" smtClean="0"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cs typeface="Akhbar MT" pitchFamily="2" charset="-78"/>
              </a:rPr>
              <a:t>):</a:t>
            </a:r>
            <a:endParaRPr lang="ar-S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1556792"/>
            <a:ext cx="2160240" cy="4824536"/>
          </a:xfrm>
          <a:prstGeom prst="rect">
            <a:avLst/>
          </a:prstGeom>
          <a:noFill/>
          <a:ln w="28575">
            <a:solidFill>
              <a:schemeClr val="tx2"/>
            </a:solidFill>
            <a:prstDash val="lgDashDotDot"/>
            <a:miter lim="800000"/>
            <a:headEnd/>
            <a:tailEnd/>
          </a:ln>
        </p:spPr>
      </p:pic>
      <p:cxnSp>
        <p:nvCxnSpPr>
          <p:cNvPr id="12" name="رابط كسهم مستقيم 11"/>
          <p:cNvCxnSpPr/>
          <p:nvPr/>
        </p:nvCxnSpPr>
        <p:spPr>
          <a:xfrm>
            <a:off x="5436096" y="2132856"/>
            <a:ext cx="864096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رابط كسهم مستقيم 13"/>
          <p:cNvCxnSpPr/>
          <p:nvPr/>
        </p:nvCxnSpPr>
        <p:spPr>
          <a:xfrm rot="10800000">
            <a:off x="3059832" y="2060848"/>
            <a:ext cx="1008112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5" name="وسيلة شرح بيضاوية 14"/>
          <p:cNvSpPr/>
          <p:nvPr/>
        </p:nvSpPr>
        <p:spPr>
          <a:xfrm>
            <a:off x="6372200" y="1340768"/>
            <a:ext cx="2592288" cy="792088"/>
          </a:xfrm>
          <a:prstGeom prst="wedgeEllipseCallout">
            <a:avLst/>
          </a:prstGeom>
          <a:ln w="38100">
            <a:solidFill>
              <a:schemeClr val="accent1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dirty="0" smtClean="0">
                <a:cs typeface="Akhbar MT" pitchFamily="2" charset="-78"/>
              </a:rPr>
              <a:t>أيقونة التفاعل </a:t>
            </a:r>
            <a:r>
              <a:rPr lang="en-US" sz="2800" dirty="0" smtClean="0">
                <a:cs typeface="Akhbar MT" pitchFamily="2" charset="-78"/>
              </a:rPr>
              <a:t>Interaction</a:t>
            </a:r>
            <a:endParaRPr lang="ar-SA" sz="2800" dirty="0">
              <a:cs typeface="Akhbar MT" pitchFamily="2" charset="-78"/>
            </a:endParaRPr>
          </a:p>
        </p:txBody>
      </p:sp>
      <p:sp>
        <p:nvSpPr>
          <p:cNvPr id="16" name="وسيلة شرح بيضاوية 15"/>
          <p:cNvSpPr/>
          <p:nvPr/>
        </p:nvSpPr>
        <p:spPr>
          <a:xfrm>
            <a:off x="467544" y="1196752"/>
            <a:ext cx="2592288" cy="792088"/>
          </a:xfrm>
          <a:prstGeom prst="wedgeEllipseCallout">
            <a:avLst/>
          </a:prstGeom>
          <a:ln w="38100">
            <a:solidFill>
              <a:schemeClr val="accent1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dirty="0" smtClean="0">
                <a:cs typeface="Akhbar MT" pitchFamily="2" charset="-78"/>
              </a:rPr>
              <a:t>أيقونة العرض </a:t>
            </a:r>
            <a:r>
              <a:rPr lang="en-US" sz="2800" dirty="0" smtClean="0">
                <a:cs typeface="Akhbar MT" pitchFamily="2" charset="-78"/>
              </a:rPr>
              <a:t>Display</a:t>
            </a:r>
            <a:endParaRPr lang="ar-SA" sz="2800" dirty="0">
              <a:cs typeface="Akhbar MT" pitchFamily="2" charset="-78"/>
            </a:endParaRPr>
          </a:p>
        </p:txBody>
      </p:sp>
      <p:cxnSp>
        <p:nvCxnSpPr>
          <p:cNvPr id="17" name="رابط كسهم مستقيم 16"/>
          <p:cNvCxnSpPr/>
          <p:nvPr/>
        </p:nvCxnSpPr>
        <p:spPr>
          <a:xfrm rot="10800000">
            <a:off x="3059832" y="2852936"/>
            <a:ext cx="1008112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8" name="وسيلة شرح بيضاوية 17"/>
          <p:cNvSpPr/>
          <p:nvPr/>
        </p:nvSpPr>
        <p:spPr>
          <a:xfrm>
            <a:off x="395536" y="2204864"/>
            <a:ext cx="2592288" cy="792088"/>
          </a:xfrm>
          <a:prstGeom prst="wedgeEllipseCallout">
            <a:avLst/>
          </a:prstGeom>
          <a:ln w="38100">
            <a:solidFill>
              <a:schemeClr val="accent1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dirty="0" smtClean="0">
                <a:cs typeface="Akhbar MT" pitchFamily="2" charset="-78"/>
              </a:rPr>
              <a:t>أيقونة المسح </a:t>
            </a:r>
            <a:r>
              <a:rPr lang="en-US" sz="2800" dirty="0" smtClean="0">
                <a:cs typeface="Akhbar MT" pitchFamily="2" charset="-78"/>
              </a:rPr>
              <a:t>Erase</a:t>
            </a:r>
            <a:endParaRPr lang="ar-SA" sz="2800" dirty="0">
              <a:cs typeface="Akhbar MT" pitchFamily="2" charset="-78"/>
            </a:endParaRPr>
          </a:p>
        </p:txBody>
      </p:sp>
      <p:cxnSp>
        <p:nvCxnSpPr>
          <p:cNvPr id="19" name="رابط كسهم مستقيم 18"/>
          <p:cNvCxnSpPr/>
          <p:nvPr/>
        </p:nvCxnSpPr>
        <p:spPr>
          <a:xfrm rot="10800000">
            <a:off x="3059832" y="3284984"/>
            <a:ext cx="1008112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0" name="وسيلة شرح بيضاوية 19"/>
          <p:cNvSpPr/>
          <p:nvPr/>
        </p:nvSpPr>
        <p:spPr>
          <a:xfrm>
            <a:off x="323528" y="3284984"/>
            <a:ext cx="2592288" cy="864096"/>
          </a:xfrm>
          <a:prstGeom prst="wedgeEllipseCallout">
            <a:avLst/>
          </a:prstGeom>
          <a:ln w="38100">
            <a:solidFill>
              <a:schemeClr val="accent1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dirty="0" smtClean="0">
                <a:cs typeface="Akhbar MT" pitchFamily="2" charset="-78"/>
              </a:rPr>
              <a:t>أيقونة الانتظار</a:t>
            </a:r>
            <a:r>
              <a:rPr lang="en-US" sz="2800" dirty="0" smtClean="0">
                <a:cs typeface="Akhbar MT" pitchFamily="2" charset="-78"/>
              </a:rPr>
              <a:t>Wait</a:t>
            </a:r>
            <a:endParaRPr lang="ar-SA" sz="2800" dirty="0">
              <a:cs typeface="Akhbar MT" pitchFamily="2" charset="-78"/>
            </a:endParaRPr>
          </a:p>
        </p:txBody>
      </p:sp>
      <p:cxnSp>
        <p:nvCxnSpPr>
          <p:cNvPr id="21" name="رابط كسهم مستقيم 20"/>
          <p:cNvCxnSpPr/>
          <p:nvPr/>
        </p:nvCxnSpPr>
        <p:spPr>
          <a:xfrm>
            <a:off x="5364088" y="3645024"/>
            <a:ext cx="864096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2" name="وسيلة شرح بيضاوية 21"/>
          <p:cNvSpPr/>
          <p:nvPr/>
        </p:nvSpPr>
        <p:spPr>
          <a:xfrm>
            <a:off x="6156176" y="3212976"/>
            <a:ext cx="2592288" cy="720080"/>
          </a:xfrm>
          <a:prstGeom prst="wedgeEllipseCallout">
            <a:avLst/>
          </a:prstGeom>
          <a:ln w="38100">
            <a:solidFill>
              <a:schemeClr val="accent1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dirty="0" smtClean="0">
                <a:cs typeface="Akhbar MT" pitchFamily="2" charset="-78"/>
              </a:rPr>
              <a:t>أيقونة الصوت</a:t>
            </a:r>
            <a:endParaRPr lang="en-US" sz="2800" dirty="0" smtClean="0">
              <a:cs typeface="Akhbar MT" pitchFamily="2" charset="-78"/>
            </a:endParaRPr>
          </a:p>
          <a:p>
            <a:pPr algn="ctr"/>
            <a:r>
              <a:rPr lang="en-US" sz="2800" dirty="0" smtClean="0">
                <a:cs typeface="Akhbar MT" pitchFamily="2" charset="-78"/>
              </a:rPr>
              <a:t>sound</a:t>
            </a:r>
            <a:endParaRPr lang="ar-SA" sz="2800" dirty="0">
              <a:cs typeface="Akhbar MT" pitchFamily="2" charset="-78"/>
            </a:endParaRPr>
          </a:p>
        </p:txBody>
      </p:sp>
      <p:cxnSp>
        <p:nvCxnSpPr>
          <p:cNvPr id="23" name="رابط كسهم مستقيم 22"/>
          <p:cNvCxnSpPr/>
          <p:nvPr/>
        </p:nvCxnSpPr>
        <p:spPr>
          <a:xfrm>
            <a:off x="5436096" y="2564904"/>
            <a:ext cx="864096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4" name="وسيلة شرح بيضاوية 23"/>
          <p:cNvSpPr/>
          <p:nvPr/>
        </p:nvSpPr>
        <p:spPr>
          <a:xfrm>
            <a:off x="6300192" y="2276872"/>
            <a:ext cx="2592288" cy="720080"/>
          </a:xfrm>
          <a:prstGeom prst="wedgeEllipseCallout">
            <a:avLst/>
          </a:prstGeom>
          <a:ln w="38100">
            <a:solidFill>
              <a:schemeClr val="accent1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dirty="0" smtClean="0">
                <a:cs typeface="Akhbar MT" pitchFamily="2" charset="-78"/>
              </a:rPr>
              <a:t>أيقونة الحساب</a:t>
            </a:r>
            <a:endParaRPr lang="en-US" sz="2800" dirty="0" smtClean="0">
              <a:cs typeface="Akhbar MT" pitchFamily="2" charset="-78"/>
            </a:endParaRPr>
          </a:p>
          <a:p>
            <a:pPr algn="ctr"/>
            <a:r>
              <a:rPr lang="en-US" sz="2800" dirty="0" smtClean="0">
                <a:cs typeface="Akhbar MT" pitchFamily="2" charset="-78"/>
              </a:rPr>
              <a:t>calculate</a:t>
            </a:r>
            <a:endParaRPr lang="ar-SA" sz="2800" dirty="0">
              <a:cs typeface="Akhbar MT" pitchFamily="2" charset="-78"/>
            </a:endParaRPr>
          </a:p>
        </p:txBody>
      </p:sp>
      <p:cxnSp>
        <p:nvCxnSpPr>
          <p:cNvPr id="25" name="رابط كسهم مستقيم 24"/>
          <p:cNvCxnSpPr/>
          <p:nvPr/>
        </p:nvCxnSpPr>
        <p:spPr>
          <a:xfrm>
            <a:off x="5364088" y="5877272"/>
            <a:ext cx="864096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6" name="وسيلة شرح بيضاوية 25"/>
          <p:cNvSpPr/>
          <p:nvPr/>
        </p:nvSpPr>
        <p:spPr>
          <a:xfrm>
            <a:off x="6156176" y="5445224"/>
            <a:ext cx="2592288" cy="720080"/>
          </a:xfrm>
          <a:prstGeom prst="wedgeEllipseCallout">
            <a:avLst/>
          </a:prstGeom>
          <a:ln w="38100">
            <a:solidFill>
              <a:schemeClr val="accent1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dirty="0" smtClean="0">
                <a:cs typeface="Akhbar MT" pitchFamily="2" charset="-78"/>
              </a:rPr>
              <a:t>أيقونة الألوان</a:t>
            </a:r>
            <a:endParaRPr lang="en-US" sz="2800" dirty="0" smtClean="0">
              <a:cs typeface="Akhbar MT" pitchFamily="2" charset="-78"/>
            </a:endParaRPr>
          </a:p>
          <a:p>
            <a:pPr algn="ctr"/>
            <a:r>
              <a:rPr lang="en-US" sz="2800" dirty="0" smtClean="0">
                <a:cs typeface="Akhbar MT" pitchFamily="2" charset="-78"/>
              </a:rPr>
              <a:t>color</a:t>
            </a:r>
            <a:endParaRPr lang="ar-SA" sz="2800" dirty="0">
              <a:cs typeface="Akhbar MT" pitchFamily="2" charset="-78"/>
            </a:endParaRPr>
          </a:p>
        </p:txBody>
      </p:sp>
      <p:sp>
        <p:nvSpPr>
          <p:cNvPr id="27" name="عنصر نائب للتذييل 2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إعداد  م . ع  أريج</a:t>
            </a:r>
            <a:endParaRPr lang="ar-SA"/>
          </a:p>
        </p:txBody>
      </p:sp>
      <p:sp>
        <p:nvSpPr>
          <p:cNvPr id="28" name="عنصر نائب لرقم الشريحة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13B10-0E2B-4DA2-9A36-5A4F95101A8E}" type="slidenum">
              <a:rPr lang="ar-SA" smtClean="0"/>
              <a:pPr/>
              <a:t>5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4400" b="1" dirty="0" smtClean="0"/>
              <a:t>شريط الأدوات (</a:t>
            </a:r>
            <a:r>
              <a:rPr lang="en-US" sz="4400" b="1" dirty="0" smtClean="0"/>
              <a:t>Tool</a:t>
            </a:r>
            <a:r>
              <a:rPr lang="ar-SA" sz="4400" b="1" dirty="0" smtClean="0"/>
              <a:t>)</a:t>
            </a:r>
            <a:endParaRPr lang="ar-SA" sz="4400" b="1" dirty="0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إعداد  م . ع  أريج</a:t>
            </a:r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13B10-0E2B-4DA2-9A36-5A4F95101A8E}" type="slidenum">
              <a:rPr lang="ar-SA" smtClean="0"/>
              <a:pPr/>
              <a:t>6</a:t>
            </a:fld>
            <a:endParaRPr lang="ar-SA"/>
          </a:p>
        </p:txBody>
      </p:sp>
      <p:pic>
        <p:nvPicPr>
          <p:cNvPr id="6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1556792"/>
            <a:ext cx="1440160" cy="4680520"/>
          </a:xfrm>
          <a:prstGeom prst="rect">
            <a:avLst/>
          </a:prstGeom>
          <a:noFill/>
          <a:ln w="28575">
            <a:solidFill>
              <a:schemeClr val="tx2"/>
            </a:solidFill>
            <a:prstDash val="lgDashDotDot"/>
            <a:miter lim="800000"/>
            <a:headEnd/>
            <a:tailEnd/>
          </a:ln>
        </p:spPr>
      </p:pic>
      <p:cxnSp>
        <p:nvCxnSpPr>
          <p:cNvPr id="9" name="رابط كسهم مستقيم 8"/>
          <p:cNvCxnSpPr/>
          <p:nvPr/>
        </p:nvCxnSpPr>
        <p:spPr>
          <a:xfrm>
            <a:off x="5076056" y="2132856"/>
            <a:ext cx="864096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وسيلة شرح بيضاوية 9"/>
          <p:cNvSpPr/>
          <p:nvPr/>
        </p:nvSpPr>
        <p:spPr>
          <a:xfrm>
            <a:off x="5868144" y="1484784"/>
            <a:ext cx="2592288" cy="792088"/>
          </a:xfrm>
          <a:prstGeom prst="wedgeEllipseCallout">
            <a:avLst/>
          </a:prstGeom>
          <a:ln w="38100">
            <a:solidFill>
              <a:schemeClr val="accent1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dirty="0" smtClean="0">
                <a:cs typeface="Akhbar MT" pitchFamily="2" charset="-78"/>
              </a:rPr>
              <a:t>أداة النص</a:t>
            </a:r>
            <a:endParaRPr lang="ar-SA" sz="2800" dirty="0">
              <a:cs typeface="Akhbar MT" pitchFamily="2" charset="-78"/>
            </a:endParaRPr>
          </a:p>
        </p:txBody>
      </p:sp>
      <p:cxnSp>
        <p:nvCxnSpPr>
          <p:cNvPr id="14" name="رابط كسهم مستقيم 13"/>
          <p:cNvCxnSpPr/>
          <p:nvPr/>
        </p:nvCxnSpPr>
        <p:spPr>
          <a:xfrm rot="10800000">
            <a:off x="3059832" y="2060848"/>
            <a:ext cx="1008112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5" name="وسيلة شرح بيضاوية 14"/>
          <p:cNvSpPr/>
          <p:nvPr/>
        </p:nvSpPr>
        <p:spPr>
          <a:xfrm>
            <a:off x="467544" y="1484784"/>
            <a:ext cx="2592288" cy="792088"/>
          </a:xfrm>
          <a:prstGeom prst="wedgeEllipseCallout">
            <a:avLst/>
          </a:prstGeom>
          <a:ln w="38100">
            <a:solidFill>
              <a:schemeClr val="accent1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dirty="0" smtClean="0">
                <a:cs typeface="Akhbar MT" pitchFamily="2" charset="-78"/>
              </a:rPr>
              <a:t>مؤشر للتحكم </a:t>
            </a:r>
            <a:r>
              <a:rPr lang="ar-SA" sz="2800" dirty="0" err="1" smtClean="0">
                <a:cs typeface="Akhbar MT" pitchFamily="2" charset="-78"/>
              </a:rPr>
              <a:t>بالادآة</a:t>
            </a:r>
            <a:endParaRPr lang="ar-SA" sz="2800" dirty="0">
              <a:cs typeface="Akhbar MT" pitchFamily="2" charset="-78"/>
            </a:endParaRPr>
          </a:p>
        </p:txBody>
      </p:sp>
      <p:sp>
        <p:nvSpPr>
          <p:cNvPr id="16" name="قوس كبير أيسر 15"/>
          <p:cNvSpPr/>
          <p:nvPr/>
        </p:nvSpPr>
        <p:spPr>
          <a:xfrm>
            <a:off x="3419872" y="2420888"/>
            <a:ext cx="477767" cy="720080"/>
          </a:xfrm>
          <a:prstGeom prst="lef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وسيلة شرح بيضاوية 16"/>
          <p:cNvSpPr/>
          <p:nvPr/>
        </p:nvSpPr>
        <p:spPr>
          <a:xfrm>
            <a:off x="539552" y="2492896"/>
            <a:ext cx="2592288" cy="792088"/>
          </a:xfrm>
          <a:prstGeom prst="wedgeEllipseCallout">
            <a:avLst/>
          </a:prstGeom>
          <a:ln w="38100">
            <a:solidFill>
              <a:schemeClr val="accent1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dirty="0" err="1" smtClean="0">
                <a:cs typeface="Akhbar MT" pitchFamily="2" charset="-78"/>
              </a:rPr>
              <a:t>اشكال</a:t>
            </a:r>
            <a:r>
              <a:rPr lang="ar-SA" sz="2800" dirty="0" smtClean="0">
                <a:cs typeface="Akhbar MT" pitchFamily="2" charset="-78"/>
              </a:rPr>
              <a:t> هندسية</a:t>
            </a:r>
            <a:endParaRPr lang="ar-SA" sz="2800" dirty="0">
              <a:cs typeface="Akhbar MT" pitchFamily="2" charset="-78"/>
            </a:endParaRPr>
          </a:p>
        </p:txBody>
      </p:sp>
      <p:cxnSp>
        <p:nvCxnSpPr>
          <p:cNvPr id="18" name="رابط كسهم مستقيم 17"/>
          <p:cNvCxnSpPr/>
          <p:nvPr/>
        </p:nvCxnSpPr>
        <p:spPr>
          <a:xfrm>
            <a:off x="5148064" y="3501008"/>
            <a:ext cx="864096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9" name="وسيلة شرح بيضاوية 18"/>
          <p:cNvSpPr/>
          <p:nvPr/>
        </p:nvSpPr>
        <p:spPr>
          <a:xfrm>
            <a:off x="5940152" y="2924944"/>
            <a:ext cx="2592288" cy="792088"/>
          </a:xfrm>
          <a:prstGeom prst="wedgeEllipseCallout">
            <a:avLst/>
          </a:prstGeom>
          <a:ln w="38100">
            <a:solidFill>
              <a:schemeClr val="accent1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dirty="0" smtClean="0">
                <a:cs typeface="Akhbar MT" pitchFamily="2" charset="-78"/>
              </a:rPr>
              <a:t>لتغير لون النص</a:t>
            </a:r>
            <a:endParaRPr lang="ar-SA" sz="2800" dirty="0">
              <a:cs typeface="Akhbar MT" pitchFamily="2" charset="-78"/>
            </a:endParaRPr>
          </a:p>
        </p:txBody>
      </p:sp>
      <p:cxnSp>
        <p:nvCxnSpPr>
          <p:cNvPr id="20" name="رابط كسهم مستقيم 19"/>
          <p:cNvCxnSpPr/>
          <p:nvPr/>
        </p:nvCxnSpPr>
        <p:spPr>
          <a:xfrm rot="10800000">
            <a:off x="3059832" y="4077072"/>
            <a:ext cx="1008112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1" name="وسيلة شرح بيضاوية 20"/>
          <p:cNvSpPr/>
          <p:nvPr/>
        </p:nvSpPr>
        <p:spPr>
          <a:xfrm>
            <a:off x="395536" y="3573016"/>
            <a:ext cx="2592288" cy="792088"/>
          </a:xfrm>
          <a:prstGeom prst="wedgeEllipseCallout">
            <a:avLst/>
          </a:prstGeom>
          <a:ln w="38100">
            <a:solidFill>
              <a:schemeClr val="accent1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dirty="0" smtClean="0">
                <a:cs typeface="Akhbar MT" pitchFamily="2" charset="-78"/>
              </a:rPr>
              <a:t>لتعبئة الشكل</a:t>
            </a:r>
            <a:endParaRPr lang="ar-SA" sz="2800" dirty="0">
              <a:cs typeface="Akhbar MT" pitchFamily="2" charset="-78"/>
            </a:endParaRPr>
          </a:p>
        </p:txBody>
      </p:sp>
      <p:cxnSp>
        <p:nvCxnSpPr>
          <p:cNvPr id="22" name="رابط كسهم مستقيم 21"/>
          <p:cNvCxnSpPr/>
          <p:nvPr/>
        </p:nvCxnSpPr>
        <p:spPr>
          <a:xfrm>
            <a:off x="5220072" y="4797152"/>
            <a:ext cx="864096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3" name="وسيلة شرح بيضاوية 22"/>
          <p:cNvSpPr/>
          <p:nvPr/>
        </p:nvSpPr>
        <p:spPr>
          <a:xfrm>
            <a:off x="5940152" y="4149080"/>
            <a:ext cx="2592288" cy="792088"/>
          </a:xfrm>
          <a:prstGeom prst="wedgeEllipseCallout">
            <a:avLst/>
          </a:prstGeom>
          <a:ln w="38100">
            <a:solidFill>
              <a:schemeClr val="accent1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dirty="0" smtClean="0">
                <a:cs typeface="Akhbar MT" pitchFamily="2" charset="-78"/>
              </a:rPr>
              <a:t>خطوط مستقيمة </a:t>
            </a:r>
            <a:endParaRPr lang="ar-SA" sz="2800" dirty="0">
              <a:cs typeface="Akhbar MT" pitchFamily="2" charset="-78"/>
            </a:endParaRPr>
          </a:p>
        </p:txBody>
      </p:sp>
      <p:cxnSp>
        <p:nvCxnSpPr>
          <p:cNvPr id="24" name="رابط كسهم مستقيم 23"/>
          <p:cNvCxnSpPr/>
          <p:nvPr/>
        </p:nvCxnSpPr>
        <p:spPr>
          <a:xfrm rot="10800000">
            <a:off x="3059832" y="5373216"/>
            <a:ext cx="1008112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5" name="وسيلة شرح بيضاوية 24"/>
          <p:cNvSpPr/>
          <p:nvPr/>
        </p:nvSpPr>
        <p:spPr>
          <a:xfrm>
            <a:off x="395536" y="4869160"/>
            <a:ext cx="2592288" cy="792088"/>
          </a:xfrm>
          <a:prstGeom prst="wedgeEllipseCallout">
            <a:avLst/>
          </a:prstGeom>
          <a:ln w="38100">
            <a:solidFill>
              <a:schemeClr val="accent1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dirty="0" smtClean="0">
                <a:cs typeface="Akhbar MT" pitchFamily="2" charset="-78"/>
              </a:rPr>
              <a:t>أداة الشفافية</a:t>
            </a:r>
            <a:endParaRPr lang="ar-SA" sz="2800" dirty="0">
              <a:cs typeface="Akhbar M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chemeClr val="bg1"/>
                </a:solidFill>
              </a:rPr>
              <a:t>الشروع في العمل</a:t>
            </a:r>
            <a:endParaRPr lang="ar-SA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4400" b="1" dirty="0" smtClean="0">
                <a:solidFill>
                  <a:schemeClr val="accent1"/>
                </a:solidFill>
              </a:rPr>
              <a:t>أولا: فتح ملف جديد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ar-SA" dirty="0" smtClean="0">
                <a:cs typeface="Akhbar MT" pitchFamily="2" charset="-78"/>
              </a:rPr>
              <a:t>فتح ملف جديد:</a:t>
            </a:r>
          </a:p>
          <a:p>
            <a:pPr algn="l">
              <a:buNone/>
            </a:pPr>
            <a:r>
              <a:rPr lang="en-US" b="1" dirty="0" smtClean="0">
                <a:cs typeface="Akhbar MT" pitchFamily="2" charset="-78"/>
              </a:rPr>
              <a:t>File             New            File </a:t>
            </a:r>
          </a:p>
          <a:p>
            <a:r>
              <a:rPr lang="ar-SA" dirty="0" smtClean="0">
                <a:cs typeface="Akhbar MT" pitchFamily="2" charset="-78"/>
              </a:rPr>
              <a:t>تعديل خصائص الملف :</a:t>
            </a:r>
          </a:p>
          <a:p>
            <a:pPr>
              <a:buNone/>
            </a:pPr>
            <a:r>
              <a:rPr lang="ar-SA" dirty="0" smtClean="0">
                <a:cs typeface="Akhbar MT" pitchFamily="2" charset="-78"/>
              </a:rPr>
              <a:t>   لابد عند الشروع في عمل مشروع بالبرنامج</a:t>
            </a:r>
            <a:r>
              <a:rPr lang="en-US" dirty="0" smtClean="0">
                <a:cs typeface="Akhbar MT" pitchFamily="2" charset="-78"/>
              </a:rPr>
              <a:t>(AUTHORWARE)</a:t>
            </a:r>
            <a:r>
              <a:rPr lang="ar-SA" dirty="0" smtClean="0">
                <a:cs typeface="Akhbar MT" pitchFamily="2" charset="-78"/>
              </a:rPr>
              <a:t>لابد من ضبط خصائص الملف ولعمل ذلك :</a:t>
            </a:r>
          </a:p>
          <a:p>
            <a:pPr algn="l">
              <a:buNone/>
            </a:pPr>
            <a:r>
              <a:rPr lang="en-US" b="1" dirty="0" smtClean="0">
                <a:cs typeface="Akhbar MT" pitchFamily="2" charset="-78"/>
              </a:rPr>
              <a:t>Modify           File            Properties</a:t>
            </a:r>
            <a:endParaRPr lang="ar-SA" b="1" dirty="0" smtClean="0">
              <a:cs typeface="Akhbar MT" pitchFamily="2" charset="-78"/>
            </a:endParaRPr>
          </a:p>
          <a:p>
            <a:pPr>
              <a:buNone/>
            </a:pPr>
            <a:r>
              <a:rPr lang="ar-SA" dirty="0" smtClean="0">
                <a:cs typeface="Akhbar MT" pitchFamily="2" charset="-78"/>
              </a:rPr>
              <a:t>   فيظهر لنا مربع حوار </a:t>
            </a:r>
            <a:r>
              <a:rPr lang="ar-SA" dirty="0" err="1" smtClean="0">
                <a:cs typeface="Akhbar MT" pitchFamily="2" charset="-78"/>
              </a:rPr>
              <a:t>بة</a:t>
            </a:r>
            <a:r>
              <a:rPr lang="ar-SA" dirty="0" smtClean="0">
                <a:cs typeface="Akhbar MT" pitchFamily="2" charset="-78"/>
              </a:rPr>
              <a:t> عدة خيارات</a:t>
            </a:r>
          </a:p>
          <a:p>
            <a:pPr algn="l">
              <a:buNone/>
            </a:pPr>
            <a:endParaRPr lang="ar-SA" dirty="0" smtClean="0">
              <a:cs typeface="Akhbar MT" pitchFamily="2" charset="-78"/>
            </a:endParaRPr>
          </a:p>
          <a:p>
            <a:pPr algn="l">
              <a:buNone/>
            </a:pPr>
            <a:endParaRPr lang="ar-SA" dirty="0" smtClean="0">
              <a:cs typeface="Akhbar MT" pitchFamily="2" charset="-78"/>
            </a:endParaRPr>
          </a:p>
          <a:p>
            <a:pPr algn="l">
              <a:buNone/>
            </a:pPr>
            <a:endParaRPr lang="en-US" dirty="0" smtClean="0">
              <a:cs typeface="Akhbar MT" pitchFamily="2" charset="-78"/>
            </a:endParaRPr>
          </a:p>
        </p:txBody>
      </p:sp>
      <p:cxnSp>
        <p:nvCxnSpPr>
          <p:cNvPr id="5" name="رابط كسهم مستقيم 4"/>
          <p:cNvCxnSpPr/>
          <p:nvPr/>
        </p:nvCxnSpPr>
        <p:spPr>
          <a:xfrm>
            <a:off x="1475656" y="2204864"/>
            <a:ext cx="86409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رابط كسهم مستقيم 5"/>
          <p:cNvCxnSpPr/>
          <p:nvPr/>
        </p:nvCxnSpPr>
        <p:spPr>
          <a:xfrm>
            <a:off x="2987824" y="2204864"/>
            <a:ext cx="86409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رابط كسهم مستقيم 6"/>
          <p:cNvCxnSpPr/>
          <p:nvPr/>
        </p:nvCxnSpPr>
        <p:spPr>
          <a:xfrm>
            <a:off x="1907704" y="4005064"/>
            <a:ext cx="86409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رابط كسهم مستقيم 7"/>
          <p:cNvCxnSpPr/>
          <p:nvPr/>
        </p:nvCxnSpPr>
        <p:spPr>
          <a:xfrm>
            <a:off x="3419872" y="4005064"/>
            <a:ext cx="86409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4653136"/>
            <a:ext cx="7704857" cy="1562100"/>
          </a:xfrm>
          <a:prstGeom prst="rect">
            <a:avLst/>
          </a:prstGeom>
          <a:noFill/>
          <a:ln w="28575">
            <a:solidFill>
              <a:schemeClr val="tx2"/>
            </a:solidFill>
            <a:prstDash val="lgDashDotDot"/>
            <a:miter lim="800000"/>
            <a:headEnd/>
            <a:tailEnd/>
          </a:ln>
        </p:spPr>
      </p:pic>
      <p:sp>
        <p:nvSpPr>
          <p:cNvPr id="10" name="عنصر نائب للتذييل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إعداد  م . ع  أريج</a:t>
            </a:r>
            <a:endParaRPr lang="ar-SA"/>
          </a:p>
        </p:txBody>
      </p:sp>
      <p:sp>
        <p:nvSpPr>
          <p:cNvPr id="11" name="عنصر نائب لرقم الشريحة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13B10-0E2B-4DA2-9A36-5A4F95101A8E}" type="slidenum">
              <a:rPr lang="ar-SA" smtClean="0"/>
              <a:pPr/>
              <a:t>8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4400" b="1" dirty="0" smtClean="0">
                <a:solidFill>
                  <a:schemeClr val="accent1"/>
                </a:solidFill>
              </a:rPr>
              <a:t>ثانيا : استيراد الرسوم</a:t>
            </a:r>
            <a:endParaRPr lang="ar-SA" sz="4400" b="1" dirty="0">
              <a:solidFill>
                <a:schemeClr val="accent1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endParaRPr lang="ar-SA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3140968"/>
            <a:ext cx="7560840" cy="3384376"/>
          </a:xfrm>
          <a:prstGeom prst="rect">
            <a:avLst/>
          </a:prstGeom>
          <a:noFill/>
          <a:ln w="28575">
            <a:solidFill>
              <a:schemeClr val="tx2"/>
            </a:solidFill>
            <a:prstDash val="lgDashDotDot"/>
            <a:miter lim="800000"/>
            <a:headEnd/>
            <a:tailEnd/>
          </a:ln>
        </p:spPr>
      </p:pic>
      <p:cxnSp>
        <p:nvCxnSpPr>
          <p:cNvPr id="8" name="رابط كسهم مستقيم 7"/>
          <p:cNvCxnSpPr/>
          <p:nvPr/>
        </p:nvCxnSpPr>
        <p:spPr>
          <a:xfrm rot="5400000">
            <a:off x="827584" y="3645024"/>
            <a:ext cx="432048" cy="43204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رابط كسهم مستقيم 14"/>
          <p:cNvCxnSpPr/>
          <p:nvPr/>
        </p:nvCxnSpPr>
        <p:spPr>
          <a:xfrm>
            <a:off x="3491880" y="3789040"/>
            <a:ext cx="720080" cy="2880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7" name="وسيلة شرح على شكل سحابة 16"/>
          <p:cNvSpPr/>
          <p:nvPr/>
        </p:nvSpPr>
        <p:spPr>
          <a:xfrm>
            <a:off x="3851920" y="3429000"/>
            <a:ext cx="3384376" cy="2232248"/>
          </a:xfrm>
          <a:prstGeom prst="cloudCallout">
            <a:avLst>
              <a:gd name="adj1" fmla="val -36031"/>
              <a:gd name="adj2" fmla="val 102946"/>
            </a:avLst>
          </a:prstGeom>
          <a:solidFill>
            <a:schemeClr val="lt1">
              <a:alpha val="50000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dirty="0" smtClean="0">
                <a:cs typeface="Akhbar MT" pitchFamily="2" charset="-78"/>
              </a:rPr>
              <a:t>سيكون اسمها بشكل افتراضي </a:t>
            </a:r>
            <a:r>
              <a:rPr lang="en-US" sz="2400" dirty="0" smtClean="0">
                <a:cs typeface="Akhbar MT" pitchFamily="2" charset="-78"/>
              </a:rPr>
              <a:t>Untitled</a:t>
            </a:r>
            <a:r>
              <a:rPr lang="ar-SA" sz="2400" dirty="0" smtClean="0">
                <a:cs typeface="Akhbar MT" pitchFamily="2" charset="-78"/>
              </a:rPr>
              <a:t>ويمكن تغير اسمها عن طريق النقرة مره واحده على الاسم</a:t>
            </a:r>
            <a:endParaRPr lang="ar-SA" sz="2400" dirty="0">
              <a:cs typeface="Akhbar MT" pitchFamily="2" charset="-78"/>
            </a:endParaRPr>
          </a:p>
        </p:txBody>
      </p:sp>
      <p:sp>
        <p:nvSpPr>
          <p:cNvPr id="9" name="وسيلة شرح على شكل سحابة 8"/>
          <p:cNvSpPr/>
          <p:nvPr/>
        </p:nvSpPr>
        <p:spPr>
          <a:xfrm>
            <a:off x="0" y="4077072"/>
            <a:ext cx="2592288" cy="936104"/>
          </a:xfrm>
          <a:prstGeom prst="cloudCallout">
            <a:avLst>
              <a:gd name="adj1" fmla="val -26345"/>
              <a:gd name="adj2" fmla="val 134235"/>
            </a:avLst>
          </a:prstGeom>
          <a:solidFill>
            <a:schemeClr val="lt1">
              <a:alpha val="50000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sz="2800" dirty="0" smtClean="0">
                <a:cs typeface="Akhbar MT" pitchFamily="2" charset="-78"/>
              </a:rPr>
              <a:t>Display Icon</a:t>
            </a:r>
            <a:endParaRPr lang="ar-SA" sz="2800" dirty="0">
              <a:cs typeface="Akhbar MT" pitchFamily="2" charset="-78"/>
            </a:endParaRPr>
          </a:p>
        </p:txBody>
      </p:sp>
      <p:sp>
        <p:nvSpPr>
          <p:cNvPr id="12" name="عنصر نائب للتذييل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إعداد  م . ع  أريج</a:t>
            </a:r>
            <a:endParaRPr lang="ar-SA"/>
          </a:p>
        </p:txBody>
      </p:sp>
      <p:sp>
        <p:nvSpPr>
          <p:cNvPr id="13" name="عنصر نائب لرقم الشريحة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13B10-0E2B-4DA2-9A36-5A4F95101A8E}" type="slidenum">
              <a:rPr lang="ar-SA" smtClean="0"/>
              <a:pPr/>
              <a:t>9</a:t>
            </a:fld>
            <a:endParaRPr lang="ar-SA"/>
          </a:p>
        </p:txBody>
      </p:sp>
      <p:sp>
        <p:nvSpPr>
          <p:cNvPr id="14" name="عنصر نائب للمحتوى 2"/>
          <p:cNvSpPr txBox="1">
            <a:spLocks/>
          </p:cNvSpPr>
          <p:nvPr/>
        </p:nvSpPr>
        <p:spPr>
          <a:xfrm>
            <a:off x="971600" y="1628800"/>
            <a:ext cx="7560840" cy="1224136"/>
          </a:xfrm>
          <a:prstGeom prst="roundRect">
            <a:avLst/>
          </a:prstGeom>
          <a:ln w="28575" cap="flat" cmpd="sng" algn="ctr">
            <a:solidFill>
              <a:schemeClr val="accent1"/>
            </a:solidFill>
            <a:prstDash val="lgDash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>
            <a:noAutofit/>
          </a:bodyPr>
          <a:lstStyle/>
          <a:p>
            <a:pPr>
              <a:buNone/>
            </a:pPr>
            <a:r>
              <a:rPr lang="ar-SA" sz="2800" dirty="0" smtClean="0">
                <a:cs typeface="Akhbar MT" pitchFamily="2" charset="-78"/>
              </a:rPr>
              <a:t>وهي استيراد الرسوم المراد وضعها في المعرض كالصور مثلا ,ولذلك نقوم بسحب ايقونة العرض </a:t>
            </a:r>
            <a:r>
              <a:rPr lang="en-US" sz="2800" dirty="0" smtClean="0">
                <a:cs typeface="Akhbar MT" pitchFamily="2" charset="-78"/>
              </a:rPr>
              <a:t>Display Icon</a:t>
            </a:r>
            <a:r>
              <a:rPr lang="ar-SA" sz="2800" dirty="0" smtClean="0">
                <a:cs typeface="Akhbar MT" pitchFamily="2" charset="-78"/>
              </a:rPr>
              <a:t> على خط التدفق </a:t>
            </a:r>
            <a:r>
              <a:rPr lang="en-US" sz="2800" dirty="0" smtClean="0">
                <a:cs typeface="Akhbar MT" pitchFamily="2" charset="-78"/>
              </a:rPr>
              <a:t>flow line</a:t>
            </a:r>
            <a:r>
              <a:rPr lang="ar-SA" sz="2800" dirty="0" smtClean="0">
                <a:cs typeface="Akhbar MT" pitchFamily="2" charset="-78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إعداد  م . ع  أريج</a:t>
            </a:r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13B10-0E2B-4DA2-9A36-5A4F95101A8E}" type="slidenum">
              <a:rPr lang="ar-SA" smtClean="0"/>
              <a:pPr/>
              <a:t>10</a:t>
            </a:fld>
            <a:endParaRPr lang="ar-SA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2232016"/>
            <a:ext cx="7956376" cy="4005296"/>
          </a:xfrm>
          <a:prstGeom prst="rect">
            <a:avLst/>
          </a:prstGeom>
          <a:noFill/>
          <a:ln w="28575">
            <a:solidFill>
              <a:schemeClr val="tx2"/>
            </a:solidFill>
            <a:prstDash val="lgDashDotDot"/>
            <a:miter lim="800000"/>
            <a:headEnd/>
            <a:tailEnd/>
          </a:ln>
        </p:spPr>
      </p:pic>
      <p:cxnSp>
        <p:nvCxnSpPr>
          <p:cNvPr id="10" name="رابط كسهم مستقيم 9"/>
          <p:cNvCxnSpPr/>
          <p:nvPr/>
        </p:nvCxnSpPr>
        <p:spPr>
          <a:xfrm rot="10800000" flipV="1">
            <a:off x="2123728" y="4149080"/>
            <a:ext cx="1152128" cy="5760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1" name="وسيلة شرح على شكل سحابة 10"/>
          <p:cNvSpPr/>
          <p:nvPr/>
        </p:nvSpPr>
        <p:spPr>
          <a:xfrm>
            <a:off x="611560" y="4725144"/>
            <a:ext cx="3240360" cy="1008112"/>
          </a:xfrm>
          <a:prstGeom prst="cloudCallout">
            <a:avLst/>
          </a:prstGeom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نافذة العرض</a:t>
            </a:r>
            <a:endParaRPr lang="ar-SA" b="1" dirty="0"/>
          </a:p>
        </p:txBody>
      </p:sp>
      <p:sp>
        <p:nvSpPr>
          <p:cNvPr id="12" name="عنصر نائب للمحتوى 2"/>
          <p:cNvSpPr txBox="1">
            <a:spLocks/>
          </p:cNvSpPr>
          <p:nvPr/>
        </p:nvSpPr>
        <p:spPr>
          <a:xfrm>
            <a:off x="755576" y="692696"/>
            <a:ext cx="7776864" cy="1296144"/>
          </a:xfrm>
          <a:prstGeom prst="roundRect">
            <a:avLst/>
          </a:prstGeom>
          <a:ln w="28575" cap="flat" cmpd="sng" algn="ctr">
            <a:solidFill>
              <a:schemeClr val="accent1"/>
            </a:solidFill>
            <a:prstDash val="lgDash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>
            <a:noAutofit/>
          </a:bodyPr>
          <a:lstStyle/>
          <a:p>
            <a:r>
              <a:rPr lang="ar-SA" sz="2800" dirty="0" smtClean="0">
                <a:cs typeface="Akhbar MT" pitchFamily="2" charset="-78"/>
              </a:rPr>
              <a:t>ثم في نافذة العمل ننقر مرتين على الأيقونة التي سحبناها, سوف تقفز لنا نافذة بيضاء فارغة هذه النافذة هي التي ستكون شاشة العرض لبرنامجنا</a:t>
            </a:r>
          </a:p>
          <a:p>
            <a:endParaRPr lang="ar-SA" sz="2800" dirty="0" smtClean="0">
              <a:cs typeface="Akhbar MT" pitchFamily="2" charset="-78"/>
            </a:endParaRPr>
          </a:p>
          <a:p>
            <a:pPr>
              <a:buNone/>
            </a:pPr>
            <a:endParaRPr lang="ar-SA" sz="2800" dirty="0" smtClean="0">
              <a:cs typeface="Akhbar MT" pitchFamily="2" charset="-78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2348880"/>
            <a:ext cx="7632848" cy="3949402"/>
          </a:xfrm>
          <a:prstGeom prst="rect">
            <a:avLst/>
          </a:prstGeom>
          <a:noFill/>
          <a:ln w="28575">
            <a:solidFill>
              <a:schemeClr val="tx2"/>
            </a:solidFill>
            <a:prstDash val="lgDashDotDot"/>
            <a:miter lim="800000"/>
            <a:headEnd/>
            <a:tailEnd/>
          </a:ln>
        </p:spPr>
      </p:pic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إعداد  م . ع  أريج</a:t>
            </a:r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13B10-0E2B-4DA2-9A36-5A4F95101A8E}" type="slidenum">
              <a:rPr lang="ar-SA" smtClean="0"/>
              <a:pPr/>
              <a:t>11</a:t>
            </a:fld>
            <a:endParaRPr lang="ar-SA"/>
          </a:p>
        </p:txBody>
      </p:sp>
      <p:sp>
        <p:nvSpPr>
          <p:cNvPr id="10" name="عنصر نائب للمحتوى 2"/>
          <p:cNvSpPr txBox="1">
            <a:spLocks/>
          </p:cNvSpPr>
          <p:nvPr/>
        </p:nvSpPr>
        <p:spPr>
          <a:xfrm>
            <a:off x="755576" y="404664"/>
            <a:ext cx="7776864" cy="1728192"/>
          </a:xfrm>
          <a:prstGeom prst="roundRect">
            <a:avLst/>
          </a:prstGeom>
          <a:ln w="28575" cap="flat" cmpd="sng" algn="ctr">
            <a:solidFill>
              <a:schemeClr val="accent1"/>
            </a:solidFill>
            <a:prstDash val="lgDash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>
            <a:noAutofit/>
          </a:bodyPr>
          <a:lstStyle/>
          <a:p>
            <a:r>
              <a:rPr lang="ar-SA" sz="2800" dirty="0" smtClean="0">
                <a:cs typeface="Akhbar MT" pitchFamily="2" charset="-78"/>
              </a:rPr>
              <a:t>سنقوم الآن بإدراج صورة كخلفية باستخدام الأداة </a:t>
            </a:r>
            <a:r>
              <a:rPr lang="en-US" sz="2800" dirty="0" smtClean="0">
                <a:cs typeface="Akhbar MT" pitchFamily="2" charset="-78"/>
              </a:rPr>
              <a:t> Display Icon</a:t>
            </a:r>
            <a:r>
              <a:rPr lang="ar-SA" sz="2800" dirty="0" smtClean="0">
                <a:cs typeface="Akhbar MT" pitchFamily="2" charset="-78"/>
              </a:rPr>
              <a:t> وذلك عن طريق: ننقر على الأداة في نافذة العمل ثم ..</a:t>
            </a:r>
          </a:p>
          <a:p>
            <a:pPr algn="l">
              <a:buNone/>
            </a:pPr>
            <a:r>
              <a:rPr lang="en-US" sz="2800" b="1" dirty="0" smtClean="0">
                <a:cs typeface="Akhbar MT" pitchFamily="2" charset="-78"/>
              </a:rPr>
              <a:t>file            import and export             import media</a:t>
            </a:r>
            <a:r>
              <a:rPr lang="en-US" sz="2800" dirty="0" smtClean="0">
                <a:cs typeface="Akhbar MT" pitchFamily="2" charset="-78"/>
              </a:rPr>
              <a:t> </a:t>
            </a:r>
          </a:p>
          <a:p>
            <a:pPr algn="l">
              <a:buNone/>
            </a:pPr>
            <a:r>
              <a:rPr lang="en-US" sz="2800" dirty="0" smtClean="0">
                <a:cs typeface="Akhbar MT" pitchFamily="2" charset="-78"/>
              </a:rPr>
              <a:t>       </a:t>
            </a:r>
            <a:endParaRPr lang="ar-SA" sz="2800" dirty="0" smtClean="0">
              <a:cs typeface="Akhbar MT" pitchFamily="2" charset="-78"/>
            </a:endParaRPr>
          </a:p>
          <a:p>
            <a:pPr>
              <a:buNone/>
            </a:pPr>
            <a:r>
              <a:rPr lang="ar-SA" sz="2800" dirty="0" smtClean="0">
                <a:cs typeface="Akhbar MT" pitchFamily="2" charset="-78"/>
              </a:rPr>
              <a:t> 		</a:t>
            </a:r>
          </a:p>
        </p:txBody>
      </p:sp>
      <p:cxnSp>
        <p:nvCxnSpPr>
          <p:cNvPr id="5" name="رابط كسهم مستقيم 4"/>
          <p:cNvCxnSpPr/>
          <p:nvPr/>
        </p:nvCxnSpPr>
        <p:spPr>
          <a:xfrm>
            <a:off x="1475656" y="1628800"/>
            <a:ext cx="86409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رابط كسهم مستقيم 5"/>
          <p:cNvCxnSpPr/>
          <p:nvPr/>
        </p:nvCxnSpPr>
        <p:spPr>
          <a:xfrm>
            <a:off x="5436096" y="1628800"/>
            <a:ext cx="86409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4400" b="1" dirty="0" smtClean="0">
                <a:solidFill>
                  <a:schemeClr val="accent1"/>
                </a:solidFill>
              </a:rPr>
              <a:t>ثالثا : إنشاء نص</a:t>
            </a:r>
            <a:endParaRPr lang="ar-SA" sz="4400" b="1" dirty="0">
              <a:solidFill>
                <a:schemeClr val="accent1"/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إعداد  </a:t>
            </a:r>
            <a:r>
              <a:rPr lang="ar-SA" dirty="0" err="1" smtClean="0"/>
              <a:t>م</a:t>
            </a:r>
            <a:r>
              <a:rPr lang="ar-SA" dirty="0" smtClean="0"/>
              <a:t> . ع  أريج</a:t>
            </a:r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13B10-0E2B-4DA2-9A36-5A4F95101A8E}" type="slidenum">
              <a:rPr lang="ar-SA" smtClean="0"/>
              <a:pPr/>
              <a:t>12</a:t>
            </a:fld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ar-SA" sz="2800" dirty="0" smtClean="0">
                <a:cs typeface="Akhbar MT" pitchFamily="2" charset="-78"/>
              </a:rPr>
              <a:t>إنشاء نص :</a:t>
            </a:r>
          </a:p>
          <a:p>
            <a:pPr>
              <a:buNone/>
            </a:pPr>
            <a:r>
              <a:rPr lang="ar-SA" sz="2800" dirty="0" smtClean="0">
                <a:cs typeface="Akhbar MT" pitchFamily="2" charset="-78"/>
              </a:rPr>
              <a:t>بعد سحب إيقونة </a:t>
            </a:r>
            <a:r>
              <a:rPr lang="en-US" sz="2800" dirty="0" smtClean="0">
                <a:cs typeface="Akhbar MT" pitchFamily="2" charset="-78"/>
              </a:rPr>
              <a:t> Display Icon</a:t>
            </a:r>
            <a:r>
              <a:rPr lang="ar-SA" sz="2800" dirty="0" smtClean="0">
                <a:cs typeface="Akhbar MT" pitchFamily="2" charset="-78"/>
              </a:rPr>
              <a:t> والنقر عليها مرتين حتى تظهر شاشة العرض يظهر هناك شريط أدوات خاص بأيقونة العرض نختار أداة الكتابة .</a:t>
            </a:r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r>
              <a:rPr lang="ar-SA" dirty="0" smtClean="0"/>
              <a:t> </a:t>
            </a:r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2996952"/>
            <a:ext cx="1152128" cy="3384376"/>
          </a:xfrm>
          <a:prstGeom prst="rect">
            <a:avLst/>
          </a:prstGeom>
          <a:noFill/>
          <a:ln w="28575">
            <a:solidFill>
              <a:schemeClr val="tx2"/>
            </a:solidFill>
            <a:prstDash val="lgDashDotDot"/>
            <a:miter lim="800000"/>
            <a:headEnd/>
            <a:tailEnd/>
          </a:ln>
        </p:spPr>
      </p:pic>
      <p:cxnSp>
        <p:nvCxnSpPr>
          <p:cNvPr id="9" name="رابط كسهم مستقيم 8"/>
          <p:cNvCxnSpPr/>
          <p:nvPr/>
        </p:nvCxnSpPr>
        <p:spPr>
          <a:xfrm>
            <a:off x="2195736" y="3429000"/>
            <a:ext cx="720080" cy="2880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وسيلة شرح على شكل سحابة 9"/>
          <p:cNvSpPr/>
          <p:nvPr/>
        </p:nvSpPr>
        <p:spPr>
          <a:xfrm>
            <a:off x="2915816" y="3284984"/>
            <a:ext cx="3384376" cy="864096"/>
          </a:xfrm>
          <a:prstGeom prst="cloudCallout">
            <a:avLst>
              <a:gd name="adj1" fmla="val -36031"/>
              <a:gd name="adj2" fmla="val 102946"/>
            </a:avLst>
          </a:prstGeom>
          <a:solidFill>
            <a:schemeClr val="lt1">
              <a:alpha val="50000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dirty="0" smtClean="0">
                <a:cs typeface="Akhbar MT" pitchFamily="2" charset="-78"/>
              </a:rPr>
              <a:t>أداة النص </a:t>
            </a:r>
            <a:endParaRPr lang="ar-SA" sz="2400" dirty="0">
              <a:cs typeface="Akhbar MT" pitchFamily="2" charset="-78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عنصر نائب للمحتوى 2"/>
          <p:cNvSpPr txBox="1">
            <a:spLocks/>
          </p:cNvSpPr>
          <p:nvPr/>
        </p:nvSpPr>
        <p:spPr>
          <a:xfrm>
            <a:off x="755576" y="764704"/>
            <a:ext cx="7776864" cy="5832648"/>
          </a:xfrm>
          <a:prstGeom prst="roundRect">
            <a:avLst/>
          </a:prstGeom>
          <a:ln w="28575" cap="flat" cmpd="sng" algn="ctr">
            <a:solidFill>
              <a:schemeClr val="accent1"/>
            </a:solidFill>
            <a:prstDash val="lgDash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>
            <a:noAutofit/>
          </a:bodyPr>
          <a:lstStyle/>
          <a:p>
            <a:pPr>
              <a:buClr>
                <a:schemeClr val="accent1"/>
              </a:buClr>
              <a:buFont typeface="Arial" pitchFamily="34" charset="0"/>
              <a:buChar char="•"/>
            </a:pPr>
            <a:r>
              <a:rPr lang="ar-SA" sz="2800" dirty="0" smtClean="0">
                <a:cs typeface="Akhbar MT" pitchFamily="2" charset="-78"/>
              </a:rPr>
              <a:t>تعديل خصائص النص:</a:t>
            </a:r>
          </a:p>
          <a:p>
            <a:pPr lvl="1">
              <a:buClr>
                <a:schemeClr val="tx1">
                  <a:lumMod val="95000"/>
                  <a:lumOff val="5000"/>
                </a:schemeClr>
              </a:buClr>
              <a:buFont typeface="Wingdings" pitchFamily="2" charset="2"/>
              <a:buChar char="Ø"/>
            </a:pPr>
            <a:r>
              <a:rPr lang="ar-SA" sz="2800" dirty="0" smtClean="0">
                <a:solidFill>
                  <a:schemeClr val="tx2"/>
                </a:solidFill>
                <a:cs typeface="Akhbar MT" pitchFamily="2" charset="-78"/>
              </a:rPr>
              <a:t>نستطيع تغيير خصائص الخط ( الحجم ,أسم الخط , غامق ,مائل ...) من قآئمة </a:t>
            </a:r>
            <a:r>
              <a:rPr lang="en-US" sz="2800" dirty="0" smtClean="0">
                <a:solidFill>
                  <a:schemeClr val="tx2"/>
                </a:solidFill>
                <a:cs typeface="Akhbar MT" pitchFamily="2" charset="-78"/>
              </a:rPr>
              <a:t>Text</a:t>
            </a:r>
            <a:endParaRPr lang="ar-SA" sz="2800" dirty="0" smtClean="0">
              <a:solidFill>
                <a:schemeClr val="tx2"/>
              </a:solidFill>
              <a:cs typeface="Akhbar MT" pitchFamily="2" charset="-78"/>
            </a:endParaRPr>
          </a:p>
          <a:p>
            <a:pPr lvl="1">
              <a:buClr>
                <a:schemeClr val="tx1">
                  <a:lumMod val="95000"/>
                  <a:lumOff val="5000"/>
                </a:schemeClr>
              </a:buClr>
              <a:buFont typeface="Wingdings" pitchFamily="2" charset="2"/>
              <a:buChar char="Ø"/>
            </a:pPr>
            <a:r>
              <a:rPr lang="ar-SA" sz="2800" dirty="0" smtClean="0">
                <a:solidFill>
                  <a:schemeClr val="accent1"/>
                </a:solidFill>
                <a:cs typeface="Akhbar MT" pitchFamily="2" charset="-78"/>
              </a:rPr>
              <a:t>لون الكتابة : </a:t>
            </a:r>
            <a:r>
              <a:rPr lang="ar-SA" sz="2800" dirty="0" smtClean="0">
                <a:solidFill>
                  <a:schemeClr val="tx2"/>
                </a:solidFill>
                <a:cs typeface="Akhbar MT" pitchFamily="2" charset="-78"/>
              </a:rPr>
              <a:t>نستطيع تغير لون النص من خلال </a:t>
            </a:r>
          </a:p>
          <a:p>
            <a:r>
              <a:rPr lang="ar-SA" sz="2800" dirty="0" smtClean="0">
                <a:solidFill>
                  <a:schemeClr val="tx2"/>
                </a:solidFill>
                <a:cs typeface="Akhbar MT" pitchFamily="2" charset="-78"/>
              </a:rPr>
              <a:t>       - شريط الأدوات أو</a:t>
            </a:r>
          </a:p>
          <a:p>
            <a:r>
              <a:rPr lang="en-US" sz="2800" dirty="0" smtClean="0">
                <a:solidFill>
                  <a:schemeClr val="tx2"/>
                </a:solidFill>
                <a:cs typeface="Akhbar MT" pitchFamily="2" charset="-78"/>
              </a:rPr>
              <a:t>  </a:t>
            </a:r>
            <a:r>
              <a:rPr lang="en-US" sz="2800" b="1" dirty="0" smtClean="0">
                <a:solidFill>
                  <a:schemeClr val="tx1"/>
                </a:solidFill>
                <a:cs typeface="Akhbar MT" pitchFamily="2" charset="-78"/>
              </a:rPr>
              <a:t>color -         </a:t>
            </a:r>
            <a:r>
              <a:rPr lang="ar-SA" sz="2800" b="1" dirty="0" smtClean="0">
                <a:solidFill>
                  <a:schemeClr val="tx1"/>
                </a:solidFill>
                <a:cs typeface="Akhbar MT" pitchFamily="2" charset="-78"/>
              </a:rPr>
              <a:t>       </a:t>
            </a:r>
            <a:r>
              <a:rPr lang="en-US" sz="2800" b="1" dirty="0" smtClean="0">
                <a:solidFill>
                  <a:schemeClr val="tx1"/>
                </a:solidFill>
                <a:cs typeface="Akhbar MT" pitchFamily="2" charset="-78"/>
              </a:rPr>
              <a:t>windows         Inspectors</a:t>
            </a:r>
            <a:endParaRPr lang="ar-SA" sz="2800" b="1" dirty="0" smtClean="0">
              <a:solidFill>
                <a:schemeClr val="tx1"/>
              </a:solidFill>
              <a:cs typeface="Akhbar MT" pitchFamily="2" charset="-78"/>
            </a:endParaRPr>
          </a:p>
          <a:p>
            <a:pPr lvl="1">
              <a:buClr>
                <a:schemeClr val="tx1">
                  <a:lumMod val="95000"/>
                  <a:lumOff val="5000"/>
                </a:schemeClr>
              </a:buClr>
              <a:buFont typeface="Wingdings" pitchFamily="2" charset="2"/>
              <a:buChar char="Ø"/>
            </a:pPr>
            <a:r>
              <a:rPr lang="ar-SA" sz="2800" dirty="0" smtClean="0">
                <a:solidFill>
                  <a:schemeClr val="accent1"/>
                </a:solidFill>
                <a:cs typeface="Akhbar MT" pitchFamily="2" charset="-78"/>
              </a:rPr>
              <a:t>الخلفية للكتابة :</a:t>
            </a:r>
            <a:r>
              <a:rPr lang="ar-SA" sz="2800" dirty="0" smtClean="0">
                <a:solidFill>
                  <a:schemeClr val="tx2"/>
                </a:solidFill>
                <a:cs typeface="Akhbar MT" pitchFamily="2" charset="-78"/>
              </a:rPr>
              <a:t>لجعل الكتابة شفافة أي لا يوجد خلفية للكتابة نقوم أولا بتحديد النص     </a:t>
            </a:r>
          </a:p>
          <a:p>
            <a:pPr>
              <a:buNone/>
            </a:pPr>
            <a:r>
              <a:rPr lang="ar-SA" sz="2800" dirty="0" smtClean="0">
                <a:solidFill>
                  <a:schemeClr val="tx2"/>
                </a:solidFill>
                <a:cs typeface="Akhbar MT" pitchFamily="2" charset="-78"/>
              </a:rPr>
              <a:t>      - من شريط الأدوات أو</a:t>
            </a:r>
          </a:p>
          <a:p>
            <a:pPr>
              <a:buNone/>
            </a:pPr>
            <a:r>
              <a:rPr lang="en-US" sz="2800" b="1" dirty="0" smtClean="0">
                <a:solidFill>
                  <a:schemeClr val="tx1"/>
                </a:solidFill>
                <a:cs typeface="Akhbar MT" pitchFamily="2" charset="-78"/>
              </a:rPr>
              <a:t>windows            Inspectors           Modes </a:t>
            </a:r>
            <a:r>
              <a:rPr lang="en-US" sz="2800" b="1" dirty="0" smtClean="0">
                <a:solidFill>
                  <a:schemeClr val="tx2"/>
                </a:solidFill>
                <a:cs typeface="Akhbar MT" pitchFamily="2" charset="-78"/>
              </a:rPr>
              <a:t>-        </a:t>
            </a:r>
            <a:endParaRPr lang="ar-SA" sz="2800" b="1" dirty="0" smtClean="0">
              <a:solidFill>
                <a:schemeClr val="tx2"/>
              </a:solidFill>
              <a:cs typeface="Akhbar MT" pitchFamily="2" charset="-78"/>
            </a:endParaRPr>
          </a:p>
          <a:p>
            <a:pPr>
              <a:buNone/>
            </a:pPr>
            <a:r>
              <a:rPr lang="ar-SA" sz="2800" dirty="0" smtClean="0">
                <a:solidFill>
                  <a:schemeClr val="tx2"/>
                </a:solidFill>
                <a:cs typeface="Akhbar MT" pitchFamily="2" charset="-78"/>
              </a:rPr>
              <a:t>       ونختار الخيار </a:t>
            </a:r>
            <a:r>
              <a:rPr lang="en-US" sz="2800" dirty="0" smtClean="0">
                <a:solidFill>
                  <a:schemeClr val="tx2"/>
                </a:solidFill>
                <a:cs typeface="Akhbar MT" pitchFamily="2" charset="-78"/>
              </a:rPr>
              <a:t>Transparent</a:t>
            </a:r>
            <a:endParaRPr lang="ar-SA" sz="2800" dirty="0" smtClean="0">
              <a:solidFill>
                <a:schemeClr val="tx2"/>
              </a:solidFill>
              <a:cs typeface="Akhbar MT" pitchFamily="2" charset="-78"/>
            </a:endParaRPr>
          </a:p>
          <a:p>
            <a:pPr>
              <a:buNone/>
            </a:pPr>
            <a:endParaRPr lang="ar-SA" sz="2800" dirty="0" smtClean="0">
              <a:cs typeface="Akhbar MT" pitchFamily="2" charset="-78"/>
            </a:endParaRPr>
          </a:p>
          <a:p>
            <a:pPr>
              <a:buNone/>
            </a:pPr>
            <a:endParaRPr lang="ar-SA" sz="2800" dirty="0" smtClean="0">
              <a:cs typeface="Akhbar MT" pitchFamily="2" charset="-78"/>
            </a:endParaRPr>
          </a:p>
          <a:p>
            <a:endParaRPr lang="ar-SA" sz="2800" dirty="0">
              <a:cs typeface="Akhbar MT" pitchFamily="2" charset="-78"/>
            </a:endParaRPr>
          </a:p>
        </p:txBody>
      </p:sp>
      <p:cxnSp>
        <p:nvCxnSpPr>
          <p:cNvPr id="5" name="رابط كسهم مستقيم 4"/>
          <p:cNvCxnSpPr/>
          <p:nvPr/>
        </p:nvCxnSpPr>
        <p:spPr>
          <a:xfrm>
            <a:off x="3563888" y="3429000"/>
            <a:ext cx="50405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رابط كسهم مستقيم 5"/>
          <p:cNvCxnSpPr/>
          <p:nvPr/>
        </p:nvCxnSpPr>
        <p:spPr>
          <a:xfrm>
            <a:off x="5868144" y="3429000"/>
            <a:ext cx="50405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رابط كسهم مستقيم 6"/>
          <p:cNvCxnSpPr/>
          <p:nvPr/>
        </p:nvCxnSpPr>
        <p:spPr>
          <a:xfrm>
            <a:off x="3131840" y="5157192"/>
            <a:ext cx="50405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رابط كسهم مستقيم 7"/>
          <p:cNvCxnSpPr/>
          <p:nvPr/>
        </p:nvCxnSpPr>
        <p:spPr>
          <a:xfrm>
            <a:off x="5652120" y="5157192"/>
            <a:ext cx="50405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عنصر نائب للتذييل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إعداد  م . ع  أريج</a:t>
            </a:r>
            <a:endParaRPr lang="ar-SA"/>
          </a:p>
        </p:txBody>
      </p:sp>
      <p:sp>
        <p:nvSpPr>
          <p:cNvPr id="11" name="عنصر نائب لرقم الشريحة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13B10-0E2B-4DA2-9A36-5A4F95101A8E}" type="slidenum">
              <a:rPr lang="ar-SA" smtClean="0"/>
              <a:pPr/>
              <a:t>13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04664"/>
            <a:ext cx="8496944" cy="5904656"/>
          </a:xfrm>
          <a:prstGeom prst="rect">
            <a:avLst/>
          </a:prstGeom>
          <a:noFill/>
          <a:ln w="28575">
            <a:solidFill>
              <a:schemeClr val="tx2"/>
            </a:solidFill>
            <a:prstDash val="lgDashDotDot"/>
            <a:miter lim="800000"/>
            <a:headEnd/>
            <a:tailEnd/>
          </a:ln>
        </p:spPr>
      </p:pic>
      <p:cxnSp>
        <p:nvCxnSpPr>
          <p:cNvPr id="5" name="رابط كسهم مستقيم 4"/>
          <p:cNvCxnSpPr/>
          <p:nvPr/>
        </p:nvCxnSpPr>
        <p:spPr>
          <a:xfrm>
            <a:off x="611560" y="3861048"/>
            <a:ext cx="864096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وسيلة شرح على شكل سحابة 5"/>
          <p:cNvSpPr/>
          <p:nvPr/>
        </p:nvSpPr>
        <p:spPr>
          <a:xfrm>
            <a:off x="1403648" y="3212976"/>
            <a:ext cx="3240360" cy="1008112"/>
          </a:xfrm>
          <a:prstGeom prst="cloudCallout">
            <a:avLst/>
          </a:prstGeom>
          <a:solidFill>
            <a:schemeClr val="lt1">
              <a:alpha val="50000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dirty="0" smtClean="0">
                <a:cs typeface="Akhbar MT" pitchFamily="2" charset="-78"/>
              </a:rPr>
              <a:t>شريط الأدوات الذي يحتوي على أداة الكتابة</a:t>
            </a:r>
            <a:endParaRPr lang="ar-SA" sz="2400" dirty="0">
              <a:cs typeface="Akhbar MT" pitchFamily="2" charset="-78"/>
            </a:endParaRPr>
          </a:p>
        </p:txBody>
      </p:sp>
      <p:cxnSp>
        <p:nvCxnSpPr>
          <p:cNvPr id="8" name="رابط كسهم مستقيم 7"/>
          <p:cNvCxnSpPr/>
          <p:nvPr/>
        </p:nvCxnSpPr>
        <p:spPr>
          <a:xfrm>
            <a:off x="611560" y="4869160"/>
            <a:ext cx="864096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وسيلة شرح على شكل سحابة 8"/>
          <p:cNvSpPr/>
          <p:nvPr/>
        </p:nvSpPr>
        <p:spPr>
          <a:xfrm>
            <a:off x="1475656" y="4365104"/>
            <a:ext cx="3240360" cy="936104"/>
          </a:xfrm>
          <a:prstGeom prst="cloudCallout">
            <a:avLst/>
          </a:prstGeom>
          <a:solidFill>
            <a:schemeClr val="lt1">
              <a:alpha val="50000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dirty="0" smtClean="0">
                <a:cs typeface="Akhbar MT" pitchFamily="2" charset="-78"/>
              </a:rPr>
              <a:t>لتغير لون النص</a:t>
            </a:r>
            <a:endParaRPr lang="ar-SA" sz="2400" dirty="0">
              <a:cs typeface="Akhbar MT" pitchFamily="2" charset="-78"/>
            </a:endParaRPr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إعداد  م . ع  أريج</a:t>
            </a:r>
            <a:endParaRPr lang="ar-SA"/>
          </a:p>
        </p:txBody>
      </p:sp>
      <p:sp>
        <p:nvSpPr>
          <p:cNvPr id="11" name="عنصر نائب لرقم الشريحة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13B10-0E2B-4DA2-9A36-5A4F95101A8E}" type="slidenum">
              <a:rPr lang="ar-SA" smtClean="0"/>
              <a:pPr/>
              <a:t>14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29208"/>
            <a:ext cx="8786245" cy="6468144"/>
          </a:xfrm>
          <a:prstGeom prst="rect">
            <a:avLst/>
          </a:prstGeom>
          <a:noFill/>
          <a:ln w="28575">
            <a:solidFill>
              <a:schemeClr val="tx2"/>
            </a:solidFill>
            <a:prstDash val="lgDashDotDot"/>
            <a:miter lim="800000"/>
            <a:headEnd/>
            <a:tailEnd/>
          </a:ln>
        </p:spPr>
      </p:pic>
      <p:cxnSp>
        <p:nvCxnSpPr>
          <p:cNvPr id="6" name="رابط كسهم مستقيم 5"/>
          <p:cNvCxnSpPr/>
          <p:nvPr/>
        </p:nvCxnSpPr>
        <p:spPr>
          <a:xfrm flipV="1">
            <a:off x="539552" y="5805264"/>
            <a:ext cx="1080120" cy="14401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وسيلة شرح على شكل سحابة 6"/>
          <p:cNvSpPr/>
          <p:nvPr/>
        </p:nvSpPr>
        <p:spPr>
          <a:xfrm>
            <a:off x="1043608" y="4797152"/>
            <a:ext cx="3240360" cy="936104"/>
          </a:xfrm>
          <a:prstGeom prst="cloudCallout">
            <a:avLst/>
          </a:prstGeom>
          <a:solidFill>
            <a:schemeClr val="lt1">
              <a:alpha val="50000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dirty="0" smtClean="0">
                <a:cs typeface="Akhbar MT" pitchFamily="2" charset="-78"/>
              </a:rPr>
              <a:t>أداة الشفافية</a:t>
            </a:r>
            <a:endParaRPr lang="ar-SA" sz="2400" dirty="0">
              <a:cs typeface="Akhbar MT" pitchFamily="2" charset="-78"/>
            </a:endParaRPr>
          </a:p>
        </p:txBody>
      </p:sp>
      <p:sp>
        <p:nvSpPr>
          <p:cNvPr id="9" name="عنصر نائب للتذييل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إعداد  م . ع  أريج</a:t>
            </a:r>
            <a:endParaRPr lang="ar-SA"/>
          </a:p>
        </p:txBody>
      </p:sp>
      <p:sp>
        <p:nvSpPr>
          <p:cNvPr id="10" name="عنصر نائب لرقم الشريحة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13B10-0E2B-4DA2-9A36-5A4F95101A8E}" type="slidenum">
              <a:rPr lang="ar-SA" smtClean="0"/>
              <a:pPr/>
              <a:t>15</a:t>
            </a:fld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8640"/>
            <a:ext cx="8640960" cy="6459713"/>
          </a:xfrm>
          <a:prstGeom prst="rect">
            <a:avLst/>
          </a:prstGeom>
          <a:noFill/>
          <a:ln w="28575">
            <a:solidFill>
              <a:schemeClr val="tx2"/>
            </a:solidFill>
            <a:prstDash val="lgDashDotDot"/>
            <a:miter lim="800000"/>
            <a:headEnd/>
            <a:tailEnd/>
          </a:ln>
        </p:spPr>
      </p:pic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إعداد  م . ع  أريج</a:t>
            </a:r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13B10-0E2B-4DA2-9A36-5A4F95101A8E}" type="slidenum">
              <a:rPr lang="ar-SA" smtClean="0"/>
              <a:pPr/>
              <a:t>16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عنصر نائب للمحتوى 2"/>
          <p:cNvSpPr txBox="1">
            <a:spLocks/>
          </p:cNvSpPr>
          <p:nvPr/>
        </p:nvSpPr>
        <p:spPr>
          <a:xfrm>
            <a:off x="971600" y="1844824"/>
            <a:ext cx="7416824" cy="4032448"/>
          </a:xfrm>
          <a:prstGeom prst="roundRect">
            <a:avLst/>
          </a:prstGeom>
          <a:ln w="28575" cap="flat" cmpd="sng" algn="ctr">
            <a:solidFill>
              <a:schemeClr val="accent1"/>
            </a:solidFill>
            <a:prstDash val="lgDash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>
            <a:noAutofit/>
          </a:bodyPr>
          <a:lstStyle/>
          <a:p>
            <a:pPr>
              <a:buClr>
                <a:schemeClr val="accent1"/>
              </a:buClr>
            </a:pPr>
            <a:endParaRPr lang="ar-SA" sz="3200" dirty="0" smtClean="0">
              <a:cs typeface="Akhbar MT" pitchFamily="2" charset="-78"/>
            </a:endParaRPr>
          </a:p>
          <a:p>
            <a:pPr>
              <a:buClr>
                <a:schemeClr val="accent1"/>
              </a:buClr>
              <a:buFont typeface="Arial" pitchFamily="34" charset="0"/>
              <a:buChar char="•"/>
            </a:pPr>
            <a:r>
              <a:rPr lang="ar-SA" sz="3200" dirty="0" smtClean="0">
                <a:cs typeface="Akhbar MT" pitchFamily="2" charset="-78"/>
              </a:rPr>
              <a:t>وهي تعديل حركة النص أو الرسوم على الشاشة مثل المراحل الانتقالية الموجودة ببرنامج </a:t>
            </a:r>
            <a:r>
              <a:rPr lang="ar-SA" sz="3200" dirty="0" err="1" smtClean="0">
                <a:cs typeface="Akhbar MT" pitchFamily="2" charset="-78"/>
              </a:rPr>
              <a:t>البوربوينت</a:t>
            </a:r>
            <a:endParaRPr lang="ar-SA" sz="3200" dirty="0" smtClean="0">
              <a:cs typeface="Akhbar MT" pitchFamily="2" charset="-78"/>
            </a:endParaRPr>
          </a:p>
          <a:p>
            <a:pPr>
              <a:buClr>
                <a:schemeClr val="accent1"/>
              </a:buClr>
              <a:buFont typeface="Arial" pitchFamily="34" charset="0"/>
              <a:buChar char="•"/>
            </a:pPr>
            <a:r>
              <a:rPr lang="ar-SA" sz="3200" dirty="0" smtClean="0">
                <a:cs typeface="Akhbar MT" pitchFamily="2" charset="-78"/>
              </a:rPr>
              <a:t> ولعمل ذلك نفتح الأيقونة الموجود </a:t>
            </a:r>
          </a:p>
          <a:p>
            <a:pPr algn="l">
              <a:buClr>
                <a:schemeClr val="accent1"/>
              </a:buClr>
              <a:buNone/>
            </a:pPr>
            <a:r>
              <a:rPr lang="en-US" sz="3200" b="1" dirty="0" smtClean="0">
                <a:cs typeface="Akhbar MT" pitchFamily="2" charset="-78"/>
              </a:rPr>
              <a:t>Modify             icon             transition</a:t>
            </a:r>
            <a:endParaRPr lang="ar-SA" sz="3200" b="1" dirty="0" smtClean="0">
              <a:cs typeface="Akhbar MT" pitchFamily="2" charset="-78"/>
            </a:endParaRPr>
          </a:p>
          <a:p>
            <a:pPr>
              <a:buClr>
                <a:schemeClr val="accent1"/>
              </a:buClr>
              <a:buFont typeface="Arial" pitchFamily="34" charset="0"/>
              <a:buChar char="•"/>
            </a:pPr>
            <a:r>
              <a:rPr lang="ar-SA" sz="3200" dirty="0" smtClean="0">
                <a:cs typeface="Akhbar MT" pitchFamily="2" charset="-78"/>
              </a:rPr>
              <a:t>فيفتح لنا مربع الحوار المراحل الانتقالية كما بالشكل التالي </a:t>
            </a:r>
          </a:p>
          <a:p>
            <a:pPr>
              <a:buClr>
                <a:schemeClr val="accent1"/>
              </a:buClr>
              <a:buNone/>
            </a:pPr>
            <a:endParaRPr lang="ar-SA" sz="3200" dirty="0" smtClean="0">
              <a:cs typeface="Akhbar MT" pitchFamily="2" charset="-78"/>
            </a:endParaRPr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3568" y="404664"/>
            <a:ext cx="8136904" cy="1359024"/>
          </a:xfrm>
        </p:spPr>
        <p:txBody>
          <a:bodyPr>
            <a:noAutofit/>
          </a:bodyPr>
          <a:lstStyle/>
          <a:p>
            <a:pPr algn="ctr"/>
            <a:r>
              <a:rPr lang="ar-SA" sz="4400" b="1" dirty="0" smtClean="0">
                <a:solidFill>
                  <a:schemeClr val="accent1"/>
                </a:solidFill>
              </a:rPr>
              <a:t>رابعا: تعديل المراحل الانتقالية للشاشة </a:t>
            </a:r>
            <a:endParaRPr lang="ar-SA" sz="4400" b="1" dirty="0">
              <a:solidFill>
                <a:schemeClr val="accent1"/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إعداد  م . ع  أريج</a:t>
            </a: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13B10-0E2B-4DA2-9A36-5A4F95101A8E}" type="slidenum">
              <a:rPr lang="ar-SA" smtClean="0"/>
              <a:pPr/>
              <a:t>17</a:t>
            </a:fld>
            <a:endParaRPr lang="ar-SA"/>
          </a:p>
        </p:txBody>
      </p:sp>
      <p:cxnSp>
        <p:nvCxnSpPr>
          <p:cNvPr id="8" name="رابط كسهم مستقيم 7"/>
          <p:cNvCxnSpPr/>
          <p:nvPr/>
        </p:nvCxnSpPr>
        <p:spPr>
          <a:xfrm>
            <a:off x="2771800" y="4221088"/>
            <a:ext cx="72008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رابط كسهم مستقيم 11"/>
          <p:cNvCxnSpPr/>
          <p:nvPr/>
        </p:nvCxnSpPr>
        <p:spPr>
          <a:xfrm>
            <a:off x="4788024" y="4221088"/>
            <a:ext cx="72008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484784"/>
            <a:ext cx="4121503" cy="4752528"/>
          </a:xfrm>
          <a:prstGeom prst="roundRect">
            <a:avLst/>
          </a:prstGeom>
          <a:noFill/>
          <a:ln w="28575">
            <a:solidFill>
              <a:schemeClr val="tx2"/>
            </a:solidFill>
            <a:prstDash val="lgDashDotDot"/>
            <a:miter lim="800000"/>
            <a:headEnd/>
            <a:tailEnd/>
          </a:ln>
        </p:spPr>
      </p:pic>
      <p:pic>
        <p:nvPicPr>
          <p:cNvPr id="4098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484784"/>
            <a:ext cx="3823594" cy="4680520"/>
          </a:xfrm>
          <a:prstGeom prst="roundRect">
            <a:avLst/>
          </a:prstGeom>
          <a:noFill/>
          <a:ln w="28575">
            <a:solidFill>
              <a:schemeClr val="tx2"/>
            </a:solidFill>
            <a:prstDash val="lgDashDotDot"/>
            <a:miter lim="800000"/>
            <a:headEnd/>
            <a:tailEnd/>
          </a:ln>
        </p:spPr>
      </p:pic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إعداد  م . ع  أريج</a:t>
            </a:r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13B10-0E2B-4DA2-9A36-5A4F95101A8E}" type="slidenum">
              <a:rPr lang="ar-SA" smtClean="0"/>
              <a:pPr/>
              <a:t>18</a:t>
            </a:fld>
            <a:endParaRPr lang="ar-SA"/>
          </a:p>
        </p:txBody>
      </p:sp>
      <p:sp>
        <p:nvSpPr>
          <p:cNvPr id="8" name="عنوان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136904" cy="1008112"/>
          </a:xfrm>
        </p:spPr>
        <p:txBody>
          <a:bodyPr>
            <a:noAutofit/>
          </a:bodyPr>
          <a:lstStyle/>
          <a:p>
            <a:pPr algn="ctr"/>
            <a:r>
              <a:rPr lang="ar-SA" sz="4400" b="1" dirty="0" smtClean="0">
                <a:solidFill>
                  <a:schemeClr val="accent1"/>
                </a:solidFill>
              </a:rPr>
              <a:t>رابعا: تعديل المراحل الانتقالية للشاشة </a:t>
            </a:r>
            <a:endParaRPr lang="ar-SA" sz="44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b="1" dirty="0" smtClean="0">
                <a:solidFill>
                  <a:schemeClr val="accent1"/>
                </a:solidFill>
              </a:rPr>
              <a:t>خامسا: إضافة صوت</a:t>
            </a:r>
            <a:r>
              <a:rPr lang="ar-SA" dirty="0" smtClean="0"/>
              <a:t> </a:t>
            </a:r>
            <a:endParaRPr lang="ar-SA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4365104"/>
            <a:ext cx="7848873" cy="1872208"/>
          </a:xfrm>
          <a:prstGeom prst="roundRect">
            <a:avLst/>
          </a:prstGeom>
          <a:noFill/>
          <a:ln w="28575">
            <a:solidFill>
              <a:schemeClr val="tx2"/>
            </a:solidFill>
            <a:prstDash val="lgDashDotDot"/>
            <a:miter lim="800000"/>
            <a:headEnd/>
            <a:tailEnd/>
          </a:ln>
        </p:spPr>
      </p:pic>
      <p:cxnSp>
        <p:nvCxnSpPr>
          <p:cNvPr id="7" name="رابط كسهم مستقيم 6"/>
          <p:cNvCxnSpPr/>
          <p:nvPr/>
        </p:nvCxnSpPr>
        <p:spPr>
          <a:xfrm>
            <a:off x="1907704" y="6021288"/>
            <a:ext cx="1152128" cy="2880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وسيلة شرح على شكل سحابة 7"/>
          <p:cNvSpPr/>
          <p:nvPr/>
        </p:nvSpPr>
        <p:spPr>
          <a:xfrm>
            <a:off x="3059832" y="5445224"/>
            <a:ext cx="3240360" cy="1224136"/>
          </a:xfrm>
          <a:prstGeom prst="cloudCallout">
            <a:avLst/>
          </a:prstGeom>
          <a:solidFill>
            <a:schemeClr val="lt1">
              <a:alpha val="78000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solidFill>
                  <a:schemeClr val="tx1"/>
                </a:solidFill>
                <a:cs typeface="Akhbar MT" pitchFamily="2" charset="-78"/>
              </a:rPr>
              <a:t>النقر هنا لاختيار الصوت</a:t>
            </a:r>
            <a:endParaRPr lang="ar-SA" b="1" dirty="0">
              <a:solidFill>
                <a:schemeClr val="tx1"/>
              </a:solidFill>
              <a:cs typeface="Akhbar MT" pitchFamily="2" charset="-78"/>
            </a:endParaRPr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إعداد  م . ع  أريج</a:t>
            </a:r>
            <a:endParaRPr lang="ar-SA"/>
          </a:p>
        </p:txBody>
      </p:sp>
      <p:sp>
        <p:nvSpPr>
          <p:cNvPr id="11" name="عنصر نائب لرقم الشريحة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13B10-0E2B-4DA2-9A36-5A4F95101A8E}" type="slidenum">
              <a:rPr lang="ar-SA" smtClean="0"/>
              <a:pPr/>
              <a:t>19</a:t>
            </a:fld>
            <a:endParaRPr lang="ar-SA"/>
          </a:p>
        </p:txBody>
      </p:sp>
      <p:sp>
        <p:nvSpPr>
          <p:cNvPr id="12" name="عنصر نائب للمحتوى 2"/>
          <p:cNvSpPr txBox="1">
            <a:spLocks/>
          </p:cNvSpPr>
          <p:nvPr/>
        </p:nvSpPr>
        <p:spPr>
          <a:xfrm>
            <a:off x="683568" y="1484784"/>
            <a:ext cx="7776864" cy="2664296"/>
          </a:xfrm>
          <a:prstGeom prst="roundRect">
            <a:avLst/>
          </a:prstGeom>
          <a:ln w="28575" cap="flat" cmpd="sng" algn="ctr">
            <a:solidFill>
              <a:schemeClr val="accent1"/>
            </a:solidFill>
            <a:prstDash val="lgDash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>
            <a:noAutofit/>
          </a:bodyPr>
          <a:lstStyle/>
          <a:p>
            <a:pPr marL="514350" indent="-514350" algn="just">
              <a:buClr>
                <a:schemeClr val="accent1"/>
              </a:buClr>
              <a:buFont typeface="Arial" pitchFamily="34" charset="0"/>
              <a:buChar char="•"/>
            </a:pPr>
            <a:r>
              <a:rPr lang="ar-SA" sz="3200" dirty="0" smtClean="0">
                <a:cs typeface="Akhbar MT" pitchFamily="2" charset="-78"/>
              </a:rPr>
              <a:t>نقوم بإضافة إيقونة الصوت إلى بداية خط التدفق لتشغيل الصوت من بداية عرض المشروع</a:t>
            </a:r>
          </a:p>
          <a:p>
            <a:pPr algn="just">
              <a:buClr>
                <a:schemeClr val="accent1"/>
              </a:buClr>
              <a:buFont typeface="Arial" pitchFamily="34" charset="0"/>
              <a:buChar char="•"/>
            </a:pPr>
            <a:r>
              <a:rPr lang="ar-SA" sz="3200" dirty="0" smtClean="0">
                <a:cs typeface="Akhbar MT" pitchFamily="2" charset="-78"/>
              </a:rPr>
              <a:t>   نقوم بفتح الأيقونة عن طريق النقر عليها مرتين يفتح مربع حواري        نختار منها </a:t>
            </a:r>
            <a:r>
              <a:rPr lang="en-US" sz="3200" dirty="0" smtClean="0">
                <a:cs typeface="Akhbar MT" pitchFamily="2" charset="-78"/>
              </a:rPr>
              <a:t>Import</a:t>
            </a:r>
            <a:r>
              <a:rPr lang="ar-SA" sz="3200" dirty="0" smtClean="0">
                <a:cs typeface="Akhbar MT" pitchFamily="2" charset="-78"/>
              </a:rPr>
              <a:t> فيظهر لنا مربع حواري لاختيار الصوت المراد وضعه </a:t>
            </a:r>
          </a:p>
          <a:p>
            <a:pPr algn="just"/>
            <a:endParaRPr lang="en-US" sz="3200" dirty="0" smtClean="0">
              <a:cs typeface="Akhbar MT" pitchFamily="2" charset="-78"/>
            </a:endParaRPr>
          </a:p>
          <a:p>
            <a:pPr algn="just">
              <a:buNone/>
            </a:pPr>
            <a:endParaRPr lang="ar-SA" sz="3200" dirty="0" smtClean="0">
              <a:cs typeface="Akhbar MT" pitchFamily="2" charset="-78"/>
            </a:endParaRPr>
          </a:p>
          <a:p>
            <a:pPr algn="just"/>
            <a:endParaRPr lang="ar-SA" sz="3200" dirty="0" smtClean="0">
              <a:cs typeface="Akhbar MT" pitchFamily="2" charset="-78"/>
            </a:endParaRPr>
          </a:p>
          <a:p>
            <a:pPr algn="just"/>
            <a:endParaRPr lang="ar-SA" sz="3200" dirty="0">
              <a:cs typeface="Akhbar M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995936" y="1124744"/>
            <a:ext cx="4680520" cy="4968552"/>
          </a:xfrm>
          <a:prstGeom prst="rect">
            <a:avLst/>
          </a:prstGeom>
          <a:noFill/>
          <a:ln w="28575">
            <a:solidFill>
              <a:schemeClr val="tx2"/>
            </a:solidFill>
            <a:prstDash val="lgDashDotDot"/>
            <a:miter lim="800000"/>
            <a:headEnd/>
            <a:tailEnd/>
          </a:ln>
        </p:spPr>
      </p:pic>
      <p:cxnSp>
        <p:nvCxnSpPr>
          <p:cNvPr id="9" name="رابط كسهم مستقيم 8"/>
          <p:cNvCxnSpPr/>
          <p:nvPr/>
        </p:nvCxnSpPr>
        <p:spPr>
          <a:xfrm rot="10800000">
            <a:off x="2915816" y="3933056"/>
            <a:ext cx="1944216" cy="129614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وسيلة شرح على شكل سحابة 9"/>
          <p:cNvSpPr/>
          <p:nvPr/>
        </p:nvSpPr>
        <p:spPr>
          <a:xfrm>
            <a:off x="539552" y="1340768"/>
            <a:ext cx="3240360" cy="2952328"/>
          </a:xfrm>
          <a:prstGeom prst="cloudCallout">
            <a:avLst>
              <a:gd name="adj1" fmla="val -33823"/>
              <a:gd name="adj2" fmla="val 118820"/>
            </a:avLst>
          </a:prstGeom>
          <a:solidFill>
            <a:schemeClr val="lt1">
              <a:alpha val="78000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الخيار(</a:t>
            </a:r>
            <a:r>
              <a:rPr lang="en-US" b="1" dirty="0" smtClean="0"/>
              <a:t>link to File</a:t>
            </a:r>
            <a:r>
              <a:rPr lang="ar-SA" b="1" dirty="0" smtClean="0"/>
              <a:t>)</a:t>
            </a:r>
            <a:r>
              <a:rPr lang="ar-SA" b="1" dirty="0" err="1" smtClean="0"/>
              <a:t>اذا</a:t>
            </a:r>
            <a:r>
              <a:rPr lang="ar-SA" b="1" dirty="0" smtClean="0"/>
              <a:t>  كان هذا الخيار نشط نقوم بإلغائه لان هذا الخيار يقوم بتشغيل الملف من مكانه ولا يدمجه ضمن ملفات البرنامج</a:t>
            </a:r>
          </a:p>
          <a:p>
            <a:pPr algn="ctr"/>
            <a:endParaRPr lang="ar-SA" b="1" dirty="0"/>
          </a:p>
        </p:txBody>
      </p:sp>
      <p:sp>
        <p:nvSpPr>
          <p:cNvPr id="7" name="عنصر نائب للتذييل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إعداد  م . ع  أريج</a:t>
            </a:r>
            <a:endParaRPr lang="ar-SA"/>
          </a:p>
        </p:txBody>
      </p:sp>
      <p:sp>
        <p:nvSpPr>
          <p:cNvPr id="8" name="عنصر نائب لرقم الشريحة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13B10-0E2B-4DA2-9A36-5A4F95101A8E}" type="slidenum">
              <a:rPr lang="ar-SA" smtClean="0"/>
              <a:pPr/>
              <a:t>20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700808"/>
            <a:ext cx="7772400" cy="2088232"/>
          </a:xfrm>
          <a:prstGeom prst="rect">
            <a:avLst/>
          </a:prstGeom>
          <a:noFill/>
          <a:ln w="28575">
            <a:solidFill>
              <a:schemeClr val="tx2"/>
            </a:solidFill>
            <a:prstDash val="lgDashDotDot"/>
            <a:miter lim="800000"/>
            <a:headEnd/>
            <a:tailEnd/>
          </a:ln>
        </p:spPr>
      </p:pic>
      <p:cxnSp>
        <p:nvCxnSpPr>
          <p:cNvPr id="9" name="رابط كسهم مستقيم 8"/>
          <p:cNvCxnSpPr>
            <a:stCxn id="26" idx="1"/>
          </p:cNvCxnSpPr>
          <p:nvPr/>
        </p:nvCxnSpPr>
        <p:spPr>
          <a:xfrm rot="10800000" flipH="1" flipV="1">
            <a:off x="5220072" y="3176972"/>
            <a:ext cx="720080" cy="3600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2" name="وسيلة شرح على شكل سحابة 11"/>
          <p:cNvSpPr/>
          <p:nvPr/>
        </p:nvSpPr>
        <p:spPr>
          <a:xfrm>
            <a:off x="5615608" y="2852936"/>
            <a:ext cx="3528392" cy="2880320"/>
          </a:xfrm>
          <a:prstGeom prst="cloudCallout">
            <a:avLst>
              <a:gd name="adj1" fmla="val -58678"/>
              <a:gd name="adj2" fmla="val 77113"/>
            </a:avLst>
          </a:prstGeom>
          <a:solidFill>
            <a:schemeClr val="lt1">
              <a:alpha val="78000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خصائص ملف الصوت</a:t>
            </a:r>
            <a:r>
              <a:rPr lang="en-US" b="1" dirty="0" smtClean="0"/>
              <a:t>]</a:t>
            </a:r>
            <a:r>
              <a:rPr lang="ar-SA" b="1" dirty="0" smtClean="0"/>
              <a:t>مسار الملف على الجهاز ونوع التخزين داخل البرنامج أم خارجي وبعض البيانات عن نوع الملف وموصفاته</a:t>
            </a:r>
          </a:p>
        </p:txBody>
      </p:sp>
      <p:sp>
        <p:nvSpPr>
          <p:cNvPr id="13" name="مستطيل 12"/>
          <p:cNvSpPr/>
          <p:nvPr/>
        </p:nvSpPr>
        <p:spPr>
          <a:xfrm>
            <a:off x="5868144" y="764704"/>
            <a:ext cx="2304256" cy="720080"/>
          </a:xfrm>
          <a:prstGeom prst="rect">
            <a:avLst/>
          </a:prstGeom>
          <a:ln w="38100">
            <a:solidFill>
              <a:srgbClr val="FFFF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تبويب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sound</a:t>
            </a:r>
            <a:endParaRPr lang="ar-SA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1" name="رابط كسهم مستقيم 20"/>
          <p:cNvCxnSpPr/>
          <p:nvPr/>
        </p:nvCxnSpPr>
        <p:spPr>
          <a:xfrm rot="16200000" flipH="1">
            <a:off x="935596" y="3248980"/>
            <a:ext cx="1008112" cy="7920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3" name="رابط كسهم مستقيم 22"/>
          <p:cNvCxnSpPr/>
          <p:nvPr/>
        </p:nvCxnSpPr>
        <p:spPr>
          <a:xfrm rot="5400000">
            <a:off x="179512" y="3501008"/>
            <a:ext cx="1080120" cy="3600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4" name="وسيلة شرح على شكل سحابة 23"/>
          <p:cNvSpPr/>
          <p:nvPr/>
        </p:nvSpPr>
        <p:spPr>
          <a:xfrm>
            <a:off x="1691680" y="4005064"/>
            <a:ext cx="1728192" cy="1008112"/>
          </a:xfrm>
          <a:prstGeom prst="cloudCallout">
            <a:avLst>
              <a:gd name="adj1" fmla="val 98426"/>
              <a:gd name="adj2" fmla="val 55301"/>
            </a:avLst>
          </a:prstGeom>
          <a:solidFill>
            <a:schemeClr val="lt1">
              <a:alpha val="78000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زر لتشغل الملف الصوتي</a:t>
            </a:r>
            <a:endParaRPr lang="ar-SA" b="1" dirty="0"/>
          </a:p>
        </p:txBody>
      </p:sp>
      <p:sp>
        <p:nvSpPr>
          <p:cNvPr id="25" name="وسيلة شرح على شكل سحابة 24"/>
          <p:cNvSpPr/>
          <p:nvPr/>
        </p:nvSpPr>
        <p:spPr>
          <a:xfrm>
            <a:off x="0" y="4221088"/>
            <a:ext cx="1728192" cy="1008112"/>
          </a:xfrm>
          <a:prstGeom prst="cloudCallout">
            <a:avLst>
              <a:gd name="adj1" fmla="val -37630"/>
              <a:gd name="adj2" fmla="val 124409"/>
            </a:avLst>
          </a:prstGeom>
          <a:solidFill>
            <a:schemeClr val="lt1">
              <a:alpha val="78000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زر لإيقاف الملف الصوتي</a:t>
            </a:r>
            <a:endParaRPr lang="ar-SA" b="1" dirty="0"/>
          </a:p>
        </p:txBody>
      </p:sp>
      <p:sp>
        <p:nvSpPr>
          <p:cNvPr id="26" name="قوس كبير أيمن 25"/>
          <p:cNvSpPr/>
          <p:nvPr/>
        </p:nvSpPr>
        <p:spPr>
          <a:xfrm>
            <a:off x="4860032" y="2780928"/>
            <a:ext cx="360040" cy="792088"/>
          </a:xfrm>
          <a:prstGeom prst="righ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عنصر نائب للتذييل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إعداد  م . ع  أريج</a:t>
            </a:r>
            <a:endParaRPr lang="ar-SA"/>
          </a:p>
        </p:txBody>
      </p:sp>
      <p:sp>
        <p:nvSpPr>
          <p:cNvPr id="15" name="عنصر نائب لرقم الشريحة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13B10-0E2B-4DA2-9A36-5A4F95101A8E}" type="slidenum">
              <a:rPr lang="ar-SA" smtClean="0"/>
              <a:pPr/>
              <a:t>21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5580112" y="476672"/>
            <a:ext cx="2448272" cy="576064"/>
          </a:xfrm>
          <a:prstGeom prst="rect">
            <a:avLst/>
          </a:prstGeom>
          <a:ln w="38100">
            <a:solidFill>
              <a:srgbClr val="FFFF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تبويب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Timing</a:t>
            </a:r>
            <a:endParaRPr lang="ar-SA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196752"/>
            <a:ext cx="7776864" cy="1872208"/>
          </a:xfrm>
          <a:prstGeom prst="rect">
            <a:avLst/>
          </a:prstGeom>
          <a:noFill/>
          <a:ln w="28575">
            <a:solidFill>
              <a:schemeClr val="tx2"/>
            </a:solidFill>
            <a:prstDash val="lgDashDotDot"/>
            <a:miter lim="800000"/>
            <a:headEnd/>
            <a:tailEnd/>
          </a:ln>
        </p:spPr>
      </p:pic>
      <p:sp>
        <p:nvSpPr>
          <p:cNvPr id="6" name="وسيلة شرح على شكل سحابة 5"/>
          <p:cNvSpPr/>
          <p:nvPr/>
        </p:nvSpPr>
        <p:spPr>
          <a:xfrm>
            <a:off x="5615608" y="1844824"/>
            <a:ext cx="3528392" cy="1800200"/>
          </a:xfrm>
          <a:prstGeom prst="cloudCallout">
            <a:avLst/>
          </a:prstGeom>
          <a:solidFill>
            <a:schemeClr val="lt1">
              <a:alpha val="78000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هذا التبويب يستخدم لتغير طريقة ظهور الملف الصوتي</a:t>
            </a:r>
          </a:p>
        </p:txBody>
      </p:sp>
      <p:cxnSp>
        <p:nvCxnSpPr>
          <p:cNvPr id="9" name="رابط بشكل مرفق 8"/>
          <p:cNvCxnSpPr/>
          <p:nvPr/>
        </p:nvCxnSpPr>
        <p:spPr>
          <a:xfrm rot="5400000">
            <a:off x="1475656" y="2204864"/>
            <a:ext cx="1368152" cy="79208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وسيلة شرح على شكل سحابة 9"/>
          <p:cNvSpPr/>
          <p:nvPr/>
        </p:nvSpPr>
        <p:spPr>
          <a:xfrm>
            <a:off x="251520" y="2996952"/>
            <a:ext cx="6408712" cy="3312368"/>
          </a:xfrm>
          <a:prstGeom prst="cloudCallout">
            <a:avLst/>
          </a:prstGeom>
          <a:solidFill>
            <a:schemeClr val="lt1">
              <a:alpha val="78000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في القائمة المنسدلة لقيمة الحقل </a:t>
            </a:r>
            <a:r>
              <a:rPr lang="en-US" b="1" dirty="0" smtClean="0"/>
              <a:t>Concurrency</a:t>
            </a:r>
            <a:r>
              <a:rPr lang="ar-SA" b="1" dirty="0" smtClean="0"/>
              <a:t> يوجد 3 خيارات :</a:t>
            </a:r>
          </a:p>
          <a:p>
            <a:pPr algn="ctr"/>
            <a:r>
              <a:rPr lang="ar-SA" b="1" dirty="0" smtClean="0">
                <a:solidFill>
                  <a:schemeClr val="accent1"/>
                </a:solidFill>
              </a:rPr>
              <a:t>1-</a:t>
            </a:r>
            <a:r>
              <a:rPr lang="en-US" b="1" dirty="0" smtClean="0">
                <a:solidFill>
                  <a:schemeClr val="accent1"/>
                </a:solidFill>
              </a:rPr>
              <a:t>Wait Until Done</a:t>
            </a:r>
          </a:p>
          <a:p>
            <a:pPr algn="ctr"/>
            <a:r>
              <a:rPr lang="ar-SA" b="1" dirty="0" smtClean="0"/>
              <a:t>هذا الخيار سيضل الصوت يعمل إلى إن ينتهي ثم ينتقل لإيقونة العرض </a:t>
            </a:r>
          </a:p>
          <a:p>
            <a:pPr algn="ctr"/>
            <a:r>
              <a:rPr lang="ar-SA" b="1" dirty="0" smtClean="0">
                <a:solidFill>
                  <a:schemeClr val="accent1"/>
                </a:solidFill>
              </a:rPr>
              <a:t>2-</a:t>
            </a:r>
            <a:r>
              <a:rPr lang="en-US" b="1" dirty="0" smtClean="0">
                <a:solidFill>
                  <a:schemeClr val="accent1"/>
                </a:solidFill>
              </a:rPr>
              <a:t> concurrent</a:t>
            </a:r>
            <a:endParaRPr lang="ar-SA" b="1" dirty="0" smtClean="0">
              <a:solidFill>
                <a:schemeClr val="accent1"/>
              </a:solidFill>
            </a:endParaRPr>
          </a:p>
          <a:p>
            <a:pPr algn="ctr"/>
            <a:r>
              <a:rPr lang="ar-SA" b="1" dirty="0" smtClean="0"/>
              <a:t>يقوم بعرض الصوت مع النص</a:t>
            </a:r>
          </a:p>
          <a:p>
            <a:pPr algn="ctr"/>
            <a:r>
              <a:rPr lang="ar-SA" b="1" dirty="0" smtClean="0">
                <a:solidFill>
                  <a:schemeClr val="accent1"/>
                </a:solidFill>
              </a:rPr>
              <a:t>3- </a:t>
            </a:r>
            <a:r>
              <a:rPr lang="en-US" b="1" dirty="0" smtClean="0">
                <a:solidFill>
                  <a:schemeClr val="accent1"/>
                </a:solidFill>
              </a:rPr>
              <a:t>perpetual</a:t>
            </a:r>
            <a:endParaRPr lang="ar-SA" b="1" dirty="0" smtClean="0">
              <a:solidFill>
                <a:schemeClr val="accent1"/>
              </a:solidFill>
            </a:endParaRPr>
          </a:p>
          <a:p>
            <a:pPr algn="ctr"/>
            <a:r>
              <a:rPr lang="ar-SA" b="1" dirty="0" smtClean="0"/>
              <a:t>يقوم بعرض الصوت طوال العرض</a:t>
            </a:r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إعداد  م . ع  أريج</a:t>
            </a:r>
            <a:endParaRPr lang="ar-SA"/>
          </a:p>
        </p:txBody>
      </p:sp>
      <p:sp>
        <p:nvSpPr>
          <p:cNvPr id="11" name="عنصر نائب لرقم الشريحة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13B10-0E2B-4DA2-9A36-5A4F95101A8E}" type="slidenum">
              <a:rPr lang="ar-SA" smtClean="0"/>
              <a:pPr/>
              <a:t>22</a:t>
            </a:fld>
            <a:endParaRPr lang="ar-SA"/>
          </a:p>
        </p:txBody>
      </p:sp>
      <p:cxnSp>
        <p:nvCxnSpPr>
          <p:cNvPr id="15" name="رابط بشكل مرفق 14"/>
          <p:cNvCxnSpPr/>
          <p:nvPr/>
        </p:nvCxnSpPr>
        <p:spPr>
          <a:xfrm rot="16200000" flipH="1">
            <a:off x="4716016" y="1772816"/>
            <a:ext cx="1152128" cy="115212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>
                <a:solidFill>
                  <a:schemeClr val="accent1"/>
                </a:solidFill>
              </a:rPr>
              <a:t>سادسا: إضافة إيقونة توقف</a:t>
            </a:r>
            <a:endParaRPr lang="ar-SA" b="1" dirty="0">
              <a:solidFill>
                <a:schemeClr val="accent1"/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إعداد  م . ع  أريج</a:t>
            </a: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13B10-0E2B-4DA2-9A36-5A4F95101A8E}" type="slidenum">
              <a:rPr lang="ar-SA" smtClean="0"/>
              <a:pPr/>
              <a:t>23</a:t>
            </a:fld>
            <a:endParaRPr lang="ar-SA"/>
          </a:p>
        </p:txBody>
      </p:sp>
      <p:sp>
        <p:nvSpPr>
          <p:cNvPr id="7" name="عنصر نائب للمحتوى 2"/>
          <p:cNvSpPr txBox="1">
            <a:spLocks/>
          </p:cNvSpPr>
          <p:nvPr/>
        </p:nvSpPr>
        <p:spPr>
          <a:xfrm>
            <a:off x="755576" y="1628800"/>
            <a:ext cx="7776864" cy="4032448"/>
          </a:xfrm>
          <a:prstGeom prst="roundRect">
            <a:avLst/>
          </a:prstGeom>
          <a:ln w="28575" cap="flat" cmpd="sng" algn="ctr">
            <a:solidFill>
              <a:schemeClr val="accent1"/>
            </a:solidFill>
            <a:prstDash val="lgDash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>
            <a:noAutofit/>
          </a:bodyPr>
          <a:lstStyle/>
          <a:p>
            <a:endParaRPr lang="ar-SA" sz="3200" dirty="0" smtClean="0">
              <a:cs typeface="Akhbar MT" pitchFamily="2" charset="-78"/>
            </a:endParaRPr>
          </a:p>
          <a:p>
            <a:pPr>
              <a:buClr>
                <a:schemeClr val="accent1"/>
              </a:buClr>
              <a:buFont typeface="Arial" pitchFamily="34" charset="0"/>
              <a:buChar char="•"/>
            </a:pPr>
            <a:r>
              <a:rPr lang="ar-SA" sz="3200" dirty="0" smtClean="0">
                <a:cs typeface="Akhbar MT" pitchFamily="2" charset="-78"/>
              </a:rPr>
              <a:t> نقوم بإضافة إيقونة لعرض بقية النصوص فلو قمنا بكتابتها الآن سيدخل الكلام على بعضة فنحتاج إلى توقف النص إلى لحظات حتى نقرأه ثم يخرج ثم يدخل النص الذي يليه </a:t>
            </a:r>
          </a:p>
          <a:p>
            <a:pPr>
              <a:buClr>
                <a:schemeClr val="accent1"/>
              </a:buClr>
              <a:buFont typeface="Arial" pitchFamily="34" charset="0"/>
              <a:buChar char="•"/>
            </a:pPr>
            <a:r>
              <a:rPr lang="ar-SA" sz="3200" dirty="0" smtClean="0">
                <a:cs typeface="Akhbar MT" pitchFamily="2" charset="-78"/>
              </a:rPr>
              <a:t> نقوم بسحب أيقونة التوقف </a:t>
            </a:r>
            <a:r>
              <a:rPr lang="ar-SA" sz="3200" dirty="0" err="1" smtClean="0">
                <a:cs typeface="Akhbar MT" pitchFamily="2" charset="-78"/>
              </a:rPr>
              <a:t>او</a:t>
            </a:r>
            <a:r>
              <a:rPr lang="ar-SA" sz="3200" dirty="0" smtClean="0">
                <a:cs typeface="Akhbar MT" pitchFamily="2" charset="-78"/>
              </a:rPr>
              <a:t> الانتظار </a:t>
            </a:r>
            <a:r>
              <a:rPr lang="en-US" sz="3200" dirty="0" smtClean="0">
                <a:cs typeface="Akhbar MT" pitchFamily="2" charset="-78"/>
              </a:rPr>
              <a:t> wait</a:t>
            </a:r>
            <a:r>
              <a:rPr lang="ar-SA" sz="3200" dirty="0" smtClean="0">
                <a:cs typeface="Akhbar MT" pitchFamily="2" charset="-78"/>
              </a:rPr>
              <a:t>من شريط الأدوات نقوم بالنقر على الادآة مرتين حتى يظهر مربع الحوار الخاص بخصائصها.. </a:t>
            </a:r>
          </a:p>
          <a:p>
            <a:pPr>
              <a:buNone/>
            </a:pPr>
            <a:endParaRPr lang="ar-SA" sz="3200" dirty="0" smtClean="0">
              <a:cs typeface="Akhbar MT" pitchFamily="2" charset="-78"/>
            </a:endParaRPr>
          </a:p>
          <a:p>
            <a:endParaRPr lang="ar-SA" sz="3200" dirty="0" smtClean="0">
              <a:cs typeface="Akhbar M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20688"/>
            <a:ext cx="6336704" cy="1590675"/>
          </a:xfrm>
          <a:prstGeom prst="rect">
            <a:avLst/>
          </a:prstGeom>
          <a:noFill/>
          <a:ln w="28575">
            <a:solidFill>
              <a:schemeClr val="tx2"/>
            </a:solidFill>
            <a:prstDash val="lgDashDotDot"/>
            <a:miter lim="800000"/>
            <a:headEnd/>
            <a:tailEnd/>
          </a:ln>
        </p:spPr>
      </p:pic>
      <p:sp>
        <p:nvSpPr>
          <p:cNvPr id="4" name="عنصر نائب للمحتوى 3"/>
          <p:cNvSpPr>
            <a:spLocks noGrp="1"/>
          </p:cNvSpPr>
          <p:nvPr>
            <p:ph sz="quarter" idx="1"/>
          </p:nvPr>
        </p:nvSpPr>
        <p:spPr>
          <a:xfrm>
            <a:off x="4283968" y="620688"/>
            <a:ext cx="4860032" cy="2160240"/>
          </a:xfrm>
          <a:prstGeom prst="cloudCallout">
            <a:avLst>
              <a:gd name="adj1" fmla="val 35664"/>
              <a:gd name="adj2" fmla="val 86157"/>
            </a:avLst>
          </a:prstGeom>
          <a:solidFill>
            <a:schemeClr val="lt1">
              <a:alpha val="78000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1" anchor="ctr">
            <a:normAutofit fontScale="85000" lnSpcReduction="20000"/>
          </a:bodyPr>
          <a:lstStyle/>
          <a:p>
            <a:pPr algn="justLow">
              <a:buNone/>
            </a:pPr>
            <a:r>
              <a:rPr lang="ar-SA" sz="1600" b="1" dirty="0" smtClean="0">
                <a:cs typeface="Akhbar MT" pitchFamily="2" charset="-78"/>
              </a:rPr>
              <a:t>في خانة </a:t>
            </a:r>
            <a:r>
              <a:rPr lang="ar-SA" sz="1600" b="1" dirty="0" err="1" smtClean="0">
                <a:cs typeface="Akhbar MT" pitchFamily="2" charset="-78"/>
              </a:rPr>
              <a:t>ا</a:t>
            </a:r>
            <a:r>
              <a:rPr lang="en-US" sz="1600" b="1" dirty="0" smtClean="0">
                <a:cs typeface="Akhbar MT" pitchFamily="2" charset="-78"/>
              </a:rPr>
              <a:t>Event</a:t>
            </a:r>
            <a:r>
              <a:rPr lang="ar-SA" sz="1600" b="1" dirty="0" smtClean="0">
                <a:cs typeface="Akhbar MT" pitchFamily="2" charset="-78"/>
              </a:rPr>
              <a:t>عن اختيار </a:t>
            </a:r>
            <a:r>
              <a:rPr lang="en-US" sz="1600" b="1" dirty="0" smtClean="0">
                <a:cs typeface="Akhbar MT" pitchFamily="2" charset="-78"/>
              </a:rPr>
              <a:t>Mouse Click</a:t>
            </a:r>
          </a:p>
          <a:p>
            <a:pPr algn="justLow">
              <a:buNone/>
            </a:pPr>
            <a:r>
              <a:rPr lang="ar-SA" sz="1600" b="1" dirty="0" smtClean="0">
                <a:cs typeface="Akhbar MT" pitchFamily="2" charset="-78"/>
              </a:rPr>
              <a:t>سيقوم بالتوقف ولن ينتقل </a:t>
            </a:r>
            <a:r>
              <a:rPr lang="ar-SA" sz="1600" b="1" dirty="0" err="1" smtClean="0">
                <a:cs typeface="Akhbar MT" pitchFamily="2" charset="-78"/>
              </a:rPr>
              <a:t>الا</a:t>
            </a:r>
            <a:r>
              <a:rPr lang="ar-SA" sz="1600" b="1" dirty="0" smtClean="0">
                <a:cs typeface="Akhbar MT" pitchFamily="2" charset="-78"/>
              </a:rPr>
              <a:t> عند الضغط بزر </a:t>
            </a:r>
            <a:r>
              <a:rPr lang="ar-SA" sz="1600" b="1" dirty="0" err="1" smtClean="0">
                <a:cs typeface="Akhbar MT" pitchFamily="2" charset="-78"/>
              </a:rPr>
              <a:t>الماوس</a:t>
            </a:r>
            <a:endParaRPr lang="ar-SA" sz="1600" b="1" dirty="0" smtClean="0">
              <a:cs typeface="Akhbar MT" pitchFamily="2" charset="-78"/>
            </a:endParaRPr>
          </a:p>
          <a:p>
            <a:pPr algn="justLow">
              <a:buNone/>
            </a:pPr>
            <a:r>
              <a:rPr lang="ar-SA" sz="1600" b="1" dirty="0" smtClean="0">
                <a:cs typeface="Akhbar MT" pitchFamily="2" charset="-78"/>
              </a:rPr>
              <a:t>وعند الخيار </a:t>
            </a:r>
            <a:r>
              <a:rPr lang="en-US" sz="1600" b="1" dirty="0" smtClean="0">
                <a:cs typeface="Akhbar MT" pitchFamily="2" charset="-78"/>
              </a:rPr>
              <a:t>Key Press</a:t>
            </a:r>
            <a:r>
              <a:rPr lang="ar-SA" sz="1600" b="1" dirty="0" smtClean="0">
                <a:cs typeface="Akhbar MT" pitchFamily="2" charset="-78"/>
              </a:rPr>
              <a:t> لن ينتقل للشريحة التالية </a:t>
            </a:r>
            <a:r>
              <a:rPr lang="ar-SA" sz="1600" b="1" dirty="0" err="1" smtClean="0">
                <a:cs typeface="Akhbar MT" pitchFamily="2" charset="-78"/>
              </a:rPr>
              <a:t>الا</a:t>
            </a:r>
            <a:r>
              <a:rPr lang="ar-SA" sz="1600" b="1" dirty="0" smtClean="0">
                <a:cs typeface="Akhbar MT" pitchFamily="2" charset="-78"/>
              </a:rPr>
              <a:t> عند النقر على أي زر من أزار لوحة المفاتيح</a:t>
            </a:r>
          </a:p>
          <a:p>
            <a:pPr algn="justLow">
              <a:buNone/>
            </a:pPr>
            <a:r>
              <a:rPr lang="ar-SA" sz="1600" b="1" dirty="0" err="1" smtClean="0">
                <a:cs typeface="Akhbar MT" pitchFamily="2" charset="-78"/>
              </a:rPr>
              <a:t>وأذا</a:t>
            </a:r>
            <a:r>
              <a:rPr lang="ar-SA" sz="1600" b="1" dirty="0" smtClean="0">
                <a:cs typeface="Akhbar MT" pitchFamily="2" charset="-78"/>
              </a:rPr>
              <a:t> حددنا الاختيارين سوف ينتقل الشريحة التالية  </a:t>
            </a:r>
            <a:r>
              <a:rPr lang="ar-SA" sz="1600" b="1" dirty="0" err="1" smtClean="0">
                <a:cs typeface="Akhbar MT" pitchFamily="2" charset="-78"/>
              </a:rPr>
              <a:t>ااذا</a:t>
            </a:r>
            <a:r>
              <a:rPr lang="ar-SA" sz="1600" b="1" dirty="0" smtClean="0">
                <a:cs typeface="Akhbar MT" pitchFamily="2" charset="-78"/>
              </a:rPr>
              <a:t> استخدمنا أي منهم</a:t>
            </a:r>
            <a:endParaRPr lang="en-US" sz="1600" b="1" dirty="0" smtClean="0">
              <a:cs typeface="Akhbar MT" pitchFamily="2" charset="-78"/>
            </a:endParaRPr>
          </a:p>
        </p:txBody>
      </p:sp>
      <p:sp>
        <p:nvSpPr>
          <p:cNvPr id="7" name="قوس كبير أيمن 6"/>
          <p:cNvSpPr/>
          <p:nvPr/>
        </p:nvSpPr>
        <p:spPr>
          <a:xfrm>
            <a:off x="3347864" y="1196752"/>
            <a:ext cx="72008" cy="216024"/>
          </a:xfrm>
          <a:prstGeom prst="righ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9" name="رابط كسهم مستقيم 8"/>
          <p:cNvCxnSpPr/>
          <p:nvPr/>
        </p:nvCxnSpPr>
        <p:spPr>
          <a:xfrm>
            <a:off x="3563888" y="1268760"/>
            <a:ext cx="1656184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رابط بشكل مرفق 10"/>
          <p:cNvCxnSpPr/>
          <p:nvPr/>
        </p:nvCxnSpPr>
        <p:spPr>
          <a:xfrm rot="5400000">
            <a:off x="1079612" y="2168860"/>
            <a:ext cx="1584176" cy="504056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وسيلة شرح على شكل سحابة 12"/>
          <p:cNvSpPr/>
          <p:nvPr/>
        </p:nvSpPr>
        <p:spPr>
          <a:xfrm>
            <a:off x="0" y="3140968"/>
            <a:ext cx="3888432" cy="1440160"/>
          </a:xfrm>
          <a:prstGeom prst="cloudCallout">
            <a:avLst>
              <a:gd name="adj1" fmla="val -30601"/>
              <a:gd name="adj2" fmla="val 126970"/>
            </a:avLst>
          </a:prstGeom>
          <a:solidFill>
            <a:schemeClr val="lt1">
              <a:alpha val="78000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cs typeface="Akhbar MT" pitchFamily="2" charset="-78"/>
              </a:rPr>
              <a:t>هنا مربع النص كتابة الوقت الذي نريده لكي ينتظر البرنامج وينتقل بعد مرور الوقت أوتوماتيكيا</a:t>
            </a:r>
          </a:p>
          <a:p>
            <a:pPr algn="ctr"/>
            <a:endParaRPr lang="ar-SA" dirty="0" smtClean="0"/>
          </a:p>
        </p:txBody>
      </p:sp>
      <p:sp>
        <p:nvSpPr>
          <p:cNvPr id="15" name="قوس كبير أيمن 14"/>
          <p:cNvSpPr/>
          <p:nvPr/>
        </p:nvSpPr>
        <p:spPr>
          <a:xfrm>
            <a:off x="3419872" y="1844824"/>
            <a:ext cx="144016" cy="216024"/>
          </a:xfrm>
          <a:prstGeom prst="righ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17" name="رابط بشكل مرفق 16"/>
          <p:cNvCxnSpPr/>
          <p:nvPr/>
        </p:nvCxnSpPr>
        <p:spPr>
          <a:xfrm rot="16200000" flipH="1">
            <a:off x="3563888" y="1988840"/>
            <a:ext cx="1872208" cy="187220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8" name="وسيلة شرح على شكل سحابة 17"/>
          <p:cNvSpPr/>
          <p:nvPr/>
        </p:nvSpPr>
        <p:spPr>
          <a:xfrm>
            <a:off x="2771800" y="3861048"/>
            <a:ext cx="5904656" cy="2376264"/>
          </a:xfrm>
          <a:prstGeom prst="cloudCallout">
            <a:avLst>
              <a:gd name="adj1" fmla="val -54918"/>
              <a:gd name="adj2" fmla="val 63232"/>
            </a:avLst>
          </a:prstGeom>
          <a:solidFill>
            <a:schemeClr val="lt1">
              <a:alpha val="78000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justLow"/>
            <a:r>
              <a:rPr lang="ar-SA" b="1" dirty="0" smtClean="0">
                <a:cs typeface="Akhbar MT" pitchFamily="2" charset="-78"/>
              </a:rPr>
              <a:t>عند وضع وقت محدد بالحقل </a:t>
            </a:r>
            <a:r>
              <a:rPr lang="en-US" b="1" dirty="0" smtClean="0">
                <a:cs typeface="Akhbar MT" pitchFamily="2" charset="-78"/>
              </a:rPr>
              <a:t>time limit </a:t>
            </a:r>
            <a:r>
              <a:rPr lang="ar-SA" b="1" dirty="0" smtClean="0">
                <a:cs typeface="Akhbar MT" pitchFamily="2" charset="-78"/>
              </a:rPr>
              <a:t>هذا سوف يفعل الخيار</a:t>
            </a:r>
            <a:r>
              <a:rPr lang="en-US" b="1" dirty="0" smtClean="0">
                <a:cs typeface="Akhbar MT" pitchFamily="2" charset="-78"/>
              </a:rPr>
              <a:t> Show Countdown</a:t>
            </a:r>
          </a:p>
          <a:p>
            <a:pPr algn="justLow"/>
            <a:r>
              <a:rPr lang="ar-SA" b="1" dirty="0" smtClean="0">
                <a:cs typeface="Akhbar MT" pitchFamily="2" charset="-78"/>
              </a:rPr>
              <a:t>وهو يقوم بعرض عداد يقوم بالعد التنازلي إلى إن ينتهي الوقت المخصص إما الخيار الأخير </a:t>
            </a:r>
            <a:r>
              <a:rPr lang="en-US" b="1" dirty="0" smtClean="0">
                <a:cs typeface="Akhbar MT" pitchFamily="2" charset="-78"/>
              </a:rPr>
              <a:t>Show Button</a:t>
            </a:r>
            <a:r>
              <a:rPr lang="ar-SA" b="1" dirty="0" smtClean="0">
                <a:cs typeface="Akhbar MT" pitchFamily="2" charset="-78"/>
              </a:rPr>
              <a:t> يقوم بعرض زر لابد من الضغط عليه لانتقال للشاشة التالية</a:t>
            </a:r>
          </a:p>
        </p:txBody>
      </p:sp>
      <p:sp>
        <p:nvSpPr>
          <p:cNvPr id="14" name="عنصر نائب للتذييل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إعداد  م . ع  أريج</a:t>
            </a:r>
            <a:endParaRPr lang="ar-SA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13B10-0E2B-4DA2-9A36-5A4F95101A8E}" type="slidenum">
              <a:rPr lang="ar-SA" smtClean="0"/>
              <a:pPr/>
              <a:t>24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b="1" dirty="0" smtClean="0">
                <a:solidFill>
                  <a:schemeClr val="accent1"/>
                </a:solidFill>
              </a:rPr>
              <a:t>سابعا: إضافة إيقونة مسح</a:t>
            </a:r>
            <a:r>
              <a:rPr lang="en-US" b="1" dirty="0" smtClean="0">
                <a:solidFill>
                  <a:schemeClr val="accent1"/>
                </a:solidFill>
              </a:rPr>
              <a:t>(Erase)</a:t>
            </a:r>
            <a:endParaRPr lang="ar-SA" b="1" dirty="0">
              <a:solidFill>
                <a:schemeClr val="accent1"/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3212976"/>
            <a:ext cx="7886700" cy="1571625"/>
          </a:xfrm>
          <a:prstGeom prst="rect">
            <a:avLst/>
          </a:prstGeom>
          <a:noFill/>
          <a:ln w="28575">
            <a:solidFill>
              <a:schemeClr val="tx2"/>
            </a:solidFill>
            <a:prstDash val="lgDashDotDot"/>
            <a:miter lim="800000"/>
            <a:headEnd/>
            <a:tailEnd/>
          </a:ln>
        </p:spPr>
      </p:pic>
      <p:sp>
        <p:nvSpPr>
          <p:cNvPr id="9" name="قوس كبير أيسر 8"/>
          <p:cNvSpPr/>
          <p:nvPr/>
        </p:nvSpPr>
        <p:spPr>
          <a:xfrm>
            <a:off x="4860032" y="3861048"/>
            <a:ext cx="144016" cy="288032"/>
          </a:xfrm>
          <a:prstGeom prst="lef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وسيلة شرح على شكل سحابة 11"/>
          <p:cNvSpPr/>
          <p:nvPr/>
        </p:nvSpPr>
        <p:spPr>
          <a:xfrm>
            <a:off x="1331640" y="4581128"/>
            <a:ext cx="4608512" cy="2276872"/>
          </a:xfrm>
          <a:prstGeom prst="cloudCallout">
            <a:avLst>
              <a:gd name="adj1" fmla="val -67893"/>
              <a:gd name="adj2" fmla="val -29078"/>
            </a:avLst>
          </a:prstGeom>
          <a:solidFill>
            <a:schemeClr val="lt1">
              <a:alpha val="78000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l" rtl="0">
              <a:buFont typeface="Courier New" pitchFamily="49" charset="0"/>
              <a:buChar char="o"/>
            </a:pPr>
            <a:r>
              <a:rPr lang="en-US" b="1" dirty="0" smtClean="0">
                <a:solidFill>
                  <a:schemeClr val="tx2"/>
                </a:solidFill>
              </a:rPr>
              <a:t>Icons To Erase</a:t>
            </a:r>
          </a:p>
          <a:p>
            <a:pPr algn="l" rtl="0"/>
            <a:r>
              <a:rPr lang="ar-SA" b="1" dirty="0" smtClean="0"/>
              <a:t>لتحديد الإيقونات المراد إزالتها عن طريق النقر عليها </a:t>
            </a:r>
            <a:r>
              <a:rPr lang="ar-SA" b="1" dirty="0" err="1" smtClean="0"/>
              <a:t>بالماوس</a:t>
            </a:r>
            <a:r>
              <a:rPr lang="ar-SA" b="1" dirty="0" smtClean="0"/>
              <a:t> مره </a:t>
            </a:r>
            <a:endParaRPr lang="en-US" b="1" dirty="0" smtClean="0"/>
          </a:p>
          <a:p>
            <a:pPr algn="l" rtl="0">
              <a:buFont typeface="Courier New" pitchFamily="49" charset="0"/>
              <a:buChar char="o"/>
            </a:pPr>
            <a:r>
              <a:rPr lang="en-US" b="1" dirty="0" smtClean="0">
                <a:solidFill>
                  <a:schemeClr val="tx2"/>
                </a:solidFill>
              </a:rPr>
              <a:t>Icons To Preserve</a:t>
            </a:r>
          </a:p>
          <a:p>
            <a:pPr algn="l" rtl="0"/>
            <a:r>
              <a:rPr lang="ar-SA" b="1" dirty="0" smtClean="0"/>
              <a:t>لتحديد الأيقونات المراد تركها</a:t>
            </a:r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إعداد  م . ع  أريج</a:t>
            </a:r>
            <a:endParaRPr lang="ar-SA"/>
          </a:p>
        </p:txBody>
      </p:sp>
      <p:sp>
        <p:nvSpPr>
          <p:cNvPr id="13" name="عنصر نائب لرقم الشريحة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13B10-0E2B-4DA2-9A36-5A4F95101A8E}" type="slidenum">
              <a:rPr lang="ar-SA" smtClean="0"/>
              <a:pPr/>
              <a:t>25</a:t>
            </a:fld>
            <a:endParaRPr lang="ar-SA"/>
          </a:p>
        </p:txBody>
      </p:sp>
      <p:sp>
        <p:nvSpPr>
          <p:cNvPr id="14" name="عنصر نائب للمحتوى 2"/>
          <p:cNvSpPr txBox="1">
            <a:spLocks/>
          </p:cNvSpPr>
          <p:nvPr/>
        </p:nvSpPr>
        <p:spPr>
          <a:xfrm>
            <a:off x="755576" y="1484784"/>
            <a:ext cx="7776864" cy="1440160"/>
          </a:xfrm>
          <a:prstGeom prst="roundRect">
            <a:avLst/>
          </a:prstGeom>
          <a:ln w="28575" cap="flat" cmpd="sng" algn="ctr">
            <a:solidFill>
              <a:schemeClr val="accent1"/>
            </a:solidFill>
            <a:prstDash val="lgDash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>
            <a:noAutofit/>
          </a:bodyPr>
          <a:lstStyle/>
          <a:p>
            <a:pPr>
              <a:buNone/>
            </a:pPr>
            <a:r>
              <a:rPr lang="ar-SA" sz="3200" dirty="0" smtClean="0">
                <a:cs typeface="Akhbar MT" pitchFamily="2" charset="-78"/>
              </a:rPr>
              <a:t>تستخدم للإزالة النص السابق نقوم بسحب الأداة من شريط الأدوات </a:t>
            </a:r>
          </a:p>
          <a:p>
            <a:pPr>
              <a:buNone/>
            </a:pPr>
            <a:r>
              <a:rPr lang="ar-SA" sz="3200" dirty="0" smtClean="0">
                <a:cs typeface="Akhbar MT" pitchFamily="2" charset="-78"/>
              </a:rPr>
              <a:t>وننقر عليها مرتين ليظهر مربع الحوار للخصائص</a:t>
            </a:r>
          </a:p>
          <a:p>
            <a:pPr>
              <a:buNone/>
            </a:pPr>
            <a:endParaRPr lang="ar-SA" sz="3200" dirty="0" smtClean="0"/>
          </a:p>
          <a:p>
            <a:pPr>
              <a:buNone/>
            </a:pPr>
            <a:endParaRPr lang="ar-SA" sz="3200" dirty="0" smtClean="0"/>
          </a:p>
          <a:p>
            <a:pPr>
              <a:buNone/>
            </a:pPr>
            <a:endParaRPr lang="ar-SA" sz="3200" dirty="0" smtClean="0"/>
          </a:p>
          <a:p>
            <a:endParaRPr lang="ar-SA" sz="3200" dirty="0" smtClean="0">
              <a:cs typeface="Akhbar MT" pitchFamily="2" charset="-78"/>
            </a:endParaRPr>
          </a:p>
        </p:txBody>
      </p:sp>
      <p:cxnSp>
        <p:nvCxnSpPr>
          <p:cNvPr id="11" name="رابط بشكل مرفق 10"/>
          <p:cNvCxnSpPr/>
          <p:nvPr/>
        </p:nvCxnSpPr>
        <p:spPr>
          <a:xfrm rot="5400000">
            <a:off x="4283968" y="4293096"/>
            <a:ext cx="864096" cy="288032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b="1" dirty="0" smtClean="0">
                <a:solidFill>
                  <a:schemeClr val="accent1"/>
                </a:solidFill>
              </a:rPr>
              <a:t>ثامنا: إضافة أيقونة تفاعل (</a:t>
            </a:r>
            <a:r>
              <a:rPr lang="en-US" b="1" dirty="0" smtClean="0">
                <a:solidFill>
                  <a:schemeClr val="accent1"/>
                </a:solidFill>
              </a:rPr>
              <a:t>interaction </a:t>
            </a:r>
            <a:r>
              <a:rPr lang="ar-SA" b="1" dirty="0" smtClean="0">
                <a:solidFill>
                  <a:schemeClr val="accent1"/>
                </a:solidFill>
              </a:rPr>
              <a:t>)</a:t>
            </a:r>
            <a:endParaRPr lang="ar-SA" b="1" dirty="0">
              <a:solidFill>
                <a:schemeClr val="accent1"/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إعداد  م . ع  أريج</a:t>
            </a: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13B10-0E2B-4DA2-9A36-5A4F95101A8E}" type="slidenum">
              <a:rPr lang="ar-SA" smtClean="0"/>
              <a:pPr/>
              <a:t>26</a:t>
            </a:fld>
            <a:endParaRPr lang="ar-SA"/>
          </a:p>
        </p:txBody>
      </p:sp>
      <p:sp>
        <p:nvSpPr>
          <p:cNvPr id="7" name="عنصر نائب للمحتوى 2"/>
          <p:cNvSpPr txBox="1">
            <a:spLocks/>
          </p:cNvSpPr>
          <p:nvPr/>
        </p:nvSpPr>
        <p:spPr>
          <a:xfrm>
            <a:off x="683568" y="1700808"/>
            <a:ext cx="7632848" cy="3600400"/>
          </a:xfrm>
          <a:prstGeom prst="roundRect">
            <a:avLst/>
          </a:prstGeom>
          <a:ln w="28575" cap="flat" cmpd="sng" algn="ctr">
            <a:solidFill>
              <a:schemeClr val="accent1"/>
            </a:solidFill>
            <a:prstDash val="lgDash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>
            <a:noAutofit/>
          </a:bodyPr>
          <a:lstStyle/>
          <a:p>
            <a:pPr>
              <a:buClr>
                <a:schemeClr val="accent1"/>
              </a:buClr>
              <a:buFont typeface="Arial" pitchFamily="34" charset="0"/>
              <a:buChar char="•"/>
            </a:pPr>
            <a:r>
              <a:rPr lang="ar-SA" sz="3200" dirty="0" smtClean="0">
                <a:cs typeface="Akhbar MT" pitchFamily="2" charset="-78"/>
              </a:rPr>
              <a:t>يعتبر التفاعل من أهم المميزات الموجودة بالبرنامج  وهو أن يتفاعل المستخدم مع البرنامج عن طريق الضغط على منطقة نشطة أو الضغط على مفتاح من لوحة المفاتيح </a:t>
            </a:r>
          </a:p>
          <a:p>
            <a:pPr>
              <a:buClr>
                <a:schemeClr val="accent1"/>
              </a:buClr>
              <a:buFont typeface="Arial" pitchFamily="34" charset="0"/>
              <a:buChar char="•"/>
            </a:pPr>
            <a:r>
              <a:rPr lang="ar-SA" sz="3200" dirty="0" smtClean="0">
                <a:cs typeface="Akhbar MT" pitchFamily="2" charset="-78"/>
              </a:rPr>
              <a:t>نسحب الأداة </a:t>
            </a:r>
            <a:r>
              <a:rPr lang="en-US" sz="3200" dirty="0" smtClean="0">
                <a:cs typeface="Akhbar MT" pitchFamily="2" charset="-78"/>
              </a:rPr>
              <a:t>interaction</a:t>
            </a:r>
            <a:r>
              <a:rPr lang="ar-SA" sz="3200" dirty="0" smtClean="0">
                <a:cs typeface="Akhbar MT" pitchFamily="2" charset="-78"/>
              </a:rPr>
              <a:t>  من شريط الأدوات ثمن ننقر مرتين لظهور المربع الحواري لخصائص الأداة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484784"/>
            <a:ext cx="7704856" cy="1980570"/>
          </a:xfrm>
          <a:prstGeom prst="rect">
            <a:avLst/>
          </a:prstGeom>
          <a:noFill/>
          <a:ln w="28575">
            <a:solidFill>
              <a:schemeClr val="tx2"/>
            </a:solidFill>
            <a:prstDash val="lgDashDotDot"/>
            <a:miter lim="800000"/>
            <a:headEnd/>
            <a:tailEnd/>
          </a:ln>
        </p:spPr>
      </p:pic>
      <p:sp>
        <p:nvSpPr>
          <p:cNvPr id="5" name="وسيلة شرح على شكل سحابة 4"/>
          <p:cNvSpPr/>
          <p:nvPr/>
        </p:nvSpPr>
        <p:spPr>
          <a:xfrm>
            <a:off x="1331640" y="3717032"/>
            <a:ext cx="5976664" cy="2276872"/>
          </a:xfrm>
          <a:prstGeom prst="cloudCallout">
            <a:avLst>
              <a:gd name="adj1" fmla="val -45217"/>
              <a:gd name="adj2" fmla="val 57617"/>
            </a:avLst>
          </a:prstGeom>
          <a:solidFill>
            <a:schemeClr val="lt1">
              <a:alpha val="78000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b="1" dirty="0" smtClean="0"/>
              <a:t>في تبويب </a:t>
            </a:r>
            <a:r>
              <a:rPr lang="en-US" b="1" dirty="0" smtClean="0"/>
              <a:t>interaction</a:t>
            </a:r>
            <a:endParaRPr lang="ar-SA" b="1" dirty="0" smtClean="0"/>
          </a:p>
          <a:p>
            <a:r>
              <a:rPr lang="ar-SA" b="1" dirty="0" smtClean="0"/>
              <a:t>نفعل الخيار </a:t>
            </a:r>
            <a:r>
              <a:rPr lang="en-US" b="1" dirty="0" smtClean="0">
                <a:solidFill>
                  <a:schemeClr val="accent1"/>
                </a:solidFill>
              </a:rPr>
              <a:t>Pause Before Exit</a:t>
            </a:r>
            <a:r>
              <a:rPr lang="ar-SA" b="1" dirty="0" smtClean="0"/>
              <a:t> الذي يقوم بعمل توقف للعرض قبل الخروج </a:t>
            </a:r>
          </a:p>
          <a:p>
            <a:r>
              <a:rPr lang="ar-SA" b="1" dirty="0" smtClean="0"/>
              <a:t>ونفعل الخيار</a:t>
            </a:r>
            <a:r>
              <a:rPr lang="en-US" b="1" dirty="0" smtClean="0"/>
              <a:t> </a:t>
            </a:r>
            <a:r>
              <a:rPr lang="en-US" b="1" dirty="0" smtClean="0">
                <a:solidFill>
                  <a:schemeClr val="accent1"/>
                </a:solidFill>
              </a:rPr>
              <a:t>Show</a:t>
            </a:r>
            <a:r>
              <a:rPr lang="en-US" b="1" dirty="0" smtClean="0"/>
              <a:t> </a:t>
            </a:r>
            <a:r>
              <a:rPr lang="en-US" b="1" dirty="0" smtClean="0">
                <a:solidFill>
                  <a:schemeClr val="accent1"/>
                </a:solidFill>
              </a:rPr>
              <a:t>Button</a:t>
            </a:r>
            <a:r>
              <a:rPr lang="en-US" b="1" dirty="0" smtClean="0"/>
              <a:t> </a:t>
            </a:r>
            <a:r>
              <a:rPr lang="ar-SA" b="1" dirty="0" smtClean="0"/>
              <a:t>يقوم بعرض زر عند الضغط عليه نخرج من البرنامج</a:t>
            </a:r>
          </a:p>
          <a:p>
            <a:pPr algn="l"/>
            <a:endParaRPr lang="ar-SA" b="1" dirty="0" smtClean="0"/>
          </a:p>
        </p:txBody>
      </p:sp>
      <p:sp>
        <p:nvSpPr>
          <p:cNvPr id="7" name="عنصر نائب للتذييل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إعداد  م . ع  أريج</a:t>
            </a:r>
            <a:endParaRPr lang="ar-SA"/>
          </a:p>
        </p:txBody>
      </p:sp>
      <p:sp>
        <p:nvSpPr>
          <p:cNvPr id="8" name="عنصر نائب لرقم الشريحة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13B10-0E2B-4DA2-9A36-5A4F95101A8E}" type="slidenum">
              <a:rPr lang="ar-SA" smtClean="0"/>
              <a:pPr/>
              <a:t>27</a:t>
            </a:fld>
            <a:endParaRPr lang="ar-SA"/>
          </a:p>
        </p:txBody>
      </p:sp>
      <p:cxnSp>
        <p:nvCxnSpPr>
          <p:cNvPr id="10" name="رابط بشكل مرفق 9"/>
          <p:cNvCxnSpPr/>
          <p:nvPr/>
        </p:nvCxnSpPr>
        <p:spPr>
          <a:xfrm rot="5400000">
            <a:off x="2267744" y="2780928"/>
            <a:ext cx="1584176" cy="576064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ar-SA" sz="4400" b="1" dirty="0" smtClean="0">
                <a:solidFill>
                  <a:schemeClr val="accent1"/>
                </a:solidFill>
              </a:rPr>
              <a:t>تاسعا:</a:t>
            </a:r>
            <a:r>
              <a:rPr lang="en-US" sz="4400" b="1" dirty="0" smtClean="0">
                <a:solidFill>
                  <a:schemeClr val="accent1"/>
                </a:solidFill>
              </a:rPr>
              <a:t>Hot spot </a:t>
            </a:r>
            <a:r>
              <a:rPr lang="ar-SA" sz="4400" b="1" dirty="0" smtClean="0">
                <a:solidFill>
                  <a:schemeClr val="accent1"/>
                </a:solidFill>
              </a:rPr>
              <a:t> </a:t>
            </a:r>
            <a:endParaRPr lang="ar-SA" sz="4400" b="1" dirty="0">
              <a:solidFill>
                <a:schemeClr val="accent1"/>
              </a:solidFill>
            </a:endParaRPr>
          </a:p>
        </p:txBody>
      </p:sp>
      <p:sp>
        <p:nvSpPr>
          <p:cNvPr id="7" name="عنصر نائب للتذييل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إعداد  م . ع  أريج</a:t>
            </a:r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13B10-0E2B-4DA2-9A36-5A4F95101A8E}" type="slidenum">
              <a:rPr lang="ar-SA" smtClean="0"/>
              <a:pPr/>
              <a:t>28</a:t>
            </a:fld>
            <a:endParaRPr lang="ar-SA"/>
          </a:p>
        </p:txBody>
      </p:sp>
      <p:sp>
        <p:nvSpPr>
          <p:cNvPr id="11" name="عنصر نائب للمحتوى 2"/>
          <p:cNvSpPr txBox="1">
            <a:spLocks/>
          </p:cNvSpPr>
          <p:nvPr/>
        </p:nvSpPr>
        <p:spPr>
          <a:xfrm>
            <a:off x="827584" y="1916832"/>
            <a:ext cx="7632848" cy="3456384"/>
          </a:xfrm>
          <a:prstGeom prst="roundRect">
            <a:avLst/>
          </a:prstGeom>
          <a:ln w="28575" cap="flat" cmpd="sng" algn="ctr">
            <a:solidFill>
              <a:schemeClr val="accent1"/>
            </a:solidFill>
            <a:prstDash val="lgDash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>
            <a:noAutofit/>
          </a:bodyPr>
          <a:lstStyle/>
          <a:p>
            <a:pPr>
              <a:buClr>
                <a:schemeClr val="accent1"/>
              </a:buClr>
              <a:buFont typeface="Arial" pitchFamily="34" charset="0"/>
              <a:buChar char="•"/>
            </a:pPr>
            <a:r>
              <a:rPr lang="ar-SA" sz="3200" dirty="0" smtClean="0">
                <a:cs typeface="Akhbar MT" pitchFamily="2" charset="-78"/>
              </a:rPr>
              <a:t> المنطقة الساخنة هي عبارة عن مستطيل غير مرئي نضعه في المكان الذي نريده وعندما ينقر عليه المستخدم يظهر له مانريده </a:t>
            </a:r>
          </a:p>
          <a:p>
            <a:pPr>
              <a:buClr>
                <a:schemeClr val="accent1"/>
              </a:buClr>
              <a:buFont typeface="Arial" pitchFamily="34" charset="0"/>
              <a:buChar char="•"/>
            </a:pPr>
            <a:r>
              <a:rPr lang="ar-SA" sz="3200" dirty="0" smtClean="0">
                <a:cs typeface="Akhbar MT" pitchFamily="2" charset="-78"/>
              </a:rPr>
              <a:t> نقوم بسحب أيقونة عرض</a:t>
            </a:r>
            <a:r>
              <a:rPr lang="en-US" sz="3200" dirty="0" smtClean="0">
                <a:cs typeface="Akhbar MT" pitchFamily="2" charset="-78"/>
              </a:rPr>
              <a:t>Display Icon</a:t>
            </a:r>
            <a:r>
              <a:rPr lang="ar-SA" sz="3200" dirty="0" smtClean="0">
                <a:cs typeface="Akhbar MT" pitchFamily="2" charset="-78"/>
              </a:rPr>
              <a:t> على يمين أيقونة التفاعل فيظهر لنا مربع حواري </a:t>
            </a:r>
            <a:r>
              <a:rPr lang="en-US" sz="3200" dirty="0" smtClean="0">
                <a:cs typeface="Akhbar MT" pitchFamily="2" charset="-78"/>
              </a:rPr>
              <a:t>Response Type</a:t>
            </a:r>
            <a:r>
              <a:rPr lang="ar-SA" sz="3200" dirty="0" smtClean="0">
                <a:cs typeface="Akhbar MT" pitchFamily="2" charset="-78"/>
              </a:rPr>
              <a:t> يسألنا عن نوع التفاعل الذي نريده (نختار</a:t>
            </a:r>
            <a:r>
              <a:rPr lang="en-US" sz="3200" u="sng" dirty="0" smtClean="0">
                <a:solidFill>
                  <a:schemeClr val="accent1"/>
                </a:solidFill>
                <a:cs typeface="Akhbar MT" pitchFamily="2" charset="-78"/>
              </a:rPr>
              <a:t>Hot Spot </a:t>
            </a:r>
            <a:r>
              <a:rPr lang="ar-SA" sz="3200" dirty="0" smtClean="0">
                <a:cs typeface="Akhbar MT" pitchFamily="2" charset="-78"/>
              </a:rPr>
              <a:t> )</a:t>
            </a:r>
          </a:p>
          <a:p>
            <a:pPr>
              <a:buClr>
                <a:schemeClr val="accent1"/>
              </a:buClr>
            </a:pPr>
            <a:endParaRPr lang="ar-SA" sz="3200" dirty="0" smtClean="0">
              <a:cs typeface="Akhbar M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188640"/>
            <a:ext cx="3781425" cy="2952328"/>
          </a:xfrm>
          <a:prstGeom prst="rect">
            <a:avLst/>
          </a:prstGeom>
          <a:noFill/>
          <a:ln w="28575">
            <a:solidFill>
              <a:schemeClr val="tx2"/>
            </a:solidFill>
            <a:prstDash val="lgDashDotDot"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2996952"/>
            <a:ext cx="3533775" cy="3168352"/>
          </a:xfrm>
          <a:prstGeom prst="rect">
            <a:avLst/>
          </a:prstGeom>
          <a:noFill/>
          <a:ln w="28575">
            <a:solidFill>
              <a:schemeClr val="tx2"/>
            </a:solidFill>
            <a:prstDash val="lgDashDotDot"/>
            <a:miter lim="800000"/>
            <a:headEnd/>
            <a:tailEnd/>
          </a:ln>
        </p:spPr>
      </p:pic>
      <p:sp>
        <p:nvSpPr>
          <p:cNvPr id="7" name="وسيلة شرح على شكل سحابة 6"/>
          <p:cNvSpPr/>
          <p:nvPr/>
        </p:nvSpPr>
        <p:spPr>
          <a:xfrm>
            <a:off x="4355976" y="3717032"/>
            <a:ext cx="3600400" cy="1440160"/>
          </a:xfrm>
          <a:prstGeom prst="cloudCallout">
            <a:avLst>
              <a:gd name="adj1" fmla="val -30601"/>
              <a:gd name="adj2" fmla="val 126970"/>
            </a:avLst>
          </a:prstGeom>
          <a:solidFill>
            <a:schemeClr val="lt1">
              <a:alpha val="78000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الرمز أو العلامة الخاصة </a:t>
            </a:r>
            <a:r>
              <a:rPr lang="en-US" b="1" dirty="0" smtClean="0"/>
              <a:t>Hot spot </a:t>
            </a:r>
            <a:r>
              <a:rPr lang="ar-SA" b="1" dirty="0" smtClean="0"/>
              <a:t>تأخذ شكل مستطيل صغير منقط كما بالشكل</a:t>
            </a:r>
          </a:p>
        </p:txBody>
      </p:sp>
      <p:cxnSp>
        <p:nvCxnSpPr>
          <p:cNvPr id="10" name="رابط بشكل مرفق 9"/>
          <p:cNvCxnSpPr/>
          <p:nvPr/>
        </p:nvCxnSpPr>
        <p:spPr>
          <a:xfrm>
            <a:off x="1331640" y="4653136"/>
            <a:ext cx="3456384" cy="43204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إعداد  م . ع  أريج</a:t>
            </a:r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13B10-0E2B-4DA2-9A36-5A4F95101A8E}" type="slidenum">
              <a:rPr lang="ar-SA" smtClean="0"/>
              <a:pPr/>
              <a:t>29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إعداد  م . ع  أريج</a:t>
            </a: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13B10-0E2B-4DA2-9A36-5A4F95101A8E}" type="slidenum">
              <a:rPr lang="ar-SA" smtClean="0"/>
              <a:pPr/>
              <a:t>30</a:t>
            </a:fld>
            <a:endParaRPr lang="ar-SA"/>
          </a:p>
        </p:txBody>
      </p:sp>
      <p:sp>
        <p:nvSpPr>
          <p:cNvPr id="7" name="عنصر نائب للمحتوى 2"/>
          <p:cNvSpPr txBox="1">
            <a:spLocks/>
          </p:cNvSpPr>
          <p:nvPr/>
        </p:nvSpPr>
        <p:spPr>
          <a:xfrm>
            <a:off x="827584" y="2060848"/>
            <a:ext cx="7632848" cy="1800200"/>
          </a:xfrm>
          <a:prstGeom prst="roundRect">
            <a:avLst/>
          </a:prstGeom>
          <a:ln w="28575" cap="flat" cmpd="sng" algn="ctr">
            <a:solidFill>
              <a:schemeClr val="accent1"/>
            </a:solidFill>
            <a:prstDash val="lgDash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>
            <a:noAutofit/>
          </a:bodyPr>
          <a:lstStyle/>
          <a:p>
            <a:r>
              <a:rPr lang="ar-SA" sz="3200" dirty="0" smtClean="0">
                <a:cs typeface="Akhbar MT" pitchFamily="2" charset="-78"/>
              </a:rPr>
              <a:t>نقوم بالنقر بزر الفارة الأيسر مرتين على رمز</a:t>
            </a:r>
            <a:r>
              <a:rPr lang="en-US" sz="3200" dirty="0" smtClean="0">
                <a:cs typeface="Akhbar MT" pitchFamily="2" charset="-78"/>
              </a:rPr>
              <a:t> Hot spot</a:t>
            </a:r>
            <a:r>
              <a:rPr lang="ar-SA" sz="3200" dirty="0" smtClean="0">
                <a:cs typeface="Akhbar MT" pitchFamily="2" charset="-78"/>
              </a:rPr>
              <a:t> فيظهر لنا مربع الحواري </a:t>
            </a:r>
            <a:r>
              <a:rPr lang="en-US" sz="3200" dirty="0" smtClean="0">
                <a:cs typeface="Akhbar MT" pitchFamily="2" charset="-78"/>
              </a:rPr>
              <a:t>Properties: Response </a:t>
            </a:r>
          </a:p>
          <a:p>
            <a:pPr>
              <a:buNone/>
            </a:pPr>
            <a:r>
              <a:rPr lang="ar-SA" sz="3200" dirty="0" smtClean="0">
                <a:cs typeface="Akhbar MT" pitchFamily="2" charset="-78"/>
              </a:rPr>
              <a:t> </a:t>
            </a:r>
            <a:endParaRPr lang="ar-SA" sz="3200" dirty="0">
              <a:cs typeface="Akhbar M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988840"/>
            <a:ext cx="7494265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رابط كسهم مستقيم 5"/>
          <p:cNvCxnSpPr/>
          <p:nvPr/>
        </p:nvCxnSpPr>
        <p:spPr>
          <a:xfrm rot="5400000" flipH="1" flipV="1">
            <a:off x="2772594" y="1916038"/>
            <a:ext cx="1152128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" name="رابط كسهم مستقيم 7"/>
          <p:cNvCxnSpPr/>
          <p:nvPr/>
        </p:nvCxnSpPr>
        <p:spPr>
          <a:xfrm rot="5400000" flipH="1" flipV="1">
            <a:off x="6552220" y="1880828"/>
            <a:ext cx="108012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وسيلة شرح على شكل سحابة 8"/>
          <p:cNvSpPr/>
          <p:nvPr/>
        </p:nvSpPr>
        <p:spPr>
          <a:xfrm>
            <a:off x="1763688" y="548680"/>
            <a:ext cx="2520280" cy="819472"/>
          </a:xfrm>
          <a:prstGeom prst="cloudCallout">
            <a:avLst>
              <a:gd name="adj1" fmla="val -48708"/>
              <a:gd name="adj2" fmla="val 62500"/>
            </a:avLst>
          </a:prstGeom>
          <a:solidFill>
            <a:schemeClr val="lt1">
              <a:alpha val="78000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أسم الأداة</a:t>
            </a:r>
          </a:p>
        </p:txBody>
      </p:sp>
      <p:sp>
        <p:nvSpPr>
          <p:cNvPr id="11" name="وسيلة شرح على شكل سحابة 10"/>
          <p:cNvSpPr/>
          <p:nvPr/>
        </p:nvSpPr>
        <p:spPr>
          <a:xfrm>
            <a:off x="5580112" y="476672"/>
            <a:ext cx="2520280" cy="819472"/>
          </a:xfrm>
          <a:prstGeom prst="cloudCallout">
            <a:avLst>
              <a:gd name="adj1" fmla="val -48708"/>
              <a:gd name="adj2" fmla="val 62500"/>
            </a:avLst>
          </a:prstGeom>
          <a:solidFill>
            <a:schemeClr val="lt1">
              <a:alpha val="78000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نوع الأداة</a:t>
            </a:r>
          </a:p>
        </p:txBody>
      </p:sp>
      <p:cxnSp>
        <p:nvCxnSpPr>
          <p:cNvPr id="15" name="رابط بشكل مرفق 14"/>
          <p:cNvCxnSpPr/>
          <p:nvPr/>
        </p:nvCxnSpPr>
        <p:spPr>
          <a:xfrm rot="5400000">
            <a:off x="4355976" y="3861048"/>
            <a:ext cx="1656184" cy="504056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6" name="وسيلة شرح على شكل سحابة 15"/>
          <p:cNvSpPr/>
          <p:nvPr/>
        </p:nvSpPr>
        <p:spPr>
          <a:xfrm>
            <a:off x="3347864" y="4869160"/>
            <a:ext cx="3600400" cy="1440160"/>
          </a:xfrm>
          <a:prstGeom prst="cloudCallout">
            <a:avLst>
              <a:gd name="adj1" fmla="val -48708"/>
              <a:gd name="adj2" fmla="val 62500"/>
            </a:avLst>
          </a:prstGeom>
          <a:solidFill>
            <a:schemeClr val="lt1">
              <a:alpha val="78000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نستطيع تحديد هل نضغط ضغطة واحة أم اثنتين أم نقف فقط على المنطقة النشطة لكي يفتح</a:t>
            </a:r>
          </a:p>
        </p:txBody>
      </p:sp>
      <p:sp>
        <p:nvSpPr>
          <p:cNvPr id="18" name="قوس كبير أيسر 17"/>
          <p:cNvSpPr/>
          <p:nvPr/>
        </p:nvSpPr>
        <p:spPr>
          <a:xfrm>
            <a:off x="2555776" y="3140968"/>
            <a:ext cx="144016" cy="576064"/>
          </a:xfrm>
          <a:prstGeom prst="lef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20" name="رابط كسهم مستقيم 19"/>
          <p:cNvCxnSpPr/>
          <p:nvPr/>
        </p:nvCxnSpPr>
        <p:spPr>
          <a:xfrm rot="10800000">
            <a:off x="1691680" y="3429000"/>
            <a:ext cx="792088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1" name="وسيلة شرح على شكل سحابة 20"/>
          <p:cNvSpPr/>
          <p:nvPr/>
        </p:nvSpPr>
        <p:spPr>
          <a:xfrm>
            <a:off x="0" y="2276872"/>
            <a:ext cx="2520280" cy="1224136"/>
          </a:xfrm>
          <a:prstGeom prst="cloudCallout">
            <a:avLst>
              <a:gd name="adj1" fmla="val -48708"/>
              <a:gd name="adj2" fmla="val 62500"/>
            </a:avLst>
          </a:prstGeom>
          <a:solidFill>
            <a:schemeClr val="lt1">
              <a:alpha val="78000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لتغير الحجم وموضع الأداة</a:t>
            </a:r>
          </a:p>
        </p:txBody>
      </p:sp>
      <p:cxnSp>
        <p:nvCxnSpPr>
          <p:cNvPr id="27" name="رابط كسهم مستقيم 26"/>
          <p:cNvCxnSpPr/>
          <p:nvPr/>
        </p:nvCxnSpPr>
        <p:spPr>
          <a:xfrm rot="5400000">
            <a:off x="7236296" y="3789040"/>
            <a:ext cx="1008112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8" name="وسيلة شرح على شكل سحابة 27"/>
          <p:cNvSpPr/>
          <p:nvPr/>
        </p:nvSpPr>
        <p:spPr>
          <a:xfrm>
            <a:off x="6444208" y="4221088"/>
            <a:ext cx="2520280" cy="819472"/>
          </a:xfrm>
          <a:prstGeom prst="cloudCallout">
            <a:avLst>
              <a:gd name="adj1" fmla="val -48708"/>
              <a:gd name="adj2" fmla="val 62500"/>
            </a:avLst>
          </a:prstGeom>
          <a:solidFill>
            <a:schemeClr val="lt1">
              <a:alpha val="78000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نختار شكل </a:t>
            </a:r>
            <a:r>
              <a:rPr lang="ar-SA" b="1" dirty="0" err="1" smtClean="0"/>
              <a:t>الماوس</a:t>
            </a:r>
            <a:r>
              <a:rPr lang="ar-SA" b="1" dirty="0" smtClean="0"/>
              <a:t> عند الوقوف على المنطقة النشطة</a:t>
            </a:r>
          </a:p>
        </p:txBody>
      </p:sp>
      <p:cxnSp>
        <p:nvCxnSpPr>
          <p:cNvPr id="32" name="رابط بشكل مرفق 31"/>
          <p:cNvCxnSpPr/>
          <p:nvPr/>
        </p:nvCxnSpPr>
        <p:spPr>
          <a:xfrm rot="10800000" flipV="1">
            <a:off x="3059832" y="3501008"/>
            <a:ext cx="2448272" cy="1008112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4" name="وسيلة شرح على شكل سحابة 33"/>
          <p:cNvSpPr/>
          <p:nvPr/>
        </p:nvSpPr>
        <p:spPr>
          <a:xfrm>
            <a:off x="467544" y="4509120"/>
            <a:ext cx="2520280" cy="1296144"/>
          </a:xfrm>
          <a:prstGeom prst="cloudCallout">
            <a:avLst>
              <a:gd name="adj1" fmla="val -48708"/>
              <a:gd name="adj2" fmla="val 62500"/>
            </a:avLst>
          </a:prstGeom>
          <a:solidFill>
            <a:schemeClr val="lt1">
              <a:alpha val="78000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ننشط هذا الخيار يفيد عندما نضغط على منطقة نشطة يتغير لونها</a:t>
            </a:r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إعداد  م . ع  أريج</a:t>
            </a:r>
            <a:endParaRPr lang="ar-SA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13B10-0E2B-4DA2-9A36-5A4F95101A8E}" type="slidenum">
              <a:rPr lang="ar-SA" smtClean="0"/>
              <a:pPr/>
              <a:t>31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 smtClean="0"/>
              <a:t>انتهت المحاضرة </a:t>
            </a:r>
            <a:endParaRPr lang="ar-SA" dirty="0"/>
          </a:p>
        </p:txBody>
      </p:sp>
      <p:sp>
        <p:nvSpPr>
          <p:cNvPr id="4" name="عنصر نائب للمحتوى 2"/>
          <p:cNvSpPr txBox="1">
            <a:spLocks/>
          </p:cNvSpPr>
          <p:nvPr/>
        </p:nvSpPr>
        <p:spPr>
          <a:xfrm>
            <a:off x="2987824" y="3789040"/>
            <a:ext cx="3384376" cy="1944216"/>
          </a:xfrm>
          <a:prstGeom prst="roundRect">
            <a:avLst/>
          </a:prstGeom>
          <a:ln w="28575" cap="flat" cmpd="sng" algn="ctr">
            <a:solidFill>
              <a:schemeClr val="accent1"/>
            </a:solidFill>
            <a:prstDash val="lgDash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r>
              <a:rPr kumimoji="0" lang="ar-SA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إعداد:~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r>
              <a:rPr lang="ar-SA" sz="4400" dirty="0" smtClean="0">
                <a:solidFill>
                  <a:schemeClr val="tx2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</a:rPr>
              <a:t>م.ع أريج</a:t>
            </a:r>
            <a:endParaRPr kumimoji="0" lang="ar-SA" sz="4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وازنة">
  <a:themeElements>
    <a:clrScheme name="موازنة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موازنة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موازنة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موازنة">
    <a:dk1>
      <a:sysClr val="windowText" lastClr="000000"/>
    </a:dk1>
    <a:lt1>
      <a:sysClr val="window" lastClr="FFFFFF"/>
    </a:lt1>
    <a:dk2>
      <a:srgbClr val="696464"/>
    </a:dk2>
    <a:lt2>
      <a:srgbClr val="E9E5DC"/>
    </a:lt2>
    <a:accent1>
      <a:srgbClr val="D34817"/>
    </a:accent1>
    <a:accent2>
      <a:srgbClr val="9B2D1F"/>
    </a:accent2>
    <a:accent3>
      <a:srgbClr val="A28E6A"/>
    </a:accent3>
    <a:accent4>
      <a:srgbClr val="956251"/>
    </a:accent4>
    <a:accent5>
      <a:srgbClr val="918485"/>
    </a:accent5>
    <a:accent6>
      <a:srgbClr val="855D5D"/>
    </a:accent6>
    <a:hlink>
      <a:srgbClr val="CC9900"/>
    </a:hlink>
    <a:folHlink>
      <a:srgbClr val="96A9A9"/>
    </a:folHlink>
  </a:clrScheme>
</a:themeOverride>
</file>

<file path=ppt/theme/themeOverride2.xml><?xml version="1.0" encoding="utf-8"?>
<a:themeOverride xmlns:a="http://schemas.openxmlformats.org/drawingml/2006/main">
  <a:clrScheme name="موازنة">
    <a:dk1>
      <a:sysClr val="windowText" lastClr="000000"/>
    </a:dk1>
    <a:lt1>
      <a:sysClr val="window" lastClr="FFFFFF"/>
    </a:lt1>
    <a:dk2>
      <a:srgbClr val="696464"/>
    </a:dk2>
    <a:lt2>
      <a:srgbClr val="E9E5DC"/>
    </a:lt2>
    <a:accent1>
      <a:srgbClr val="D34817"/>
    </a:accent1>
    <a:accent2>
      <a:srgbClr val="9B2D1F"/>
    </a:accent2>
    <a:accent3>
      <a:srgbClr val="A28E6A"/>
    </a:accent3>
    <a:accent4>
      <a:srgbClr val="956251"/>
    </a:accent4>
    <a:accent5>
      <a:srgbClr val="918485"/>
    </a:accent5>
    <a:accent6>
      <a:srgbClr val="855D5D"/>
    </a:accent6>
    <a:hlink>
      <a:srgbClr val="CC9900"/>
    </a:hlink>
    <a:folHlink>
      <a:srgbClr val="96A9A9"/>
    </a:folHlink>
  </a:clrScheme>
</a:themeOverride>
</file>

<file path=ppt/theme/themeOverride3.xml><?xml version="1.0" encoding="utf-8"?>
<a:themeOverride xmlns:a="http://schemas.openxmlformats.org/drawingml/2006/main">
  <a:clrScheme name="موازنة">
    <a:dk1>
      <a:sysClr val="windowText" lastClr="000000"/>
    </a:dk1>
    <a:lt1>
      <a:sysClr val="window" lastClr="FFFFFF"/>
    </a:lt1>
    <a:dk2>
      <a:srgbClr val="696464"/>
    </a:dk2>
    <a:lt2>
      <a:srgbClr val="E9E5DC"/>
    </a:lt2>
    <a:accent1>
      <a:srgbClr val="D34817"/>
    </a:accent1>
    <a:accent2>
      <a:srgbClr val="9B2D1F"/>
    </a:accent2>
    <a:accent3>
      <a:srgbClr val="A28E6A"/>
    </a:accent3>
    <a:accent4>
      <a:srgbClr val="956251"/>
    </a:accent4>
    <a:accent5>
      <a:srgbClr val="918485"/>
    </a:accent5>
    <a:accent6>
      <a:srgbClr val="855D5D"/>
    </a:accent6>
    <a:hlink>
      <a:srgbClr val="CC9900"/>
    </a:hlink>
    <a:folHlink>
      <a:srgbClr val="96A9A9"/>
    </a:folHlink>
  </a:clrScheme>
</a:themeOverride>
</file>

<file path=ppt/theme/themeOverride4.xml><?xml version="1.0" encoding="utf-8"?>
<a:themeOverride xmlns:a="http://schemas.openxmlformats.org/drawingml/2006/main">
  <a:clrScheme name="موازنة">
    <a:dk1>
      <a:sysClr val="windowText" lastClr="000000"/>
    </a:dk1>
    <a:lt1>
      <a:sysClr val="window" lastClr="FFFFFF"/>
    </a:lt1>
    <a:dk2>
      <a:srgbClr val="696464"/>
    </a:dk2>
    <a:lt2>
      <a:srgbClr val="E9E5DC"/>
    </a:lt2>
    <a:accent1>
      <a:srgbClr val="D34817"/>
    </a:accent1>
    <a:accent2>
      <a:srgbClr val="9B2D1F"/>
    </a:accent2>
    <a:accent3>
      <a:srgbClr val="A28E6A"/>
    </a:accent3>
    <a:accent4>
      <a:srgbClr val="956251"/>
    </a:accent4>
    <a:accent5>
      <a:srgbClr val="918485"/>
    </a:accent5>
    <a:accent6>
      <a:srgbClr val="855D5D"/>
    </a:accent6>
    <a:hlink>
      <a:srgbClr val="CC9900"/>
    </a:hlink>
    <a:folHlink>
      <a:srgbClr val="96A9A9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1679</TotalTime>
  <Words>1259</Words>
  <Application>Microsoft Office PowerPoint</Application>
  <PresentationFormat>عرض على الشاشة (3:4)‏</PresentationFormat>
  <Paragraphs>205</Paragraphs>
  <Slides>32</Slides>
  <Notes>4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32</vt:i4>
      </vt:variant>
    </vt:vector>
  </HeadingPairs>
  <TitlesOfParts>
    <vt:vector size="33" baseType="lpstr">
      <vt:lpstr>موازنة</vt:lpstr>
      <vt:lpstr> برنامج AUTHORWARE </vt:lpstr>
      <vt:lpstr>مقدمة</vt:lpstr>
      <vt:lpstr>واجهة البرنامج</vt:lpstr>
      <vt:lpstr>الشريحة 4</vt:lpstr>
      <vt:lpstr>شريط الأيقونات (Icons):</vt:lpstr>
      <vt:lpstr>شريط الأدوات (Tool)</vt:lpstr>
      <vt:lpstr>الشروع في العمل</vt:lpstr>
      <vt:lpstr>أولا: فتح ملف جديد</vt:lpstr>
      <vt:lpstr>ثانيا : استيراد الرسوم</vt:lpstr>
      <vt:lpstr>الشريحة 10</vt:lpstr>
      <vt:lpstr>الشريحة 11</vt:lpstr>
      <vt:lpstr>ثالثا : إنشاء نص</vt:lpstr>
      <vt:lpstr>الشريحة 13</vt:lpstr>
      <vt:lpstr>الشريحة 14</vt:lpstr>
      <vt:lpstr>الشريحة 15</vt:lpstr>
      <vt:lpstr>الشريحة 16</vt:lpstr>
      <vt:lpstr>رابعا: تعديل المراحل الانتقالية للشاشة </vt:lpstr>
      <vt:lpstr>رابعا: تعديل المراحل الانتقالية للشاشة </vt:lpstr>
      <vt:lpstr>خامسا: إضافة صوت </vt:lpstr>
      <vt:lpstr>الشريحة 20</vt:lpstr>
      <vt:lpstr>الشريحة 21</vt:lpstr>
      <vt:lpstr>الشريحة 22</vt:lpstr>
      <vt:lpstr>سادسا: إضافة إيقونة توقف</vt:lpstr>
      <vt:lpstr>الشريحة 24</vt:lpstr>
      <vt:lpstr>سابعا: إضافة إيقونة مسح(Erase)</vt:lpstr>
      <vt:lpstr>ثامنا: إضافة أيقونة تفاعل (interaction )</vt:lpstr>
      <vt:lpstr>الشريحة 27</vt:lpstr>
      <vt:lpstr>تاسعا:Hot spot  </vt:lpstr>
      <vt:lpstr>الشريحة 29</vt:lpstr>
      <vt:lpstr>الشريحة 30</vt:lpstr>
      <vt:lpstr>الشريحة 31</vt:lpstr>
      <vt:lpstr>انتهت المحاضرة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AUTHORWARE</dc:title>
  <dc:creator>User</dc:creator>
  <cp:lastModifiedBy>User</cp:lastModifiedBy>
  <cp:revision>42</cp:revision>
  <dcterms:created xsi:type="dcterms:W3CDTF">2011-04-22T12:07:17Z</dcterms:created>
  <dcterms:modified xsi:type="dcterms:W3CDTF">2011-04-29T19:06:09Z</dcterms:modified>
</cp:coreProperties>
</file>