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ms-office.legacyDiagramTex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6.bin"/><Relationship Id="rId7" Type="http://schemas.microsoft.com/office/2006/relationships/legacyDiagramText" Target="legacyDiagramText10.bin"/><Relationship Id="rId2" Type="http://schemas.microsoft.com/office/2006/relationships/legacyDiagramText" Target="legacyDiagramText5.bin"/><Relationship Id="rId1" Type="http://schemas.microsoft.com/office/2006/relationships/legacyDiagramText" Target="legacyDiagramText4.bin"/><Relationship Id="rId6" Type="http://schemas.microsoft.com/office/2006/relationships/legacyDiagramText" Target="legacyDiagramText9.bin"/><Relationship Id="rId5" Type="http://schemas.microsoft.com/office/2006/relationships/legacyDiagramText" Target="legacyDiagramText8.bin"/><Relationship Id="rId4" Type="http://schemas.microsoft.com/office/2006/relationships/legacyDiagramText" Target="legacyDiagramText7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E39E0EA-9663-4E08-A20B-F8B2ED5B8B6A}" type="datetimeFigureOut">
              <a:rPr lang="ar-SA" smtClean="0"/>
              <a:pPr/>
              <a:t>6/16/1433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BAE66A6-CF13-409D-87BF-7C6E3707A60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66A6-CF13-409D-87BF-7C6E3707A602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EF17785-AC2E-491F-95F7-8A4E99015B75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F889B7-7D6C-4778-982F-08D7E2CD7CB5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A9F8-529A-4720-B093-0067FCAD308F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BD25-F760-4264-9D97-CE770CF55680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FF94675-EEC6-426C-AEF5-FED141497EF5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97FB3-DCB1-4A72-8412-0FABCBBEAE7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F90FC-CF2A-4BC1-85A3-A67F131E06C0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1DE3C-432E-48F8-B4B0-8BDD260CED18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423-5565-4269-859D-155F54F652F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F78DE-0332-4912-96E1-F8E60150D319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DBB56-EEB5-4D8F-B043-27C25D22A366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8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FE68AA5-EA6B-425F-A055-C025B1A0E6A7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BC8A92-FEFA-466B-AE0C-214667497B1F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/>
              <a:t>الفصل الخامس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1747837"/>
          </a:xfrm>
        </p:spPr>
        <p:txBody>
          <a:bodyPr/>
          <a:lstStyle/>
          <a:p>
            <a:r>
              <a:rPr lang="ar-SA" sz="4000"/>
              <a:t>قوانين السير : كيف تستخدم الطريق المحلي ( الشبكة )</a:t>
            </a: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8001000" cy="1295400"/>
          </a:xfrm>
        </p:spPr>
        <p:txBody>
          <a:bodyPr>
            <a:normAutofit/>
          </a:bodyPr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البيانات المقبولة على الشبكات </a:t>
            </a:r>
            <a:r>
              <a:rPr lang="en-US">
                <a:solidFill>
                  <a:schemeClr val="accent1"/>
                </a:solidFill>
              </a:rPr>
              <a:t>LAN</a:t>
            </a:r>
            <a:r>
              <a:rPr lang="ar-SA">
                <a:solidFill>
                  <a:schemeClr val="accent1"/>
                </a:solidFill>
              </a:rPr>
              <a:t> : إطار الأثيرنت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ar-SA" b="1"/>
              <a:t>تضم </a:t>
            </a:r>
            <a:r>
              <a:rPr lang="ar-SA" b="1">
                <a:solidFill>
                  <a:srgbClr val="800000"/>
                </a:solidFill>
              </a:rPr>
              <a:t>الأثيرنت </a:t>
            </a:r>
            <a:r>
              <a:rPr lang="en-US" b="1">
                <a:solidFill>
                  <a:srgbClr val="800000"/>
                </a:solidFill>
              </a:rPr>
              <a:t>Ethernet</a:t>
            </a:r>
            <a:r>
              <a:rPr lang="ar-SA" b="1"/>
              <a:t> </a:t>
            </a:r>
            <a:r>
              <a:rPr lang="ar-SA" b="1">
                <a:solidFill>
                  <a:schemeClr val="tx2"/>
                </a:solidFill>
              </a:rPr>
              <a:t>مجموعة من المعايير و البروتوكولات الضرورية للاتصال في الشبكة </a:t>
            </a:r>
            <a:r>
              <a:rPr lang="en-US" b="1">
                <a:solidFill>
                  <a:schemeClr val="tx2"/>
                </a:solidFill>
              </a:rPr>
              <a:t>LAN</a:t>
            </a:r>
            <a:r>
              <a:rPr lang="ar-SA" b="1">
                <a:solidFill>
                  <a:schemeClr val="tx2"/>
                </a:solidFill>
              </a:rPr>
              <a:t> كما عرفها </a:t>
            </a:r>
            <a:r>
              <a:rPr lang="en-US" b="1">
                <a:solidFill>
                  <a:schemeClr val="tx2"/>
                </a:solidFill>
              </a:rPr>
              <a:t>IEEE</a:t>
            </a:r>
            <a:endParaRPr lang="ar-SA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b="1"/>
              <a:t>لا يمكن أن يرسل الكمبيوترات بيانات المستخدم عبر الشبكة </a:t>
            </a:r>
            <a:r>
              <a:rPr lang="en-US" b="1"/>
              <a:t>LAN</a:t>
            </a:r>
            <a:r>
              <a:rPr lang="ar-SA" b="1"/>
              <a:t> مباشرة يجب أن يغلف الكمبيوتر البيانات في إطار أثيرنت . 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يشير </a:t>
            </a:r>
            <a:r>
              <a:rPr lang="ar-SA" b="1">
                <a:solidFill>
                  <a:schemeClr val="accent2"/>
                </a:solidFill>
              </a:rPr>
              <a:t>التغليف </a:t>
            </a:r>
            <a:r>
              <a:rPr lang="en-US" b="1">
                <a:solidFill>
                  <a:schemeClr val="accent2"/>
                </a:solidFill>
              </a:rPr>
              <a:t>Encapsulation</a:t>
            </a:r>
            <a:r>
              <a:rPr lang="ar-SA" b="1"/>
              <a:t> </a:t>
            </a:r>
            <a:r>
              <a:rPr lang="ar-SA" b="1">
                <a:solidFill>
                  <a:schemeClr val="tx2"/>
                </a:solidFill>
              </a:rPr>
              <a:t>إلى عملية أخذ البيانات ووضعها ضمن ترويسة و ذيل أثيرنت .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تدعى كتلة البتات الناتجة عن عملية التغليف , بما في ذلك ترويسة و ذيل الأثيرنت ,</a:t>
            </a:r>
            <a:r>
              <a:rPr lang="ar-SA" b="1">
                <a:solidFill>
                  <a:schemeClr val="tx2"/>
                </a:solidFill>
              </a:rPr>
              <a:t> </a:t>
            </a:r>
            <a:r>
              <a:rPr lang="ar-SA" b="1">
                <a:solidFill>
                  <a:schemeClr val="bg2"/>
                </a:solidFill>
              </a:rPr>
              <a:t>إطار أثيرنت </a:t>
            </a:r>
            <a:r>
              <a:rPr lang="en-US" b="1">
                <a:solidFill>
                  <a:schemeClr val="bg2"/>
                </a:solidFill>
              </a:rPr>
              <a:t>Ethernet frame</a:t>
            </a:r>
            <a:r>
              <a:rPr lang="ar-SA" b="1">
                <a:solidFill>
                  <a:schemeClr val="tx2"/>
                </a:solidFill>
              </a:rPr>
              <a:t> 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ar-SA" b="1"/>
              <a:t>إن </a:t>
            </a:r>
            <a:r>
              <a:rPr lang="ar-SA" b="1">
                <a:solidFill>
                  <a:srgbClr val="800000"/>
                </a:solidFill>
              </a:rPr>
              <a:t>ترويسة </a:t>
            </a:r>
            <a:r>
              <a:rPr lang="en-US" b="1">
                <a:solidFill>
                  <a:srgbClr val="800000"/>
                </a:solidFill>
              </a:rPr>
              <a:t>header </a:t>
            </a:r>
            <a:r>
              <a:rPr lang="ar-SA" b="1">
                <a:solidFill>
                  <a:srgbClr val="800000"/>
                </a:solidFill>
              </a:rPr>
              <a:t> و ذيل </a:t>
            </a:r>
            <a:r>
              <a:rPr lang="en-US" b="1">
                <a:solidFill>
                  <a:srgbClr val="800000"/>
                </a:solidFill>
              </a:rPr>
              <a:t>trailer</a:t>
            </a:r>
            <a:r>
              <a:rPr lang="ar-SA" b="1">
                <a:solidFill>
                  <a:srgbClr val="800000"/>
                </a:solidFill>
              </a:rPr>
              <a:t> الأثيرنت</a:t>
            </a:r>
            <a:r>
              <a:rPr lang="ar-SA" b="1"/>
              <a:t> هي بايتات إضافية تستخدمها الكمبيوترات , البطاقة </a:t>
            </a:r>
            <a:r>
              <a:rPr lang="en-US" b="1"/>
              <a:t>NIC</a:t>
            </a:r>
            <a:r>
              <a:rPr lang="ar-SA" b="1"/>
              <a:t> و أجهزة الشبكات من أجل عمل الأثيرنت بشكل جيد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تدعى البايتات الثمانية الأولى في ترويسة الأثيرنت</a:t>
            </a:r>
            <a:r>
              <a:rPr lang="ar-SA" b="1"/>
              <a:t> </a:t>
            </a:r>
            <a:r>
              <a:rPr lang="ar-SA" b="1">
                <a:solidFill>
                  <a:schemeClr val="accent1"/>
                </a:solidFill>
              </a:rPr>
              <a:t>بالمقدمة </a:t>
            </a:r>
            <a:r>
              <a:rPr lang="en-US" b="1">
                <a:solidFill>
                  <a:schemeClr val="accent1"/>
                </a:solidFill>
              </a:rPr>
              <a:t>preamble</a:t>
            </a:r>
            <a:r>
              <a:rPr lang="ar-SA" b="1">
                <a:solidFill>
                  <a:schemeClr val="accent1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تحتوي المقدمة على سلسلة متناوبة من الأصفار و الواحدات </a:t>
            </a:r>
            <a:r>
              <a:rPr lang="ar-SA" b="1">
                <a:solidFill>
                  <a:schemeClr val="accent2"/>
                </a:solidFill>
              </a:rPr>
              <a:t>فتعرف بذلك البطاقة </a:t>
            </a:r>
            <a:r>
              <a:rPr lang="en-US" b="1">
                <a:solidFill>
                  <a:schemeClr val="accent2"/>
                </a:solidFill>
              </a:rPr>
              <a:t>NIC</a:t>
            </a:r>
            <a:r>
              <a:rPr lang="ar-SA" b="1">
                <a:solidFill>
                  <a:schemeClr val="accent2"/>
                </a:solidFill>
              </a:rPr>
              <a:t> التي تستقبل البيانات بقدوم إطار جديد مرسل عبر الشبكة </a:t>
            </a:r>
            <a:r>
              <a:rPr lang="en-US" b="1">
                <a:solidFill>
                  <a:schemeClr val="accent2"/>
                </a:solidFill>
              </a:rPr>
              <a:t>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 dirty="0"/>
              <a:t>يشير المصطلح </a:t>
            </a:r>
            <a:r>
              <a:rPr lang="ar-SA" b="1" dirty="0">
                <a:solidFill>
                  <a:schemeClr val="accent1"/>
                </a:solidFill>
              </a:rPr>
              <a:t>” إطار </a:t>
            </a:r>
            <a:r>
              <a:rPr lang="en-US" b="1" dirty="0">
                <a:solidFill>
                  <a:schemeClr val="accent1"/>
                </a:solidFill>
              </a:rPr>
              <a:t>frame</a:t>
            </a:r>
            <a:r>
              <a:rPr lang="ar-SA" b="1" dirty="0">
                <a:solidFill>
                  <a:schemeClr val="accent1"/>
                </a:solidFill>
              </a:rPr>
              <a:t> ”</a:t>
            </a:r>
            <a:r>
              <a:rPr lang="ar-SA" b="1" dirty="0"/>
              <a:t> </a:t>
            </a:r>
            <a:r>
              <a:rPr lang="ar-SA" b="1" dirty="0">
                <a:solidFill>
                  <a:schemeClr val="tx2"/>
                </a:solidFill>
              </a:rPr>
              <a:t>إلى </a:t>
            </a:r>
            <a:r>
              <a:rPr lang="ar-SA" b="1" dirty="0" err="1">
                <a:solidFill>
                  <a:schemeClr val="tx2"/>
                </a:solidFill>
              </a:rPr>
              <a:t>الترويسات</a:t>
            </a:r>
            <a:r>
              <a:rPr lang="ar-SA" b="1" dirty="0">
                <a:solidFill>
                  <a:schemeClr val="tx2"/>
                </a:solidFill>
              </a:rPr>
              <a:t> و الذيول المعرفة في معايير الطبقة 2 </a:t>
            </a:r>
            <a:r>
              <a:rPr lang="ar-SA" b="1" dirty="0" err="1">
                <a:solidFill>
                  <a:schemeClr val="tx2"/>
                </a:solidFill>
              </a:rPr>
              <a:t>و</a:t>
            </a:r>
            <a:r>
              <a:rPr lang="ar-SA" b="1" dirty="0">
                <a:solidFill>
                  <a:schemeClr val="tx2"/>
                </a:solidFill>
              </a:rPr>
              <a:t> على البيانات الموجودة ضمن الإطار </a:t>
            </a:r>
          </a:p>
          <a:p>
            <a:pPr>
              <a:buFont typeface="Wingdings" pitchFamily="2" charset="2"/>
              <a:buChar char="ü"/>
            </a:pPr>
            <a:r>
              <a:rPr lang="ar-SA" b="1" dirty="0"/>
              <a:t>يشير المصطلح </a:t>
            </a:r>
            <a:r>
              <a:rPr lang="en-US" b="1" dirty="0"/>
              <a:t> </a:t>
            </a:r>
            <a:r>
              <a:rPr lang="ar-SA" b="1" dirty="0">
                <a:solidFill>
                  <a:schemeClr val="accent2"/>
                </a:solidFill>
              </a:rPr>
              <a:t>” إطار </a:t>
            </a:r>
            <a:r>
              <a:rPr lang="ar-SA" b="1" dirty="0" err="1">
                <a:solidFill>
                  <a:schemeClr val="accent2"/>
                </a:solidFill>
              </a:rPr>
              <a:t>أثيرنت</a:t>
            </a:r>
            <a:r>
              <a:rPr lang="ar-SA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Ethernet frame</a:t>
            </a:r>
            <a:r>
              <a:rPr lang="ar-SA" b="1" dirty="0">
                <a:solidFill>
                  <a:schemeClr val="accent2"/>
                </a:solidFill>
              </a:rPr>
              <a:t> ”</a:t>
            </a:r>
            <a:r>
              <a:rPr lang="ar-SA" b="1" dirty="0"/>
              <a:t> إلى الإطار الذي تم إنشاؤه وفق مواصفات بروتوكول </a:t>
            </a:r>
            <a:r>
              <a:rPr lang="ar-SA" b="1" dirty="0" err="1"/>
              <a:t>الأثيرنت</a:t>
            </a:r>
            <a:r>
              <a:rPr lang="ar-SA" b="1" dirty="0"/>
              <a:t> لاستخدمه على </a:t>
            </a:r>
            <a:r>
              <a:rPr lang="ar-SA" b="1" dirty="0" err="1"/>
              <a:t>الأثيرنت</a:t>
            </a:r>
            <a:r>
              <a:rPr lang="ar-SA" b="1" dirty="0"/>
              <a:t> 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التصادمات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2420938"/>
            <a:ext cx="9144000" cy="44370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/>
              <a:t>في الشبكات و عند استخدام المجمعات المركزية أثيرنت , تقع الحوادث </a:t>
            </a:r>
            <a:r>
              <a:rPr lang="ar-SA" b="1">
                <a:solidFill>
                  <a:schemeClr val="bg2"/>
                </a:solidFill>
              </a:rPr>
              <a:t>( تدعى تصادمات في لغة الأثيرنت )</a:t>
            </a:r>
            <a:r>
              <a:rPr lang="ar-SA" b="1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يحدث </a:t>
            </a:r>
            <a:r>
              <a:rPr lang="ar-SA" b="1">
                <a:solidFill>
                  <a:schemeClr val="accent2"/>
                </a:solidFill>
              </a:rPr>
              <a:t>التصادم </a:t>
            </a:r>
            <a:r>
              <a:rPr lang="en-US" b="1">
                <a:solidFill>
                  <a:schemeClr val="accent2"/>
                </a:solidFill>
              </a:rPr>
              <a:t>collision</a:t>
            </a:r>
            <a:r>
              <a:rPr lang="ar-SA" b="1"/>
              <a:t> </a:t>
            </a:r>
            <a:r>
              <a:rPr lang="ar-SA" b="1">
                <a:solidFill>
                  <a:schemeClr val="tx2"/>
                </a:solidFill>
              </a:rPr>
              <a:t>عند ارسال إطارين أو أكثر عبر سلك ثنائي مجدول واحد في الوقت نفسه .</a:t>
            </a:r>
            <a:r>
              <a:rPr lang="ar-SA" b="1">
                <a:solidFill>
                  <a:schemeClr val="hlink"/>
                </a:solidFill>
              </a:rPr>
              <a:t>فتكون النتيجة تشوية كل الإطارين</a:t>
            </a:r>
            <a:r>
              <a:rPr lang="ar-SA" b="1">
                <a:solidFill>
                  <a:schemeClr val="tx2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>
            <a:normAutofit/>
          </a:bodyPr>
          <a:lstStyle/>
          <a:p>
            <a:pPr algn="ctr"/>
            <a:r>
              <a:rPr lang="ar-SA">
                <a:solidFill>
                  <a:schemeClr val="accent1"/>
                </a:solidFill>
              </a:rPr>
              <a:t>لماذا تحدث التصادمات على الأثيرنت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في الشبكات تحدث التصادمات و لو تم الالتزام بجميع قواعد الأثيرنت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لكي تفهم سبب ذلك , أنظر إلى الحالتين التاليتين : </a:t>
            </a:r>
          </a:p>
          <a:p>
            <a:pPr>
              <a:buFont typeface="Wingdings" pitchFamily="2" charset="2"/>
              <a:buChar char="Ø"/>
            </a:pPr>
            <a:r>
              <a:rPr lang="ar-SA" b="1">
                <a:solidFill>
                  <a:schemeClr val="accent2"/>
                </a:solidFill>
              </a:rPr>
              <a:t> </a:t>
            </a:r>
            <a:r>
              <a:rPr lang="ar-SA" b="1">
                <a:solidFill>
                  <a:schemeClr val="tx2"/>
                </a:solidFill>
              </a:rPr>
              <a:t>عندما تنتقل إشارتان كهربائيتان أو أكثر عبر السلك الثنائي نفسه , تتشوه كلتا الإشارتين و تندمجان في إشارة واحدة , و لا يمكن الجهاز المستقبل من تفسير الإشارة كرقم 0 أو رقم 1 .</a:t>
            </a:r>
          </a:p>
          <a:p>
            <a:pPr>
              <a:buFont typeface="Wingdings" pitchFamily="2" charset="2"/>
              <a:buChar char="Ø"/>
            </a:pPr>
            <a:r>
              <a:rPr lang="ar-SA" b="1">
                <a:solidFill>
                  <a:schemeClr val="tx2"/>
                </a:solidFill>
              </a:rPr>
              <a:t>يرسل المجمع المركزي الإشارات الكهربائية المستقبلة على أحد المنافذ , عبر جميع المنافذ الأخرى , ما عدا المنفذ الذي تم الاستقبال منه , و حتى أثناء إرسال إشارات كهربائية أخرى</a:t>
            </a:r>
            <a:r>
              <a:rPr lang="ar-SA">
                <a:solidFill>
                  <a:schemeClr val="tx2"/>
                </a:solidFill>
              </a:rPr>
              <a:t> </a:t>
            </a: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543800" cy="1052513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تجنب وقوع معظم الحوادث</a:t>
            </a:r>
            <a:r>
              <a:rPr lang="ar-SA"/>
              <a:t> 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/>
              <a:t>تعرف </a:t>
            </a:r>
            <a:r>
              <a:rPr lang="ar-SA" b="1">
                <a:solidFill>
                  <a:schemeClr val="accent2"/>
                </a:solidFill>
              </a:rPr>
              <a:t>معايير الأثيرنت</a:t>
            </a:r>
            <a:r>
              <a:rPr lang="ar-SA" b="1"/>
              <a:t> خوارزمية أساسية تساعد على تقليل حوادث التصادم , وتعرف أيضا إجرائية العمل عند وقوع التصادم , </a:t>
            </a:r>
            <a:r>
              <a:rPr lang="ar-SA" b="1">
                <a:solidFill>
                  <a:srgbClr val="800000"/>
                </a:solidFill>
              </a:rPr>
              <a:t>وتدعى هذه الخوارزمية كشف تصادم الوصول المتعدد بتحسس الحامل ( </a:t>
            </a:r>
            <a:r>
              <a:rPr lang="en-US" b="1">
                <a:solidFill>
                  <a:srgbClr val="800000"/>
                </a:solidFill>
              </a:rPr>
              <a:t>CSMA/CD</a:t>
            </a:r>
            <a:r>
              <a:rPr lang="ar-SA" b="1">
                <a:solidFill>
                  <a:srgbClr val="800000"/>
                </a:solidFill>
              </a:rPr>
              <a:t> )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تبدأ الخوارزمية بهذا المفهوم البسيط :</a:t>
            </a:r>
            <a:r>
              <a:rPr lang="ar-SA" b="1">
                <a:solidFill>
                  <a:srgbClr val="800000"/>
                </a:solidFill>
              </a:rPr>
              <a:t> </a:t>
            </a:r>
            <a:r>
              <a:rPr lang="ar-SA" b="1">
                <a:solidFill>
                  <a:schemeClr val="tx2"/>
                </a:solidFill>
              </a:rPr>
              <a:t>استمع قبل بدء الإرسال , و انتظر حتى ينتهي استقبال الأطر ثم حاول إرسال إطارك 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74737"/>
          </a:xfrm>
        </p:spPr>
        <p:txBody>
          <a:bodyPr>
            <a:normAutofit/>
          </a:bodyPr>
          <a:lstStyle/>
          <a:p>
            <a:pPr algn="ctr"/>
            <a:r>
              <a:rPr lang="ar-SA">
                <a:solidFill>
                  <a:schemeClr val="accent1"/>
                </a:solidFill>
              </a:rPr>
              <a:t>ما الذي يحدث عن حدوث التصادم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ما العمل بعد حدوث التصادم ؟ تقترح </a:t>
            </a:r>
            <a:r>
              <a:rPr lang="en-US" b="1">
                <a:solidFill>
                  <a:srgbClr val="800000"/>
                </a:solidFill>
              </a:rPr>
              <a:t>CSMA/CD</a:t>
            </a:r>
            <a:r>
              <a:rPr lang="ar-SA" b="1">
                <a:solidFill>
                  <a:srgbClr val="800000"/>
                </a:solidFill>
              </a:rPr>
              <a:t> ما يلي :</a:t>
            </a:r>
          </a:p>
          <a:p>
            <a:pPr>
              <a:buFont typeface="Wingdings" pitchFamily="2" charset="2"/>
              <a:buChar char="Ø"/>
            </a:pPr>
            <a:r>
              <a:rPr lang="ar-SA" b="1"/>
              <a:t>يرسل مرسلو الأطر المتصادمة رسالة تشويش لكي يعرف الجميع بحدوث التصادم .</a:t>
            </a:r>
          </a:p>
          <a:p>
            <a:pPr>
              <a:buFont typeface="Wingdings" pitchFamily="2" charset="2"/>
              <a:buChar char="Ø"/>
            </a:pPr>
            <a:r>
              <a:rPr lang="ar-SA" b="1"/>
              <a:t>يختار مرسلو الأطر المتصادمة أوقات زمنية عشوائية .</a:t>
            </a:r>
          </a:p>
          <a:p>
            <a:pPr>
              <a:buFont typeface="Wingdings" pitchFamily="2" charset="2"/>
              <a:buChar char="Ø"/>
            </a:pPr>
            <a:r>
              <a:rPr lang="ar-SA" b="1"/>
              <a:t>ينتظر كل من مرسلي الأطر المتصادمة انقضاء الزمن العشوائي الذي اختاروه قبل أن يعيدوا إرسال الإطار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إن إشارة التشويش </a:t>
            </a:r>
            <a:r>
              <a:rPr lang="en-US" b="1">
                <a:solidFill>
                  <a:schemeClr val="accent2"/>
                </a:solidFill>
              </a:rPr>
              <a:t>jamming signal</a:t>
            </a:r>
            <a:r>
              <a:rPr lang="ar-SA" b="1"/>
              <a:t> </a:t>
            </a:r>
            <a:r>
              <a:rPr lang="ar-SA" b="1">
                <a:solidFill>
                  <a:schemeClr val="tx2"/>
                </a:solidFill>
              </a:rPr>
              <a:t>هي إشارة كهربائية محددة في معايير أثيرنت تخبر جميع الكمبيوترات عن وقوع تصادم 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التوقف عند الوجهة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2060575"/>
            <a:ext cx="9144000" cy="324008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عند استخدام الأثيرنت مع مجمع مركزي</a:t>
            </a:r>
            <a:r>
              <a:rPr lang="ar-SA" b="1"/>
              <a:t> , </a:t>
            </a:r>
            <a:r>
              <a:rPr lang="ar-SA" b="1">
                <a:solidFill>
                  <a:schemeClr val="tx2"/>
                </a:solidFill>
              </a:rPr>
              <a:t>يأخذ كل كمبيوتر نسخة عن الأطر المرسلة –</a:t>
            </a:r>
            <a:r>
              <a:rPr lang="ar-SA" b="1"/>
              <a:t> </a:t>
            </a:r>
            <a:r>
              <a:rPr lang="ar-SA" b="1">
                <a:solidFill>
                  <a:srgbClr val="800000"/>
                </a:solidFill>
              </a:rPr>
              <a:t>هذا الجانب السيئ في عمل المجمع المركزي الذي يستقبل الأطر الواردة من منفذ و يرسلها على جميع المنافذ الأخرى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hlink"/>
                </a:solidFill>
              </a:rPr>
              <a:t>أن المجمع المركزي يقوم بذلك لكي</a:t>
            </a:r>
            <a:r>
              <a:rPr lang="ar-SA" b="1"/>
              <a:t> يتم وصل البطاقة </a:t>
            </a:r>
            <a:r>
              <a:rPr lang="en-US" b="1"/>
              <a:t>NIC</a:t>
            </a:r>
            <a:r>
              <a:rPr lang="ar-SA" b="1"/>
              <a:t> الموجودة في كل كمبيوتر مع المجمع المركزي باستخدام كابل واحد .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ارسال بيانات لشخص معين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2060575"/>
            <a:ext cx="9144000" cy="42481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كل بطاقة </a:t>
            </a:r>
            <a:r>
              <a:rPr lang="en-US" b="1">
                <a:solidFill>
                  <a:schemeClr val="tx2"/>
                </a:solidFill>
              </a:rPr>
              <a:t>NIC</a:t>
            </a:r>
            <a:r>
              <a:rPr lang="ar-SA" b="1">
                <a:solidFill>
                  <a:schemeClr val="tx2"/>
                </a:solidFill>
              </a:rPr>
              <a:t> تملك عنوان أثيرنت فريد تم وضعه على البطاقة في المصنع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تضم ترويسة الأثيرنت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حقل عنوان المصدر و حقل عنوان الوجهة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800000"/>
                </a:solidFill>
              </a:rPr>
              <a:t>على سبيل المثال ,</a:t>
            </a:r>
            <a:r>
              <a:rPr lang="ar-SA"/>
              <a:t> </a:t>
            </a:r>
            <a:r>
              <a:rPr lang="ar-SA" b="1">
                <a:solidFill>
                  <a:schemeClr val="hlink"/>
                </a:solidFill>
              </a:rPr>
              <a:t>يضع الشخص المرسل عنوان الأثيرنت الخاص به في حقل عنوان المصدر للإطار</a:t>
            </a:r>
            <a:r>
              <a:rPr lang="ar-SA"/>
              <a:t> </a:t>
            </a:r>
            <a:r>
              <a:rPr lang="ar-SA" b="1">
                <a:solidFill>
                  <a:schemeClr val="bg2"/>
                </a:solidFill>
              </a:rPr>
              <a:t>و يضع عنوان الأثيرنت الخاص بالشخص المستقبل في حقل عنوان الوجهة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9144000" cy="530066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تحدد معايير الأثيرنت طول العناوين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بمقدار 48 بت ( 6 بايت ) .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يمكنك أن تكتب عناوين الأثيرنت كأرقام ثنائية , لكن كتابة 48 رقم ثنائي عملية مضنية .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لذلك حاول مصممو الأثيرنت أن يكتبوا عناوين الأثيرنت </a:t>
            </a:r>
            <a:r>
              <a:rPr lang="ar-SA" b="1">
                <a:solidFill>
                  <a:schemeClr val="hlink"/>
                </a:solidFill>
              </a:rPr>
              <a:t>باستخدام الارقام العشرية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لكن التحويل بين الأرقام العشرية و الأرقام الثناية صعبا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فتم اختيار </a:t>
            </a:r>
            <a:r>
              <a:rPr lang="ar-SA" b="1">
                <a:solidFill>
                  <a:srgbClr val="800000"/>
                </a:solidFill>
              </a:rPr>
              <a:t>النظام السادس عشر ( </a:t>
            </a:r>
            <a:r>
              <a:rPr lang="en-US" b="1">
                <a:solidFill>
                  <a:srgbClr val="800000"/>
                </a:solidFill>
              </a:rPr>
              <a:t>hex</a:t>
            </a:r>
            <a:r>
              <a:rPr lang="ar-SA" b="1">
                <a:solidFill>
                  <a:srgbClr val="800000"/>
                </a:solidFill>
              </a:rPr>
              <a:t> )</a:t>
            </a:r>
            <a:r>
              <a:rPr lang="ar-SA"/>
              <a:t> الذي يشبه النظام العشري و النظام الثنائي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يستخدم النظام السادس عشر لتمثيل الأرقام الثنائية , فكل رقم سادس عشر يمثل أربعة أرقام ثنائية .</a:t>
            </a:r>
            <a:endParaRPr lang="en-US" b="1">
              <a:solidFill>
                <a:schemeClr val="bg2"/>
              </a:solidFill>
            </a:endParaRPr>
          </a:p>
          <a:p>
            <a:endParaRPr lang="en-US" b="1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543800" cy="836612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التعرف على الاخطاء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عند تفسير البطاقة </a:t>
            </a:r>
            <a:r>
              <a:rPr lang="en-US" b="1">
                <a:solidFill>
                  <a:schemeClr val="tx2"/>
                </a:solidFill>
              </a:rPr>
              <a:t>NIC </a:t>
            </a:r>
            <a:r>
              <a:rPr lang="ar-SA" b="1">
                <a:solidFill>
                  <a:schemeClr val="tx2"/>
                </a:solidFill>
              </a:rPr>
              <a:t> المستقبلة الإشارة الكهربائية الواردة كسلسة من الأرقام الثنائية </a:t>
            </a:r>
            <a:r>
              <a:rPr lang="en-US" b="1">
                <a:solidFill>
                  <a:schemeClr val="tx2"/>
                </a:solidFill>
              </a:rPr>
              <a:t>0</a:t>
            </a:r>
            <a:r>
              <a:rPr lang="ar-SA" b="1">
                <a:solidFill>
                  <a:schemeClr val="tx2"/>
                </a:solidFill>
              </a:rPr>
              <a:t> و </a:t>
            </a:r>
            <a:r>
              <a:rPr lang="en-US" b="1">
                <a:solidFill>
                  <a:schemeClr val="tx2"/>
                </a:solidFill>
              </a:rPr>
              <a:t>1</a:t>
            </a:r>
            <a:r>
              <a:rPr lang="ar-SA" b="1">
                <a:solidFill>
                  <a:schemeClr val="tx2"/>
                </a:solidFill>
              </a:rPr>
              <a:t> , قد يحدث خطأ في تفسير الأرقام المستقبلة إذا تغيرت الإشارات الكهربائية أثناء مرورها عبر الأسلاك بسبب مقاومة الأسلاك , التداخل </a:t>
            </a:r>
            <a:r>
              <a:rPr lang="en-US" b="1">
                <a:solidFill>
                  <a:schemeClr val="tx2"/>
                </a:solidFill>
              </a:rPr>
              <a:t>EMI</a:t>
            </a:r>
            <a:r>
              <a:rPr lang="ar-SA" b="1">
                <a:solidFill>
                  <a:schemeClr val="tx2"/>
                </a:solidFill>
              </a:rPr>
              <a:t> حوادث التصادم و العوامل الأخرى .قد يرسل 1 و يظن المستقبل أنه الرقم 0 و العكس بالعكس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تستخدم الأثيرنت حقلا في ذيل الأثيرنت</a:t>
            </a:r>
            <a:r>
              <a:rPr lang="ar-SA"/>
              <a:t> </a:t>
            </a:r>
            <a:r>
              <a:rPr lang="ar-SA" b="1"/>
              <a:t>يدعى</a:t>
            </a:r>
            <a:r>
              <a:rPr lang="ar-SA"/>
              <a:t> </a:t>
            </a:r>
            <a:r>
              <a:rPr lang="ar-SA" b="1">
                <a:solidFill>
                  <a:srgbClr val="800000"/>
                </a:solidFill>
              </a:rPr>
              <a:t>تتابع تدقيق الإطار ( </a:t>
            </a:r>
            <a:r>
              <a:rPr lang="en-US" b="1">
                <a:solidFill>
                  <a:srgbClr val="800000"/>
                </a:solidFill>
              </a:rPr>
              <a:t>FCS</a:t>
            </a:r>
            <a:r>
              <a:rPr lang="ar-SA" b="1">
                <a:solidFill>
                  <a:srgbClr val="800000"/>
                </a:solidFill>
              </a:rPr>
              <a:t> ) </a:t>
            </a:r>
            <a:r>
              <a:rPr lang="en-US" b="1">
                <a:solidFill>
                  <a:srgbClr val="800000"/>
                </a:solidFill>
              </a:rPr>
              <a:t>Frame check sequence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من أجل التعرف على الخطأ . 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يحتوي الحقل </a:t>
            </a:r>
            <a:r>
              <a:rPr lang="en-US" b="1">
                <a:solidFill>
                  <a:schemeClr val="accent1"/>
                </a:solidFill>
              </a:rPr>
              <a:t>FCS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على رقم بطول 4 بايت يسمح للمستقبل بتحديد أن الإطار المستقبل يحتوي على أخطاء .</a:t>
            </a:r>
            <a:r>
              <a:rPr lang="ar-SA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b="1"/>
              <a:t>تدعى هذه الطريقة البسيطة</a:t>
            </a:r>
            <a:r>
              <a:rPr lang="ar-SA"/>
              <a:t> </a:t>
            </a:r>
            <a:r>
              <a:rPr lang="ar-SA" b="1">
                <a:solidFill>
                  <a:srgbClr val="800000"/>
                </a:solidFill>
              </a:rPr>
              <a:t>كشف الخطأ </a:t>
            </a:r>
            <a:r>
              <a:rPr lang="en-US" b="1">
                <a:solidFill>
                  <a:srgbClr val="800000"/>
                </a:solidFill>
              </a:rPr>
              <a:t>error detection</a:t>
            </a:r>
            <a:r>
              <a:rPr lang="ar-SA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أما </a:t>
            </a:r>
            <a:r>
              <a:rPr lang="ar-SA" b="1">
                <a:solidFill>
                  <a:srgbClr val="800000"/>
                </a:solidFill>
              </a:rPr>
              <a:t>استعادة الخطأ </a:t>
            </a:r>
            <a:r>
              <a:rPr lang="en-US" b="1">
                <a:solidFill>
                  <a:srgbClr val="800000"/>
                </a:solidFill>
              </a:rPr>
              <a:t>error recovery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فتشير إلى العملية التي يطلب بها المستقبل أن يعيد المرسل إرسال الأطر التي لم تجتاز التدقيق </a:t>
            </a:r>
            <a:r>
              <a:rPr lang="en-US" b="1">
                <a:solidFill>
                  <a:schemeClr val="tx2"/>
                </a:solidFill>
              </a:rPr>
              <a:t>FCS</a:t>
            </a:r>
            <a:r>
              <a:rPr lang="ar-SA" b="1">
                <a:solidFill>
                  <a:schemeClr val="tx2"/>
                </a:solidFill>
              </a:rPr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ينفذ بروتوكول التحكم بالإرسال </a:t>
            </a:r>
            <a:r>
              <a:rPr lang="en-US" b="1">
                <a:solidFill>
                  <a:schemeClr val="accent2"/>
                </a:solidFill>
              </a:rPr>
              <a:t>)</a:t>
            </a:r>
            <a:r>
              <a:rPr lang="ar-SA" b="1">
                <a:solidFill>
                  <a:schemeClr val="accent2"/>
                </a:solidFill>
              </a:rPr>
              <a:t> </a:t>
            </a:r>
            <a:r>
              <a:rPr lang="en-US" b="1">
                <a:solidFill>
                  <a:schemeClr val="accent2"/>
                </a:solidFill>
              </a:rPr>
              <a:t>TCP</a:t>
            </a:r>
            <a:r>
              <a:rPr lang="ar-SA" b="1">
                <a:solidFill>
                  <a:schemeClr val="accent2"/>
                </a:solidFill>
              </a:rPr>
              <a:t> )</a:t>
            </a:r>
            <a:r>
              <a:rPr lang="ar-SA"/>
              <a:t> </a:t>
            </a:r>
            <a:r>
              <a:rPr lang="ar-SA" b="1"/>
              <a:t>عملية استعادة الخطأ</a:t>
            </a:r>
            <a:r>
              <a:rPr lang="ar-SA"/>
              <a:t> .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إن الأثيرنت و </a:t>
            </a:r>
            <a:r>
              <a:rPr lang="en-US" b="1">
                <a:solidFill>
                  <a:schemeClr val="tx2"/>
                </a:solidFill>
              </a:rPr>
              <a:t>TCP</a:t>
            </a:r>
            <a:r>
              <a:rPr lang="ar-SA" b="1">
                <a:solidFill>
                  <a:schemeClr val="tx2"/>
                </a:solidFill>
              </a:rPr>
              <a:t> يتممان عمل بعضهما بطريقة أو أخرى 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معياري الأثيرنت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2205038"/>
            <a:ext cx="9144000" cy="4652962"/>
          </a:xfrm>
        </p:spPr>
        <p:txBody>
          <a:bodyPr/>
          <a:lstStyle/>
          <a:p>
            <a:r>
              <a:rPr lang="ar-SA" b="1">
                <a:solidFill>
                  <a:schemeClr val="tx2"/>
                </a:solidFill>
              </a:rPr>
              <a:t>تم إنشاء الأثيرنت في السبعينات ,</a:t>
            </a:r>
            <a:r>
              <a:rPr lang="ar-SA"/>
              <a:t> و </a:t>
            </a:r>
            <a:r>
              <a:rPr lang="ar-SA" b="1">
                <a:solidFill>
                  <a:schemeClr val="accent2"/>
                </a:solidFill>
              </a:rPr>
              <a:t>كانت هناك ثلاث شركات اهتمت في الأثيرنت و دعمتها ,</a:t>
            </a:r>
            <a:r>
              <a:rPr lang="ar-SA"/>
              <a:t> </a:t>
            </a:r>
            <a:r>
              <a:rPr lang="ar-SA" b="1"/>
              <a:t>فوضعت هذه الشركات معيار أصلي دعته</a:t>
            </a:r>
            <a:r>
              <a:rPr lang="ar-SA"/>
              <a:t> </a:t>
            </a:r>
            <a:r>
              <a:rPr lang="ar-SA" b="1">
                <a:solidFill>
                  <a:srgbClr val="800000"/>
                </a:solidFill>
              </a:rPr>
              <a:t>أثيرنت </a:t>
            </a:r>
            <a:r>
              <a:rPr lang="en-US" b="1">
                <a:solidFill>
                  <a:srgbClr val="800000"/>
                </a:solidFill>
              </a:rPr>
              <a:t>DIX</a:t>
            </a:r>
            <a:r>
              <a:rPr lang="ar-SA"/>
              <a:t> , </a:t>
            </a:r>
            <a:r>
              <a:rPr lang="ar-SA" b="1"/>
              <a:t>باستخدام الأحرف الأولى من أسماء هذه الشركات الثلاثة , و يدعى هذا المعيار أيضا </a:t>
            </a:r>
            <a:r>
              <a:rPr lang="ar-SA" b="1">
                <a:solidFill>
                  <a:srgbClr val="800000"/>
                </a:solidFill>
              </a:rPr>
              <a:t>أثيرنت الإصدار 2</a:t>
            </a:r>
            <a:r>
              <a:rPr lang="en-US"/>
              <a:t> </a:t>
            </a:r>
          </a:p>
          <a:p>
            <a:r>
              <a:rPr lang="ar-SA" b="1"/>
              <a:t>أنشاء </a:t>
            </a:r>
            <a:r>
              <a:rPr lang="en-US" b="1"/>
              <a:t>IEEE</a:t>
            </a:r>
            <a:r>
              <a:rPr lang="ar-SA" b="1"/>
              <a:t> , لاحقا في الثمانينات ,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لجانا لوضع قواعد لمعايير الشبكات </a:t>
            </a:r>
            <a:r>
              <a:rPr lang="en-US" b="1">
                <a:solidFill>
                  <a:schemeClr val="tx2"/>
                </a:solidFill>
              </a:rPr>
              <a:t>LAN</a:t>
            </a:r>
            <a:r>
              <a:rPr lang="ar-SA" b="1">
                <a:solidFill>
                  <a:schemeClr val="tx2"/>
                </a:solidFill>
              </a:rPr>
              <a:t> 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7" name="Organization Chart 7"/>
          <p:cNvGraphicFramePr>
            <a:graphicFrameLocks/>
          </p:cNvGraphicFramePr>
          <p:nvPr>
            <p:ph/>
          </p:nvPr>
        </p:nvGraphicFramePr>
        <p:xfrm>
          <a:off x="179388" y="122238"/>
          <a:ext cx="8964612" cy="6546850"/>
        </p:xfrm>
        <a:graphic>
          <a:graphicData uri="http://schemas.openxmlformats.org/drawingml/2006/compatibility">
            <com:legacyDrawing xmlns:com="http://schemas.openxmlformats.org/drawingml/2006/compatibility" spid="_x0000_s2048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8" name="Organization Chart 6"/>
          <p:cNvGraphicFramePr>
            <a:graphicFrameLocks/>
          </p:cNvGraphicFramePr>
          <p:nvPr>
            <p:ph/>
          </p:nvPr>
        </p:nvGraphicFramePr>
        <p:xfrm>
          <a:off x="0" y="93663"/>
          <a:ext cx="9144000" cy="6764337"/>
        </p:xfrm>
        <a:graphic>
          <a:graphicData uri="http://schemas.openxmlformats.org/drawingml/2006/compatibility">
            <com:legacyDrawing xmlns:com="http://schemas.openxmlformats.org/drawingml/2006/compatibility" spid="_x0000_s2355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132</TotalTime>
  <Words>952</Words>
  <Application>Microsoft Office PowerPoint</Application>
  <PresentationFormat>On-screen Show (4:3)</PresentationFormat>
  <Paragraphs>94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Times New Roman</vt:lpstr>
      <vt:lpstr>Wingdings</vt:lpstr>
      <vt:lpstr>Trek</vt:lpstr>
      <vt:lpstr>الفصل الخامس</vt:lpstr>
      <vt:lpstr>البيانات المقبولة على الشبكات LAN : إطار الأثيرنت</vt:lpstr>
      <vt:lpstr>Slide 3</vt:lpstr>
      <vt:lpstr>Slide 4</vt:lpstr>
      <vt:lpstr>التصادمات</vt:lpstr>
      <vt:lpstr>لماذا تحدث التصادمات على الأثيرنت </vt:lpstr>
      <vt:lpstr>تجنب وقوع معظم الحوادث </vt:lpstr>
      <vt:lpstr>ما الذي يحدث عن حدوث التصادم </vt:lpstr>
      <vt:lpstr>التوقف عند الوجهة</vt:lpstr>
      <vt:lpstr>ارسال بيانات لشخص معين </vt:lpstr>
      <vt:lpstr>Slide 11</vt:lpstr>
      <vt:lpstr>التعرف على الاخطاء </vt:lpstr>
      <vt:lpstr>Slide 13</vt:lpstr>
      <vt:lpstr>معياري الأثيرنت </vt:lpstr>
      <vt:lpstr>Slide 15</vt:lpstr>
      <vt:lpstr>Slide 16</vt:lpstr>
    </vt:vector>
  </TitlesOfParts>
  <Company>29=12=2008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الخامس</dc:title>
  <dc:creator>himo</dc:creator>
  <cp:lastModifiedBy>Aspire</cp:lastModifiedBy>
  <cp:revision>8</cp:revision>
  <dcterms:created xsi:type="dcterms:W3CDTF">2009-04-03T08:15:55Z</dcterms:created>
  <dcterms:modified xsi:type="dcterms:W3CDTF">2012-05-07T05:38:46Z</dcterms:modified>
</cp:coreProperties>
</file>