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32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44" d="100"/>
          <a:sy n="44" d="100"/>
        </p:scale>
        <p:origin x="-70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D29326F-57D2-4FC2-970E-0B12DB862DDC}" type="datetimeFigureOut">
              <a:rPr lang="ar-SA" smtClean="0"/>
              <a:pPr/>
              <a:t>5/30/1433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2E7C9FCC-0DD1-40BF-A86F-806D61D80B1A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C9FCC-0DD1-40BF-A86F-806D61D80B1A}" type="slidenum">
              <a:rPr lang="ar-SA" smtClean="0"/>
              <a:pPr/>
              <a:t>1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C9FCC-0DD1-40BF-A86F-806D61D80B1A}" type="slidenum">
              <a:rPr lang="ar-SA" smtClean="0"/>
              <a:pPr/>
              <a:t>2</a:t>
            </a:fld>
            <a:endParaRPr lang="ar-S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C9FCC-0DD1-40BF-A86F-806D61D80B1A}" type="slidenum">
              <a:rPr lang="ar-SA" smtClean="0"/>
              <a:pPr/>
              <a:t>3</a:t>
            </a:fld>
            <a:endParaRPr lang="ar-S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C9FCC-0DD1-40BF-A86F-806D61D80B1A}" type="slidenum">
              <a:rPr lang="ar-SA" smtClean="0"/>
              <a:pPr/>
              <a:t>4</a:t>
            </a:fld>
            <a:endParaRPr lang="ar-S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C9FCC-0DD1-40BF-A86F-806D61D80B1A}" type="slidenum">
              <a:rPr lang="ar-SA" smtClean="0"/>
              <a:pPr/>
              <a:t>5</a:t>
            </a:fld>
            <a:endParaRPr lang="ar-S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C9FCC-0DD1-40BF-A86F-806D61D80B1A}" type="slidenum">
              <a:rPr lang="ar-SA" smtClean="0"/>
              <a:pPr/>
              <a:t>6</a:t>
            </a:fld>
            <a:endParaRPr lang="ar-S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C9FCC-0DD1-40BF-A86F-806D61D80B1A}" type="slidenum">
              <a:rPr lang="ar-SA" smtClean="0"/>
              <a:pPr/>
              <a:t>7</a:t>
            </a:fld>
            <a:endParaRPr lang="ar-S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C9FCC-0DD1-40BF-A86F-806D61D80B1A}" type="slidenum">
              <a:rPr lang="ar-SA" smtClean="0"/>
              <a:pPr/>
              <a:t>8</a:t>
            </a:fld>
            <a:endParaRPr lang="ar-S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C9FCC-0DD1-40BF-A86F-806D61D80B1A}" type="slidenum">
              <a:rPr lang="ar-SA" smtClean="0"/>
              <a:pPr/>
              <a:t>9</a:t>
            </a:fld>
            <a:endParaRPr lang="ar-S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C9FCC-0DD1-40BF-A86F-806D61D80B1A}" type="slidenum">
              <a:rPr lang="ar-SA" smtClean="0"/>
              <a:pPr/>
              <a:t>10</a:t>
            </a:fld>
            <a:endParaRPr lang="ar-S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C9FCC-0DD1-40BF-A86F-806D61D80B1A}" type="slidenum">
              <a:rPr lang="ar-SA" smtClean="0"/>
              <a:pPr/>
              <a:t>11</a:t>
            </a:fld>
            <a:endParaRPr lang="ar-S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C9FCC-0DD1-40BF-A86F-806D61D80B1A}" type="slidenum">
              <a:rPr lang="ar-SA" smtClean="0"/>
              <a:pPr/>
              <a:t>12</a:t>
            </a:fld>
            <a:endParaRPr lang="ar-S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C9FCC-0DD1-40BF-A86F-806D61D80B1A}" type="slidenum">
              <a:rPr lang="ar-SA" smtClean="0"/>
              <a:pPr/>
              <a:t>13</a:t>
            </a:fld>
            <a:endParaRPr lang="ar-S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C9FCC-0DD1-40BF-A86F-806D61D80B1A}" type="slidenum">
              <a:rPr lang="ar-SA" smtClean="0"/>
              <a:pPr/>
              <a:t>14</a:t>
            </a:fld>
            <a:endParaRPr lang="ar-S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C9FCC-0DD1-40BF-A86F-806D61D80B1A}" type="slidenum">
              <a:rPr lang="ar-SA" smtClean="0"/>
              <a:pPr/>
              <a:t>15</a:t>
            </a:fld>
            <a:endParaRPr lang="ar-SA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C9FCC-0DD1-40BF-A86F-806D61D80B1A}" type="slidenum">
              <a:rPr lang="ar-SA" smtClean="0"/>
              <a:pPr/>
              <a:t>16</a:t>
            </a:fld>
            <a:endParaRPr lang="ar-SA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C9FCC-0DD1-40BF-A86F-806D61D80B1A}" type="slidenum">
              <a:rPr lang="ar-SA" smtClean="0"/>
              <a:pPr/>
              <a:t>17</a:t>
            </a:fld>
            <a:endParaRPr lang="ar-SA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C9FCC-0DD1-40BF-A86F-806D61D80B1A}" type="slidenum">
              <a:rPr lang="ar-SA" smtClean="0"/>
              <a:pPr/>
              <a:t>18</a:t>
            </a:fld>
            <a:endParaRPr lang="ar-SA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C9FCC-0DD1-40BF-A86F-806D61D80B1A}" type="slidenum">
              <a:rPr lang="ar-SA" smtClean="0"/>
              <a:pPr/>
              <a:t>19</a:t>
            </a:fld>
            <a:endParaRPr lang="ar-SA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C9FCC-0DD1-40BF-A86F-806D61D80B1A}" type="slidenum">
              <a:rPr lang="ar-SA" smtClean="0"/>
              <a:pPr/>
              <a:t>20</a:t>
            </a:fld>
            <a:endParaRPr lang="ar-SA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C9FCC-0DD1-40BF-A86F-806D61D80B1A}" type="slidenum">
              <a:rPr lang="ar-SA" smtClean="0"/>
              <a:pPr/>
              <a:t>21</a:t>
            </a:fld>
            <a:endParaRPr lang="ar-SA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C9FCC-0DD1-40BF-A86F-806D61D80B1A}" type="slidenum">
              <a:rPr lang="ar-SA" smtClean="0"/>
              <a:pPr/>
              <a:t>22</a:t>
            </a:fld>
            <a:endParaRPr lang="ar-SA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C9FCC-0DD1-40BF-A86F-806D61D80B1A}" type="slidenum">
              <a:rPr lang="ar-SA" smtClean="0"/>
              <a:pPr/>
              <a:t>23</a:t>
            </a:fld>
            <a:endParaRPr lang="ar-SA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C9FCC-0DD1-40BF-A86F-806D61D80B1A}" type="slidenum">
              <a:rPr lang="ar-SA" smtClean="0"/>
              <a:pPr/>
              <a:t>24</a:t>
            </a:fld>
            <a:endParaRPr lang="ar-SA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C9FCC-0DD1-40BF-A86F-806D61D80B1A}" type="slidenum">
              <a:rPr lang="ar-SA" smtClean="0"/>
              <a:pPr/>
              <a:t>25</a:t>
            </a:fld>
            <a:endParaRPr lang="ar-SA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C9FCC-0DD1-40BF-A86F-806D61D80B1A}" type="slidenum">
              <a:rPr lang="ar-SA" smtClean="0"/>
              <a:pPr/>
              <a:t>26</a:t>
            </a:fld>
            <a:endParaRPr lang="ar-SA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C9FCC-0DD1-40BF-A86F-806D61D80B1A}" type="slidenum">
              <a:rPr lang="ar-SA" smtClean="0"/>
              <a:pPr/>
              <a:t>27</a:t>
            </a:fld>
            <a:endParaRPr lang="ar-SA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C9FCC-0DD1-40BF-A86F-806D61D80B1A}" type="slidenum">
              <a:rPr lang="ar-SA" smtClean="0"/>
              <a:pPr/>
              <a:t>28</a:t>
            </a:fld>
            <a:endParaRPr lang="ar-SA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C9FCC-0DD1-40BF-A86F-806D61D80B1A}" type="slidenum">
              <a:rPr lang="ar-SA" smtClean="0"/>
              <a:pPr/>
              <a:t>29</a:t>
            </a:fld>
            <a:endParaRPr lang="ar-SA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C9FCC-0DD1-40BF-A86F-806D61D80B1A}" type="slidenum">
              <a:rPr lang="ar-SA" smtClean="0"/>
              <a:pPr/>
              <a:t>30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7287BA1-5AD0-4989-AD17-1BD5A5149FAD}" type="datetimeFigureOut">
              <a:rPr lang="ar-SA" smtClean="0"/>
              <a:pPr/>
              <a:t>5/30/1433</a:t>
            </a:fld>
            <a:endParaRPr lang="ar-S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DD0E9B6-ECFB-48FA-9F68-EB03217590B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287BA1-5AD0-4989-AD17-1BD5A5149FAD}" type="datetimeFigureOut">
              <a:rPr lang="ar-SA" smtClean="0"/>
              <a:pPr/>
              <a:t>5/30/1433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D0E9B6-ECFB-48FA-9F68-EB03217590B2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287BA1-5AD0-4989-AD17-1BD5A5149FAD}" type="datetimeFigureOut">
              <a:rPr lang="ar-SA" smtClean="0"/>
              <a:pPr/>
              <a:t>5/30/1433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D0E9B6-ECFB-48FA-9F68-EB03217590B2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287BA1-5AD0-4989-AD17-1BD5A5149FAD}" type="datetimeFigureOut">
              <a:rPr lang="ar-SA" smtClean="0"/>
              <a:pPr/>
              <a:t>5/30/1433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D0E9B6-ECFB-48FA-9F68-EB03217590B2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287BA1-5AD0-4989-AD17-1BD5A5149FAD}" type="datetimeFigureOut">
              <a:rPr lang="ar-SA" smtClean="0"/>
              <a:pPr/>
              <a:t>5/30/1433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D0E9B6-ECFB-48FA-9F68-EB03217590B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287BA1-5AD0-4989-AD17-1BD5A5149FAD}" type="datetimeFigureOut">
              <a:rPr lang="ar-SA" smtClean="0"/>
              <a:pPr/>
              <a:t>5/30/1433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D0E9B6-ECFB-48FA-9F68-EB03217590B2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287BA1-5AD0-4989-AD17-1BD5A5149FAD}" type="datetimeFigureOut">
              <a:rPr lang="ar-SA" smtClean="0"/>
              <a:pPr/>
              <a:t>5/30/1433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D0E9B6-ECFB-48FA-9F68-EB03217590B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7287BA1-5AD0-4989-AD17-1BD5A5149FAD}" type="datetimeFigureOut">
              <a:rPr lang="ar-SA" smtClean="0"/>
              <a:pPr/>
              <a:t>5/30/1433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D0E9B6-ECFB-48FA-9F68-EB03217590B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7287BA1-5AD0-4989-AD17-1BD5A5149FAD}" type="datetimeFigureOut">
              <a:rPr lang="ar-SA" smtClean="0"/>
              <a:pPr/>
              <a:t>5/30/1433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DD0E9B6-ECFB-48FA-9F68-EB03217590B2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287BA1-5AD0-4989-AD17-1BD5A5149FAD}" type="datetimeFigureOut">
              <a:rPr lang="ar-SA" smtClean="0"/>
              <a:pPr/>
              <a:t>5/30/1433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D0E9B6-ECFB-48FA-9F68-EB03217590B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287BA1-5AD0-4989-AD17-1BD5A5149FAD}" type="datetimeFigureOut">
              <a:rPr lang="ar-SA" smtClean="0"/>
              <a:pPr/>
              <a:t>5/30/1433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D0E9B6-ECFB-48FA-9F68-EB03217590B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7287BA1-5AD0-4989-AD17-1BD5A5149FAD}" type="datetimeFigureOut">
              <a:rPr lang="ar-SA" smtClean="0"/>
              <a:pPr/>
              <a:t>5/30/1433</a:t>
            </a:fld>
            <a:endParaRPr lang="ar-S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DD0E9B6-ECFB-48FA-9F68-EB03217590B2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isco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edsco.com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تسليم البضاعة </a:t>
            </a:r>
            <a:r>
              <a:rPr lang="ar-SA" dirty="0" err="1" smtClean="0"/>
              <a:t>الى</a:t>
            </a:r>
            <a:r>
              <a:rPr lang="ar-SA" dirty="0" smtClean="0"/>
              <a:t> عنوان الطريق الصحيح (</a:t>
            </a:r>
            <a:r>
              <a:rPr lang="en-US" dirty="0" smtClean="0"/>
              <a:t>IP</a:t>
            </a:r>
            <a:r>
              <a:rPr lang="ar-SA" dirty="0" smtClean="0"/>
              <a:t> </a:t>
            </a:r>
            <a:r>
              <a:rPr lang="en-US" dirty="0" smtClean="0"/>
              <a:t>(</a:t>
            </a:r>
            <a:endParaRPr lang="ar-S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ar-SA" dirty="0" smtClean="0"/>
              <a:t>الكمبيوترات تفضل استخدام الأعداد لتحديد هويتها </a:t>
            </a:r>
          </a:p>
          <a:p>
            <a:r>
              <a:rPr lang="ar-SA" dirty="0" smtClean="0"/>
              <a:t>تسلم الموجهات </a:t>
            </a:r>
            <a:r>
              <a:rPr lang="ar-SA" dirty="0" err="1" smtClean="0"/>
              <a:t>و</a:t>
            </a:r>
            <a:r>
              <a:rPr lang="ar-SA" dirty="0" smtClean="0"/>
              <a:t> التي هي أجهزة شبكية البيانات من كمبيوتر </a:t>
            </a:r>
            <a:r>
              <a:rPr lang="ar-SA" dirty="0" err="1" smtClean="0"/>
              <a:t>الى</a:t>
            </a:r>
            <a:r>
              <a:rPr lang="ar-SA" dirty="0" smtClean="0"/>
              <a:t> آخر .</a:t>
            </a:r>
          </a:p>
          <a:p>
            <a:r>
              <a:rPr lang="ar-SA" dirty="0" smtClean="0"/>
              <a:t>تفضل الكمبيوترات </a:t>
            </a:r>
            <a:r>
              <a:rPr lang="ar-SA" dirty="0" err="1" smtClean="0"/>
              <a:t>و</a:t>
            </a:r>
            <a:r>
              <a:rPr lang="ar-SA" dirty="0" smtClean="0"/>
              <a:t> الموجهات توجيه البيانات </a:t>
            </a:r>
            <a:r>
              <a:rPr lang="ar-SA" dirty="0" err="1" smtClean="0"/>
              <a:t>الى</a:t>
            </a:r>
            <a:r>
              <a:rPr lang="ar-SA" dirty="0" smtClean="0"/>
              <a:t> العنوان </a:t>
            </a:r>
            <a:r>
              <a:rPr lang="en-US" dirty="0" smtClean="0">
                <a:hlinkClick r:id="rId3"/>
              </a:rPr>
              <a:t>http://www.cisco.com</a:t>
            </a:r>
            <a:r>
              <a:rPr lang="en-US" dirty="0" smtClean="0"/>
              <a:t> </a:t>
            </a:r>
            <a:r>
              <a:rPr lang="ar-SA" dirty="0" smtClean="0"/>
              <a:t> باستخدام العنوان العددي للملقم مثل </a:t>
            </a:r>
            <a:r>
              <a:rPr lang="en-US" dirty="0" smtClean="0"/>
              <a:t>198.133.219.25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dirty="0" smtClean="0"/>
              <a:t>تعمل الموجهات في شبكات </a:t>
            </a:r>
            <a:r>
              <a:rPr lang="ar-SA" dirty="0" err="1" smtClean="0"/>
              <a:t>الـ</a:t>
            </a:r>
            <a:r>
              <a:rPr lang="ar-SA" dirty="0" smtClean="0"/>
              <a:t> </a:t>
            </a:r>
            <a:r>
              <a:rPr lang="en-US" dirty="0" smtClean="0"/>
              <a:t>TCP/1P</a:t>
            </a:r>
            <a:r>
              <a:rPr lang="ar-SA" dirty="0" smtClean="0"/>
              <a:t> كتقاطعات </a:t>
            </a:r>
          </a:p>
          <a:p>
            <a:pPr>
              <a:buNone/>
            </a:pPr>
            <a:r>
              <a:rPr lang="ar-SA" dirty="0" smtClean="0"/>
              <a:t>ويحدد الموجه الاتجاه الذي ستسلكه رزم البيانات .</a:t>
            </a:r>
          </a:p>
          <a:p>
            <a:pPr>
              <a:buNone/>
            </a:pPr>
            <a:r>
              <a:rPr lang="ar-SA" dirty="0" smtClean="0"/>
              <a:t>و في الشبكات الكبيرة توجه العديد من مبدلات </a:t>
            </a:r>
            <a:r>
              <a:rPr lang="en-US" dirty="0" smtClean="0"/>
              <a:t>LAN</a:t>
            </a:r>
            <a:r>
              <a:rPr lang="ar-SA" dirty="0" smtClean="0"/>
              <a:t> و الموجهات بين كمبيوتر المستضاف </a:t>
            </a:r>
            <a:r>
              <a:rPr lang="ar-SA" dirty="0" err="1" smtClean="0"/>
              <a:t>و</a:t>
            </a:r>
            <a:r>
              <a:rPr lang="ar-SA" dirty="0" smtClean="0"/>
              <a:t> الملقم . عندما يرسل كمبيوتر البيانات </a:t>
            </a:r>
            <a:r>
              <a:rPr lang="ar-SA" dirty="0" err="1" smtClean="0"/>
              <a:t>الى</a:t>
            </a:r>
            <a:r>
              <a:rPr lang="ar-SA" dirty="0" smtClean="0"/>
              <a:t> كمبيوتر آخر ، تتخذ الموجهات قرارات حول توجيه البيانات لكي تصل الى العنوان الصحيح .</a:t>
            </a:r>
          </a:p>
          <a:p>
            <a:pPr>
              <a:buNone/>
            </a:pPr>
            <a:r>
              <a:rPr lang="ar-SA" dirty="0" smtClean="0"/>
              <a:t>التوجيه : هو عملية ارسال البيانات من الكمبيوتر عبر جميع الموجهات و الوصول في النهاية الى الوجهة المطلوبة .</a:t>
            </a: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أساسيات التجوال : الانتقال الى الوجهة الصحيحة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مصطلح الشبكة البينية</a:t>
            </a:r>
          </a:p>
          <a:p>
            <a:r>
              <a:rPr lang="ar-SA" dirty="0" smtClean="0"/>
              <a:t>هي اختصار للشبكات الموصولة فيما بينها </a:t>
            </a:r>
          </a:p>
          <a:p>
            <a:r>
              <a:rPr lang="ar-SA" dirty="0" smtClean="0"/>
              <a:t>مثال</a:t>
            </a:r>
          </a:p>
          <a:p>
            <a:r>
              <a:rPr lang="ar-SA" dirty="0" smtClean="0"/>
              <a:t>أربع شبكات </a:t>
            </a:r>
            <a:r>
              <a:rPr lang="ar-SA" dirty="0" err="1" smtClean="0"/>
              <a:t>أثيرنت</a:t>
            </a:r>
            <a:r>
              <a:rPr lang="ar-SA" dirty="0" smtClean="0"/>
              <a:t> يتم فصلها بثلاث موجهات</a:t>
            </a:r>
          </a:p>
          <a:p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dirty="0" err="1" smtClean="0"/>
              <a:t>احدى</a:t>
            </a:r>
            <a:r>
              <a:rPr lang="ar-SA" dirty="0" smtClean="0"/>
              <a:t> الفوائد الأساسية للموجهات </a:t>
            </a:r>
            <a:r>
              <a:rPr lang="ar-SA" dirty="0" err="1" smtClean="0"/>
              <a:t>بالاضافة</a:t>
            </a:r>
            <a:r>
              <a:rPr lang="ar-SA" dirty="0" smtClean="0"/>
              <a:t> </a:t>
            </a:r>
            <a:r>
              <a:rPr lang="ar-SA" dirty="0" err="1" smtClean="0"/>
              <a:t>الى</a:t>
            </a:r>
            <a:r>
              <a:rPr lang="ar-SA" dirty="0" smtClean="0"/>
              <a:t> المساعدة على توجيه البيانات عبر الشبكة هي :</a:t>
            </a:r>
          </a:p>
          <a:p>
            <a:r>
              <a:rPr lang="ar-SA" dirty="0" smtClean="0"/>
              <a:t>الاتصال بعدة أنواع مختلفة من الشبكة البينية  </a:t>
            </a:r>
          </a:p>
          <a:p>
            <a:r>
              <a:rPr lang="ar-SA" dirty="0" smtClean="0"/>
              <a:t>يتم التوجيه بالطريقة نفسها سواء استخدمت شبكات </a:t>
            </a:r>
            <a:r>
              <a:rPr lang="en-US" dirty="0" smtClean="0"/>
              <a:t>LAN</a:t>
            </a:r>
            <a:r>
              <a:rPr lang="ar-SA" dirty="0" smtClean="0"/>
              <a:t> أو </a:t>
            </a:r>
            <a:r>
              <a:rPr lang="en-US" dirty="0" smtClean="0"/>
              <a:t>WAN </a:t>
            </a:r>
            <a:r>
              <a:rPr lang="ar-SA" dirty="0" smtClean="0"/>
              <a:t> معا .</a:t>
            </a:r>
          </a:p>
          <a:p>
            <a:r>
              <a:rPr lang="ar-SA" dirty="0" smtClean="0"/>
              <a:t>أحد أسباب انتشار الموجهات هو :</a:t>
            </a:r>
          </a:p>
          <a:p>
            <a:r>
              <a:rPr lang="ar-SA" dirty="0" smtClean="0"/>
              <a:t>أنها تصل عدة أنواع مختلفة من الشبكات </a:t>
            </a:r>
            <a:r>
              <a:rPr lang="ar-SA" dirty="0" err="1" smtClean="0"/>
              <a:t>الفزيائية</a:t>
            </a:r>
            <a:r>
              <a:rPr lang="ar-SA" dirty="0" smtClean="0"/>
              <a:t> مع بعضها بسهولة .</a:t>
            </a:r>
          </a:p>
          <a:p>
            <a:r>
              <a:rPr lang="ar-SA" dirty="0" smtClean="0"/>
              <a:t>لكي تعرف الكل مزيد من التفاصيل حول التوجيه يجب أن تفهم بشكل أفضل البروتوكول </a:t>
            </a:r>
            <a:r>
              <a:rPr lang="en-US" dirty="0" smtClean="0"/>
              <a:t>IP</a:t>
            </a:r>
            <a:r>
              <a:rPr lang="ar-SA" dirty="0" smtClean="0"/>
              <a:t> ، العناوين </a:t>
            </a:r>
            <a:r>
              <a:rPr lang="en-US" dirty="0" smtClean="0"/>
              <a:t>IP</a:t>
            </a:r>
            <a:r>
              <a:rPr lang="ar-SA" dirty="0" smtClean="0"/>
              <a:t> و تأثيرها على التوجيه .</a:t>
            </a: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ar-SA" dirty="0" smtClean="0"/>
              <a:t>تستخدم خدمة بريد الولايات المتحدة (</a:t>
            </a:r>
            <a:r>
              <a:rPr lang="en-US" dirty="0" smtClean="0"/>
              <a:t>USPS</a:t>
            </a:r>
            <a:r>
              <a:rPr lang="ar-SA" dirty="0" smtClean="0"/>
              <a:t> )</a:t>
            </a:r>
            <a:r>
              <a:rPr lang="en-US" dirty="0" smtClean="0"/>
              <a:t> </a:t>
            </a:r>
            <a:r>
              <a:rPr lang="ar-SA" dirty="0" smtClean="0"/>
              <a:t> نظام عناوين يتألف من رقم ، اسم الشارع الذي يوجد فيه البناء أو المدينة ، الولاية  و رمز خاص . و عملت </a:t>
            </a:r>
            <a:r>
              <a:rPr lang="en-US" dirty="0" smtClean="0"/>
              <a:t>USPS</a:t>
            </a:r>
            <a:r>
              <a:rPr lang="ar-SA" dirty="0" smtClean="0"/>
              <a:t> على أن تكون جميع العناوين في البلاد فريدة .</a:t>
            </a:r>
          </a:p>
          <a:p>
            <a:r>
              <a:rPr lang="ar-SA" dirty="0" err="1" smtClean="0"/>
              <a:t>ان</a:t>
            </a:r>
            <a:r>
              <a:rPr lang="ar-SA" dirty="0" smtClean="0"/>
              <a:t> </a:t>
            </a:r>
            <a:r>
              <a:rPr lang="en-US" dirty="0" smtClean="0"/>
              <a:t>IP</a:t>
            </a:r>
            <a:r>
              <a:rPr lang="ar-SA" dirty="0" smtClean="0"/>
              <a:t> هو بروتوكول </a:t>
            </a:r>
            <a:r>
              <a:rPr lang="en-US" dirty="0" smtClean="0"/>
              <a:t>TCP/IP</a:t>
            </a:r>
            <a:r>
              <a:rPr lang="ar-SA" dirty="0" smtClean="0"/>
              <a:t> الذي يتطابق مع الطبقة 3 في نموذج الشبكات </a:t>
            </a:r>
            <a:r>
              <a:rPr lang="en-US" dirty="0" smtClean="0"/>
              <a:t>OSI</a:t>
            </a:r>
            <a:r>
              <a:rPr lang="ar-SA" dirty="0" smtClean="0"/>
              <a:t> .</a:t>
            </a:r>
          </a:p>
          <a:p>
            <a:r>
              <a:rPr lang="ar-SA" dirty="0" smtClean="0"/>
              <a:t>يعرف </a:t>
            </a:r>
            <a:r>
              <a:rPr lang="en-US" dirty="0" smtClean="0"/>
              <a:t>IP</a:t>
            </a:r>
            <a:r>
              <a:rPr lang="ar-SA" dirty="0" smtClean="0"/>
              <a:t> العنونة </a:t>
            </a:r>
            <a:r>
              <a:rPr lang="ar-SA" dirty="0" err="1" smtClean="0"/>
              <a:t>بالاضافة</a:t>
            </a:r>
            <a:r>
              <a:rPr lang="ar-SA" dirty="0" smtClean="0"/>
              <a:t> </a:t>
            </a:r>
            <a:r>
              <a:rPr lang="ar-SA" dirty="0" err="1" smtClean="0"/>
              <a:t>الى</a:t>
            </a:r>
            <a:r>
              <a:rPr lang="ar-SA" dirty="0" smtClean="0"/>
              <a:t> التوجيه  </a:t>
            </a:r>
          </a:p>
          <a:p>
            <a:r>
              <a:rPr lang="ar-SA" dirty="0" smtClean="0"/>
              <a:t>يعرف </a:t>
            </a:r>
            <a:r>
              <a:rPr lang="en-US" dirty="0" smtClean="0"/>
              <a:t>IP</a:t>
            </a:r>
            <a:r>
              <a:rPr lang="ar-SA" dirty="0" smtClean="0"/>
              <a:t> العناوين ببنية محددة تسهل عملية التوجيه – بما يكافئ فرز البريد .</a:t>
            </a:r>
          </a:p>
          <a:p>
            <a:r>
              <a:rPr lang="ar-SA" dirty="0" smtClean="0"/>
              <a:t>يجب أن يكون عنوان </a:t>
            </a:r>
            <a:r>
              <a:rPr lang="en-US" dirty="0" smtClean="0"/>
              <a:t>IP</a:t>
            </a:r>
            <a:r>
              <a:rPr lang="ar-SA" dirty="0" smtClean="0"/>
              <a:t> فريد من أجل تجنب الحيرة عند تسليم البيانات </a:t>
            </a:r>
            <a:r>
              <a:rPr lang="ar-SA" dirty="0" err="1" smtClean="0"/>
              <a:t>الى</a:t>
            </a:r>
            <a:r>
              <a:rPr lang="ar-SA" dirty="0" smtClean="0"/>
              <a:t> ذلك العنوان .</a:t>
            </a:r>
          </a:p>
          <a:p>
            <a:r>
              <a:rPr lang="ar-SA" dirty="0" smtClean="0"/>
              <a:t>خدمة البريد تعرف تفاصيل العنونة لكي يتم نقل الرسالة بسهولة </a:t>
            </a:r>
            <a:r>
              <a:rPr lang="ar-SA" dirty="0" err="1" smtClean="0"/>
              <a:t>و</a:t>
            </a:r>
            <a:r>
              <a:rPr lang="ar-SA" dirty="0" smtClean="0"/>
              <a:t> فعالية  ، وبشكل مماثل يعرف </a:t>
            </a:r>
            <a:r>
              <a:rPr lang="en-US" dirty="0" smtClean="0"/>
              <a:t>IP</a:t>
            </a:r>
            <a:r>
              <a:rPr lang="ar-SA" dirty="0" smtClean="0"/>
              <a:t> </a:t>
            </a:r>
            <a:r>
              <a:rPr lang="ar-SA" dirty="0" err="1" smtClean="0"/>
              <a:t>تقاصيل</a:t>
            </a:r>
            <a:r>
              <a:rPr lang="ar-SA" dirty="0" smtClean="0"/>
              <a:t> عنونة </a:t>
            </a:r>
            <a:r>
              <a:rPr lang="en-US" dirty="0" smtClean="0"/>
              <a:t>IP</a:t>
            </a:r>
            <a:r>
              <a:rPr lang="ar-SA" dirty="0" smtClean="0"/>
              <a:t> ليؤمن توجيه سهل </a:t>
            </a:r>
            <a:r>
              <a:rPr lang="ar-SA" dirty="0" err="1" smtClean="0"/>
              <a:t>و</a:t>
            </a:r>
            <a:r>
              <a:rPr lang="ar-SA" dirty="0" smtClean="0"/>
              <a:t> فعال للرزم </a:t>
            </a:r>
            <a:r>
              <a:rPr lang="en-US" dirty="0" smtClean="0"/>
              <a:t>IP</a:t>
            </a:r>
            <a:r>
              <a:rPr lang="ar-SA" dirty="0" smtClean="0"/>
              <a:t> .</a:t>
            </a: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 </a:t>
            </a:r>
            <a:r>
              <a:rPr lang="ar-SA" dirty="0" smtClean="0"/>
              <a:t> كالمشرف العام على البريد في الشبكة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تحتاج جميع بطاقات الشبكات في الكمبيوترات </a:t>
            </a:r>
            <a:r>
              <a:rPr lang="ar-SA" dirty="0" err="1" smtClean="0"/>
              <a:t>الى</a:t>
            </a:r>
            <a:r>
              <a:rPr lang="ar-SA" dirty="0" smtClean="0"/>
              <a:t> عناوين </a:t>
            </a:r>
            <a:r>
              <a:rPr lang="en-US" dirty="0" smtClean="0"/>
              <a:t>IP </a:t>
            </a:r>
            <a:r>
              <a:rPr lang="ar-SA" dirty="0" smtClean="0"/>
              <a:t>. </a:t>
            </a:r>
            <a:endParaRPr lang="ar-SA" dirty="0"/>
          </a:p>
          <a:p>
            <a:r>
              <a:rPr lang="ar-SA" dirty="0" smtClean="0"/>
              <a:t>يوجد في معظم كمبيوترات المستخدمين بطاقة شبكة وحيدة </a:t>
            </a:r>
            <a:r>
              <a:rPr lang="ar-SA" dirty="0" err="1" smtClean="0"/>
              <a:t>و</a:t>
            </a:r>
            <a:r>
              <a:rPr lang="ar-SA" dirty="0" smtClean="0"/>
              <a:t> بالتالي يملك الكمبيوتر عنوان </a:t>
            </a:r>
            <a:r>
              <a:rPr lang="en-US" dirty="0" smtClean="0"/>
              <a:t>IP</a:t>
            </a:r>
            <a:r>
              <a:rPr lang="ar-SA" dirty="0" smtClean="0"/>
              <a:t> واحد .</a:t>
            </a:r>
          </a:p>
          <a:p>
            <a:r>
              <a:rPr lang="ar-SA" dirty="0" smtClean="0"/>
              <a:t>يستطيع أي جهاز يملك عنوان </a:t>
            </a:r>
            <a:r>
              <a:rPr lang="en-US" dirty="0" smtClean="0"/>
              <a:t>IP</a:t>
            </a:r>
            <a:r>
              <a:rPr lang="ar-SA" dirty="0" smtClean="0"/>
              <a:t> أن يرسل </a:t>
            </a:r>
            <a:r>
              <a:rPr lang="ar-SA" dirty="0" err="1" smtClean="0"/>
              <a:t>و</a:t>
            </a:r>
            <a:r>
              <a:rPr lang="ar-SA" dirty="0" smtClean="0"/>
              <a:t> يستقبل الرزم </a:t>
            </a:r>
            <a:r>
              <a:rPr lang="en-US" dirty="0" smtClean="0"/>
              <a:t>IP</a:t>
            </a:r>
            <a:r>
              <a:rPr lang="ar-SA" dirty="0" smtClean="0"/>
              <a:t> فيتم اعتباره مضيف </a:t>
            </a:r>
            <a:r>
              <a:rPr lang="en-US" dirty="0" smtClean="0"/>
              <a:t>TCP/IP</a:t>
            </a:r>
            <a:r>
              <a:rPr lang="ar-SA" dirty="0" smtClean="0"/>
              <a:t> أو ببساطة مضيف . أما الأجهزة التي تستخدم أكثر من بطاقة شبكة واحدة </a:t>
            </a:r>
            <a:r>
              <a:rPr lang="ar-SA" dirty="0" err="1" smtClean="0"/>
              <a:t>فانها</a:t>
            </a:r>
            <a:r>
              <a:rPr lang="ar-SA" dirty="0" smtClean="0"/>
              <a:t> تملك أكثر من عنوان </a:t>
            </a:r>
            <a:r>
              <a:rPr lang="en-US" dirty="0" err="1" smtClean="0"/>
              <a:t>Ip</a:t>
            </a:r>
            <a:r>
              <a:rPr lang="ar-SA" dirty="0" smtClean="0"/>
              <a:t>واحد </a:t>
            </a:r>
            <a:r>
              <a:rPr lang="ar-SA" dirty="0" err="1" smtClean="0"/>
              <a:t>و</a:t>
            </a:r>
            <a:r>
              <a:rPr lang="ar-SA" dirty="0" smtClean="0"/>
              <a:t> هذه هي الحال في الموجهات </a:t>
            </a:r>
            <a:r>
              <a:rPr lang="ar-SA" dirty="0" err="1" smtClean="0"/>
              <a:t>و</a:t>
            </a:r>
            <a:r>
              <a:rPr lang="ar-SA" dirty="0" smtClean="0"/>
              <a:t> بعض الملقمات .</a:t>
            </a: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dirty="0" err="1" smtClean="0"/>
              <a:t>ان</a:t>
            </a:r>
            <a:r>
              <a:rPr lang="ar-SA" dirty="0" smtClean="0"/>
              <a:t> العناوين </a:t>
            </a:r>
            <a:r>
              <a:rPr lang="ar-SA" dirty="0" err="1" smtClean="0"/>
              <a:t>الـ</a:t>
            </a:r>
            <a:r>
              <a:rPr lang="ar-SA" dirty="0" smtClean="0"/>
              <a:t> </a:t>
            </a:r>
            <a:r>
              <a:rPr lang="en-US" dirty="0" smtClean="0"/>
              <a:t>IP </a:t>
            </a:r>
            <a:r>
              <a:rPr lang="ar-SA" dirty="0" smtClean="0"/>
              <a:t>  هي أعداد ثنائية 32 بت .</a:t>
            </a:r>
          </a:p>
          <a:p>
            <a:r>
              <a:rPr lang="ar-SA" dirty="0" smtClean="0"/>
              <a:t>يصعب على الناس تدوينها في النظام الثنائي لذلك نستخدم النظام العشري بدلا منه .</a:t>
            </a:r>
          </a:p>
          <a:p>
            <a:r>
              <a:rPr lang="ar-SA" dirty="0" smtClean="0"/>
              <a:t>يدعى تنسيق العناوين </a:t>
            </a:r>
            <a:r>
              <a:rPr lang="en-US" dirty="0" smtClean="0"/>
              <a:t>IP</a:t>
            </a:r>
            <a:r>
              <a:rPr lang="ar-SA" dirty="0" smtClean="0"/>
              <a:t> التنسيق الرسمي </a:t>
            </a:r>
            <a:r>
              <a:rPr lang="ar-SA" dirty="0" err="1" smtClean="0"/>
              <a:t>و</a:t>
            </a:r>
            <a:r>
              <a:rPr lang="ar-SA" dirty="0" smtClean="0"/>
              <a:t> أحيانا يدعى التنسيق العشري المنقط .</a:t>
            </a:r>
          </a:p>
          <a:p>
            <a:r>
              <a:rPr lang="ar-SA" dirty="0" smtClean="0"/>
              <a:t>تدعى الأعداد العشرية في العنوان </a:t>
            </a:r>
            <a:r>
              <a:rPr lang="en-US" dirty="0" smtClean="0"/>
              <a:t>IP</a:t>
            </a:r>
            <a:r>
              <a:rPr lang="ar-SA" dirty="0" smtClean="0"/>
              <a:t> ثمانية </a:t>
            </a:r>
          </a:p>
          <a:p>
            <a:r>
              <a:rPr lang="ar-SA" dirty="0" smtClean="0"/>
              <a:t>مصطلح ثمانية هي كلمة أخرى تدل على البايت.</a:t>
            </a:r>
          </a:p>
          <a:p>
            <a:r>
              <a:rPr lang="ar-SA" dirty="0" smtClean="0"/>
              <a:t>لذلك تمثل كل ثمانية عشرية 8 </a:t>
            </a:r>
            <a:r>
              <a:rPr lang="ar-SA" dirty="0" err="1" smtClean="0"/>
              <a:t>بتات</a:t>
            </a:r>
            <a:r>
              <a:rPr lang="ar-SA" dirty="0" smtClean="0"/>
              <a:t> من العنوان </a:t>
            </a:r>
            <a:r>
              <a:rPr lang="en-US" dirty="0" smtClean="0"/>
              <a:t>IP</a:t>
            </a:r>
            <a:r>
              <a:rPr lang="ar-SA" dirty="0" smtClean="0"/>
              <a:t> ، ومع الثمانيات الأربع ( المفصولة بنقاط ) العنوان </a:t>
            </a:r>
            <a:r>
              <a:rPr lang="en-US" dirty="0" smtClean="0"/>
              <a:t>IP </a:t>
            </a:r>
            <a:r>
              <a:rPr lang="ar-SA" dirty="0" smtClean="0"/>
              <a:t> العشري المنقط الكامل 32</a:t>
            </a:r>
            <a:r>
              <a:rPr lang="en-US" dirty="0" smtClean="0"/>
              <a:t> .</a:t>
            </a:r>
          </a:p>
          <a:p>
            <a:r>
              <a:rPr lang="ar-SA" dirty="0" smtClean="0"/>
              <a:t>يشرح الملحق </a:t>
            </a:r>
            <a:r>
              <a:rPr lang="ar-SA" dirty="0" err="1" smtClean="0"/>
              <a:t>ب</a:t>
            </a:r>
            <a:r>
              <a:rPr lang="ar-SA" dirty="0" smtClean="0"/>
              <a:t> تبديل العناوين </a:t>
            </a:r>
            <a:r>
              <a:rPr lang="en-US" dirty="0" smtClean="0"/>
              <a:t>IP</a:t>
            </a:r>
            <a:r>
              <a:rPr lang="ar-SA" dirty="0" smtClean="0"/>
              <a:t> بين العشري </a:t>
            </a:r>
            <a:r>
              <a:rPr lang="ar-SA" dirty="0" err="1" smtClean="0"/>
              <a:t>و</a:t>
            </a:r>
            <a:r>
              <a:rPr lang="ar-SA" smtClean="0"/>
              <a:t> الثنائي .</a:t>
            </a:r>
            <a:endParaRPr lang="en-US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عندما تستخدم شركة شحن </a:t>
            </a:r>
            <a:r>
              <a:rPr lang="ar-SA" dirty="0" err="1" smtClean="0"/>
              <a:t>لارسال</a:t>
            </a:r>
            <a:r>
              <a:rPr lang="ar-SA" dirty="0" smtClean="0"/>
              <a:t> طرد من شخص معين ، تكتب بيان الشحن الذي يحتوي على عنوان الشارع الذي يقطن فيه المرسل اليه . و تكتب أيضا عنوان المرسل فيمكن بذلك </a:t>
            </a:r>
            <a:r>
              <a:rPr lang="ar-SA" dirty="0" err="1" smtClean="0"/>
              <a:t>اعادة</a:t>
            </a:r>
            <a:r>
              <a:rPr lang="ar-SA" dirty="0" smtClean="0"/>
              <a:t> الطرد </a:t>
            </a:r>
            <a:r>
              <a:rPr lang="ar-SA" dirty="0" err="1" smtClean="0"/>
              <a:t>اليك</a:t>
            </a:r>
            <a:r>
              <a:rPr lang="ar-SA" dirty="0" smtClean="0"/>
              <a:t> عند حدوث مشكلة .</a:t>
            </a:r>
          </a:p>
          <a:p>
            <a:r>
              <a:rPr lang="ar-SA" dirty="0" smtClean="0"/>
              <a:t>بشكل مشابه يعرف </a:t>
            </a:r>
            <a:r>
              <a:rPr lang="en-US" dirty="0" smtClean="0"/>
              <a:t>IP</a:t>
            </a:r>
            <a:r>
              <a:rPr lang="ar-SA" dirty="0" smtClean="0"/>
              <a:t> </a:t>
            </a:r>
            <a:r>
              <a:rPr lang="ar-SA" dirty="0" err="1" smtClean="0"/>
              <a:t>ترويسة</a:t>
            </a:r>
            <a:r>
              <a:rPr lang="ar-SA" dirty="0" smtClean="0"/>
              <a:t> تضم عنوان </a:t>
            </a:r>
            <a:r>
              <a:rPr lang="en-US" dirty="0" smtClean="0"/>
              <a:t>IP</a:t>
            </a:r>
            <a:r>
              <a:rPr lang="ar-SA" dirty="0" smtClean="0"/>
              <a:t> المصدر </a:t>
            </a:r>
            <a:r>
              <a:rPr lang="ar-SA" dirty="0" err="1" smtClean="0"/>
              <a:t>و</a:t>
            </a:r>
            <a:r>
              <a:rPr lang="ar-SA" dirty="0" smtClean="0"/>
              <a:t> الوجهة . فعند </a:t>
            </a:r>
            <a:r>
              <a:rPr lang="ar-SA" dirty="0" err="1" smtClean="0"/>
              <a:t>ارسال</a:t>
            </a:r>
            <a:r>
              <a:rPr lang="ar-SA" dirty="0" smtClean="0"/>
              <a:t> البيانات من كمبيوتر </a:t>
            </a:r>
            <a:r>
              <a:rPr lang="ar-SA" dirty="0" err="1" smtClean="0"/>
              <a:t>الى</a:t>
            </a:r>
            <a:r>
              <a:rPr lang="ar-SA" dirty="0" smtClean="0"/>
              <a:t> آخر ، يكتب المرسل العنوان </a:t>
            </a:r>
            <a:r>
              <a:rPr lang="en-US" dirty="0" smtClean="0"/>
              <a:t>IP</a:t>
            </a:r>
            <a:r>
              <a:rPr lang="ar-SA" dirty="0" smtClean="0"/>
              <a:t> للكمبيوتر الوجهة في حقل عنوان </a:t>
            </a:r>
            <a:r>
              <a:rPr lang="en-US" dirty="0" smtClean="0"/>
              <a:t>IP</a:t>
            </a:r>
            <a:r>
              <a:rPr lang="ar-SA" dirty="0" smtClean="0"/>
              <a:t> الوجهة في </a:t>
            </a:r>
            <a:r>
              <a:rPr lang="ar-SA" dirty="0" err="1" smtClean="0"/>
              <a:t>الترويسة</a:t>
            </a:r>
            <a:r>
              <a:rPr lang="ar-SA" dirty="0" smtClean="0"/>
              <a:t> </a:t>
            </a:r>
            <a:r>
              <a:rPr lang="en-US" dirty="0" smtClean="0"/>
              <a:t>IP</a:t>
            </a:r>
            <a:r>
              <a:rPr lang="ar-SA" dirty="0" smtClean="0"/>
              <a:t> . و يضع المرسل العنوان </a:t>
            </a:r>
            <a:r>
              <a:rPr lang="en-US" dirty="0" smtClean="0"/>
              <a:t>IP</a:t>
            </a:r>
            <a:r>
              <a:rPr lang="ar-SA" dirty="0" smtClean="0"/>
              <a:t> الخاص </a:t>
            </a:r>
            <a:r>
              <a:rPr lang="ar-SA" dirty="0" err="1" smtClean="0"/>
              <a:t>به</a:t>
            </a:r>
            <a:r>
              <a:rPr lang="ar-SA" dirty="0" smtClean="0"/>
              <a:t> في حقل عنوان </a:t>
            </a:r>
            <a:r>
              <a:rPr lang="en-US" dirty="0" smtClean="0"/>
              <a:t>IP</a:t>
            </a:r>
            <a:r>
              <a:rPr lang="ar-SA" dirty="0" smtClean="0"/>
              <a:t> المصدر في </a:t>
            </a:r>
            <a:r>
              <a:rPr lang="ar-SA" dirty="0" err="1" smtClean="0"/>
              <a:t>الترويسة</a:t>
            </a:r>
            <a:r>
              <a:rPr lang="ar-SA" dirty="0" smtClean="0"/>
              <a:t> .</a:t>
            </a:r>
            <a:endParaRPr lang="ar-S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معرفة العنوان قبل الانتقال </a:t>
            </a:r>
            <a:r>
              <a:rPr lang="ar-SA" dirty="0" err="1" smtClean="0"/>
              <a:t>الى</a:t>
            </a:r>
            <a:r>
              <a:rPr lang="ar-SA" dirty="0" smtClean="0"/>
              <a:t> الوجهة </a:t>
            </a:r>
            <a:endParaRPr lang="ar-S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64319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ar-SA" dirty="0" smtClean="0"/>
              <a:t>شكل  </a:t>
            </a:r>
            <a:br>
              <a:rPr lang="ar-SA" dirty="0" smtClean="0"/>
            </a:br>
            <a:r>
              <a:rPr lang="ar-SA" dirty="0" smtClean="0"/>
              <a:t>استخدام العناوين في بيان الشحن</a:t>
            </a:r>
            <a:endParaRPr lang="ar-S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A" dirty="0" smtClean="0"/>
              <a:t>يعرف </a:t>
            </a:r>
            <a:r>
              <a:rPr lang="en-US" dirty="0" smtClean="0"/>
              <a:t>IP</a:t>
            </a:r>
            <a:r>
              <a:rPr lang="ar-SA" dirty="0" smtClean="0"/>
              <a:t> </a:t>
            </a:r>
            <a:r>
              <a:rPr lang="ar-SA" dirty="0" err="1" smtClean="0"/>
              <a:t>ترويسة</a:t>
            </a:r>
            <a:r>
              <a:rPr lang="ar-SA" dirty="0" smtClean="0"/>
              <a:t> طولها 20 بايت تضم</a:t>
            </a:r>
          </a:p>
          <a:p>
            <a:r>
              <a:rPr lang="ar-SA" dirty="0" smtClean="0"/>
              <a:t> عنوان </a:t>
            </a:r>
            <a:r>
              <a:rPr lang="en-US" dirty="0" smtClean="0"/>
              <a:t>IP</a:t>
            </a:r>
            <a:r>
              <a:rPr lang="ar-SA" dirty="0" smtClean="0"/>
              <a:t> مصدر طوله 4 بايت </a:t>
            </a:r>
          </a:p>
          <a:p>
            <a:r>
              <a:rPr lang="ar-SA" dirty="0" smtClean="0"/>
              <a:t>و عنوان </a:t>
            </a:r>
            <a:r>
              <a:rPr lang="en-US" dirty="0" smtClean="0"/>
              <a:t>IP</a:t>
            </a:r>
            <a:r>
              <a:rPr lang="ar-SA" dirty="0" smtClean="0"/>
              <a:t> وجهة طوله 4 بايت .</a:t>
            </a:r>
          </a:p>
          <a:p>
            <a:r>
              <a:rPr lang="ar-SA" dirty="0" smtClean="0"/>
              <a:t>تضم الرزمة </a:t>
            </a:r>
            <a:r>
              <a:rPr lang="en-US" dirty="0" smtClean="0"/>
              <a:t>IP</a:t>
            </a:r>
            <a:r>
              <a:rPr lang="ar-SA" dirty="0" smtClean="0"/>
              <a:t> </a:t>
            </a:r>
            <a:r>
              <a:rPr lang="ar-SA" dirty="0" err="1" smtClean="0"/>
              <a:t>ترويسة</a:t>
            </a:r>
            <a:r>
              <a:rPr lang="ar-SA" dirty="0" smtClean="0"/>
              <a:t> </a:t>
            </a:r>
            <a:r>
              <a:rPr lang="en-US" dirty="0" smtClean="0"/>
              <a:t>IP</a:t>
            </a:r>
            <a:r>
              <a:rPr lang="ar-SA" dirty="0" smtClean="0"/>
              <a:t> </a:t>
            </a:r>
            <a:r>
              <a:rPr lang="ar-SA" dirty="0" err="1" smtClean="0"/>
              <a:t>بالاضافة</a:t>
            </a:r>
            <a:r>
              <a:rPr lang="ar-SA" dirty="0" smtClean="0"/>
              <a:t> </a:t>
            </a:r>
            <a:r>
              <a:rPr lang="ar-SA" dirty="0" err="1" smtClean="0"/>
              <a:t>الى</a:t>
            </a:r>
            <a:r>
              <a:rPr lang="ar-SA" dirty="0" smtClean="0"/>
              <a:t> البيانات الأخرى التي تتبع </a:t>
            </a:r>
            <a:r>
              <a:rPr lang="ar-SA" dirty="0" err="1" smtClean="0"/>
              <a:t>ترويسة</a:t>
            </a:r>
            <a:r>
              <a:rPr lang="ar-SA" dirty="0" smtClean="0"/>
              <a:t> </a:t>
            </a:r>
            <a:r>
              <a:rPr lang="en-US" dirty="0" smtClean="0"/>
              <a:t>IP</a:t>
            </a:r>
            <a:r>
              <a:rPr lang="ar-SA" dirty="0" smtClean="0"/>
              <a:t> . و جميع الأجزاء في </a:t>
            </a:r>
            <a:r>
              <a:rPr lang="ar-SA" dirty="0" err="1" smtClean="0"/>
              <a:t>الترويسة</a:t>
            </a:r>
            <a:r>
              <a:rPr lang="ar-SA" dirty="0" smtClean="0"/>
              <a:t> </a:t>
            </a:r>
            <a:r>
              <a:rPr lang="en-US" dirty="0" smtClean="0"/>
              <a:t>IP</a:t>
            </a:r>
            <a:r>
              <a:rPr lang="ar-SA" dirty="0" smtClean="0"/>
              <a:t> مهمة ، أما حقول العنوان فهي أساسية .</a:t>
            </a:r>
          </a:p>
          <a:p>
            <a:r>
              <a:rPr lang="ar-SA" dirty="0" smtClean="0"/>
              <a:t>ربما تتذكر أن </a:t>
            </a:r>
            <a:r>
              <a:rPr lang="ar-SA" dirty="0" err="1" smtClean="0"/>
              <a:t>الأثيرنت</a:t>
            </a:r>
            <a:r>
              <a:rPr lang="ar-SA" dirty="0" smtClean="0"/>
              <a:t> تضم حقل عنوان </a:t>
            </a:r>
            <a:r>
              <a:rPr lang="ar-SA" dirty="0" err="1" smtClean="0"/>
              <a:t>أثيرنت</a:t>
            </a:r>
            <a:r>
              <a:rPr lang="ar-SA" dirty="0" smtClean="0"/>
              <a:t> مصدر ووجهة في </a:t>
            </a:r>
            <a:r>
              <a:rPr lang="ar-SA" dirty="0" err="1" smtClean="0"/>
              <a:t>ترويسة</a:t>
            </a:r>
            <a:r>
              <a:rPr lang="ar-SA" dirty="0" smtClean="0"/>
              <a:t> </a:t>
            </a:r>
            <a:r>
              <a:rPr lang="ar-SA" dirty="0" err="1" smtClean="0"/>
              <a:t>الأثيرنت</a:t>
            </a:r>
            <a:r>
              <a:rPr lang="ar-SA" dirty="0" smtClean="0"/>
              <a:t> و أن طول كل من هذه العناوين 6 بايتات .</a:t>
            </a:r>
          </a:p>
          <a:p>
            <a:r>
              <a:rPr lang="ar-SA" dirty="0" smtClean="0"/>
              <a:t>العناوين </a:t>
            </a:r>
            <a:r>
              <a:rPr lang="en-US" dirty="0" smtClean="0"/>
              <a:t>IP</a:t>
            </a:r>
            <a:r>
              <a:rPr lang="ar-SA" dirty="0" smtClean="0"/>
              <a:t> هنا مختلفة وتسمح لأجهزة الشبكة </a:t>
            </a:r>
            <a:r>
              <a:rPr lang="ar-SA" dirty="0" err="1" smtClean="0"/>
              <a:t>بارسال</a:t>
            </a:r>
            <a:r>
              <a:rPr lang="ar-SA" dirty="0" smtClean="0"/>
              <a:t> البيانات عبر شبكة كبيرة تضم أنواع أخرى من الشبكات الفيزيائية </a:t>
            </a:r>
            <a:r>
              <a:rPr lang="ar-SA" dirty="0" err="1" smtClean="0"/>
              <a:t>بالاضافة</a:t>
            </a:r>
            <a:r>
              <a:rPr lang="ar-SA" dirty="0" smtClean="0"/>
              <a:t> </a:t>
            </a:r>
            <a:r>
              <a:rPr lang="ar-SA" dirty="0" err="1" smtClean="0"/>
              <a:t>الى</a:t>
            </a:r>
            <a:r>
              <a:rPr lang="ar-SA" dirty="0" smtClean="0"/>
              <a:t> </a:t>
            </a:r>
            <a:r>
              <a:rPr lang="ar-SA" dirty="0" err="1" smtClean="0"/>
              <a:t>الأثيرنت</a:t>
            </a:r>
            <a:r>
              <a:rPr lang="ar-SA" dirty="0" smtClean="0"/>
              <a:t> .</a:t>
            </a:r>
            <a:endParaRPr lang="ar-S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عند </a:t>
            </a:r>
            <a:r>
              <a:rPr lang="ar-SA" dirty="0" err="1" smtClean="0"/>
              <a:t>ارسال</a:t>
            </a:r>
            <a:r>
              <a:rPr lang="ar-SA" dirty="0" smtClean="0"/>
              <a:t> رزمة يعرف حقل عنوان </a:t>
            </a:r>
            <a:r>
              <a:rPr lang="en-US" dirty="0" smtClean="0"/>
              <a:t>IP</a:t>
            </a:r>
            <a:r>
              <a:rPr lang="ar-SA" dirty="0" smtClean="0"/>
              <a:t> الوجهة في </a:t>
            </a:r>
            <a:r>
              <a:rPr lang="ar-SA" dirty="0" err="1" smtClean="0"/>
              <a:t>الترويسة</a:t>
            </a:r>
            <a:r>
              <a:rPr lang="ar-SA" dirty="0" smtClean="0"/>
              <a:t> </a:t>
            </a:r>
            <a:r>
              <a:rPr lang="en-US" dirty="0" smtClean="0"/>
              <a:t>IP</a:t>
            </a:r>
            <a:r>
              <a:rPr lang="ar-SA" dirty="0" smtClean="0"/>
              <a:t> عنوان المرسل </a:t>
            </a:r>
            <a:r>
              <a:rPr lang="ar-SA" dirty="0" err="1" smtClean="0"/>
              <a:t>اليه</a:t>
            </a:r>
            <a:r>
              <a:rPr lang="ar-SA" dirty="0" smtClean="0"/>
              <a:t> . فتفهم الكمبيوترات </a:t>
            </a:r>
            <a:r>
              <a:rPr lang="ar-SA" dirty="0" err="1" smtClean="0"/>
              <a:t>و</a:t>
            </a:r>
            <a:r>
              <a:rPr lang="ar-SA" dirty="0" smtClean="0"/>
              <a:t> الموجهات الموجودة بينها أنه يجب توجيه الرزمة بالاعتماد على عنوان </a:t>
            </a:r>
            <a:r>
              <a:rPr lang="en-US" dirty="0" smtClean="0"/>
              <a:t>IP</a:t>
            </a:r>
            <a:r>
              <a:rPr lang="ar-SA" dirty="0" smtClean="0"/>
              <a:t> الوجهة . </a:t>
            </a:r>
          </a:p>
          <a:p>
            <a:r>
              <a:rPr lang="ar-SA" dirty="0" smtClean="0"/>
              <a:t>كذلك عنوان </a:t>
            </a:r>
            <a:r>
              <a:rPr lang="en-US" dirty="0" smtClean="0"/>
              <a:t>IP</a:t>
            </a:r>
            <a:r>
              <a:rPr lang="ar-SA" dirty="0" smtClean="0"/>
              <a:t> المصدر في  </a:t>
            </a:r>
            <a:r>
              <a:rPr lang="ar-SA" dirty="0" err="1" smtClean="0"/>
              <a:t>الترويسة</a:t>
            </a:r>
            <a:r>
              <a:rPr lang="ar-SA" dirty="0" smtClean="0"/>
              <a:t> مهم أيضا ، فبعد تسليم الرزمة الى الكمبيوتر الوجهة يجب أن يرسل اجابته . يعرف الكمبيوتر المستقبل عنوان </a:t>
            </a:r>
            <a:r>
              <a:rPr lang="en-US" dirty="0" smtClean="0"/>
              <a:t>IP</a:t>
            </a:r>
            <a:r>
              <a:rPr lang="ar-SA" dirty="0" smtClean="0"/>
              <a:t> للكمبيوتر المرسل بالبحث عن عنوان </a:t>
            </a:r>
            <a:r>
              <a:rPr lang="en-US" dirty="0" smtClean="0"/>
              <a:t>IP</a:t>
            </a:r>
            <a:r>
              <a:rPr lang="ar-SA" dirty="0" smtClean="0"/>
              <a:t> المصدر .</a:t>
            </a:r>
            <a:endParaRPr lang="ar-S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الشكل 10 - 2</a:t>
            </a:r>
            <a:endParaRPr lang="ar-S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يوجد معنى محدد للمصطلح ” رزمة ” في الشبكات .</a:t>
            </a:r>
          </a:p>
          <a:p>
            <a:r>
              <a:rPr lang="ar-SA" dirty="0" smtClean="0"/>
              <a:t>فهو يضم بيانات تحتوي على </a:t>
            </a:r>
            <a:r>
              <a:rPr lang="ar-SA" dirty="0" err="1" smtClean="0"/>
              <a:t>ترويسة</a:t>
            </a:r>
            <a:r>
              <a:rPr lang="ar-SA" dirty="0" smtClean="0"/>
              <a:t> الطبقة 3 </a:t>
            </a:r>
            <a:r>
              <a:rPr lang="ar-SA" dirty="0" err="1" smtClean="0"/>
              <a:t>بالاضافة</a:t>
            </a:r>
            <a:r>
              <a:rPr lang="ar-SA" dirty="0" smtClean="0"/>
              <a:t> </a:t>
            </a:r>
            <a:r>
              <a:rPr lang="ar-SA" dirty="0" err="1" smtClean="0"/>
              <a:t>الى</a:t>
            </a:r>
            <a:r>
              <a:rPr lang="ar-SA" dirty="0" smtClean="0"/>
              <a:t> جميع البيانات المغلفة .</a:t>
            </a:r>
          </a:p>
          <a:p>
            <a:r>
              <a:rPr lang="ar-SA" dirty="0" smtClean="0"/>
              <a:t>وبما أن </a:t>
            </a:r>
            <a:r>
              <a:rPr lang="en-US" dirty="0" smtClean="0"/>
              <a:t>IP</a:t>
            </a:r>
            <a:r>
              <a:rPr lang="ar-SA" dirty="0" smtClean="0"/>
              <a:t> هو بروتوكول الطبقة 3 في النموذج الشبكي </a:t>
            </a:r>
            <a:r>
              <a:rPr lang="en-US" dirty="0" smtClean="0"/>
              <a:t>TCP/IP</a:t>
            </a:r>
            <a:r>
              <a:rPr lang="ar-SA" dirty="0" smtClean="0"/>
              <a:t> </a:t>
            </a:r>
            <a:r>
              <a:rPr lang="ar-SA" dirty="0" err="1" smtClean="0"/>
              <a:t>فالترويسة</a:t>
            </a:r>
            <a:r>
              <a:rPr lang="ar-SA" dirty="0" smtClean="0"/>
              <a:t> </a:t>
            </a:r>
            <a:r>
              <a:rPr lang="en-US" dirty="0" smtClean="0"/>
              <a:t>IP</a:t>
            </a:r>
            <a:r>
              <a:rPr lang="ar-SA" dirty="0" smtClean="0"/>
              <a:t> و البيانات التي تليها هي رزم </a:t>
            </a:r>
            <a:r>
              <a:rPr lang="en-US" dirty="0" smtClean="0"/>
              <a:t>IP</a:t>
            </a:r>
            <a:r>
              <a:rPr lang="ar-SA" dirty="0" smtClean="0"/>
              <a:t> .</a:t>
            </a:r>
          </a:p>
          <a:p>
            <a:r>
              <a:rPr lang="ar-SA" dirty="0" smtClean="0"/>
              <a:t>أما المصطلح قسم فيشير </a:t>
            </a:r>
            <a:r>
              <a:rPr lang="ar-SA" dirty="0" err="1" smtClean="0"/>
              <a:t>الى</a:t>
            </a:r>
            <a:r>
              <a:rPr lang="ar-SA" dirty="0" smtClean="0"/>
              <a:t> البيانات التي تضم </a:t>
            </a:r>
            <a:r>
              <a:rPr lang="ar-SA" dirty="0" err="1" smtClean="0"/>
              <a:t>ترويسة</a:t>
            </a:r>
            <a:r>
              <a:rPr lang="ar-SA" dirty="0" smtClean="0"/>
              <a:t> الطبقة 4 (</a:t>
            </a:r>
            <a:r>
              <a:rPr lang="en-US" dirty="0" smtClean="0"/>
              <a:t>TCP </a:t>
            </a:r>
            <a:r>
              <a:rPr lang="ar-SA" dirty="0" smtClean="0"/>
              <a:t> )</a:t>
            </a:r>
            <a:r>
              <a:rPr lang="en-US" dirty="0" smtClean="0"/>
              <a:t>  </a:t>
            </a:r>
            <a:r>
              <a:rPr lang="ar-SA" dirty="0" smtClean="0"/>
              <a:t> و أي بيانات مغلفة أخرى .</a:t>
            </a:r>
          </a:p>
          <a:p>
            <a:r>
              <a:rPr lang="ar-SA" dirty="0" smtClean="0"/>
              <a:t>الفرق بين </a:t>
            </a:r>
            <a:r>
              <a:rPr lang="ar-SA" dirty="0" err="1" smtClean="0"/>
              <a:t>ارزمة</a:t>
            </a:r>
            <a:r>
              <a:rPr lang="ar-SA" dirty="0" smtClean="0"/>
              <a:t> و القسم هو أن القسم لا يحتوي على </a:t>
            </a:r>
            <a:r>
              <a:rPr lang="ar-SA" dirty="0" err="1" smtClean="0"/>
              <a:t>ترويسة</a:t>
            </a:r>
            <a:r>
              <a:rPr lang="ar-SA" dirty="0" smtClean="0"/>
              <a:t> الطبقة 3 في حين أن الرزمة تحتوي عليها .</a:t>
            </a:r>
            <a:endParaRPr lang="ar-S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قد تتذكر أن المصطلح ” اطار ” يشير الى ترويسة ارتباط البيانات و البيانات المغلفة . في ذلك الفصل ، وجدت أن ترويسة و ذيل الأثيرنت يغلفان بعض المعلومات لارسال البيانات عبر الشبكة </a:t>
            </a:r>
            <a:r>
              <a:rPr lang="en-US" dirty="0" smtClean="0"/>
              <a:t>LAN</a:t>
            </a:r>
            <a:r>
              <a:rPr lang="ar-SA" dirty="0" smtClean="0"/>
              <a:t> </a:t>
            </a:r>
            <a:r>
              <a:rPr lang="ar-SA" dirty="0" err="1" smtClean="0"/>
              <a:t>أثيرنت</a:t>
            </a:r>
            <a:r>
              <a:rPr lang="ar-SA" dirty="0" smtClean="0"/>
              <a:t> . </a:t>
            </a:r>
          </a:p>
          <a:p>
            <a:r>
              <a:rPr lang="ar-SA" dirty="0" smtClean="0"/>
              <a:t>ومن المألوف استخدام </a:t>
            </a:r>
          </a:p>
          <a:p>
            <a:r>
              <a:rPr lang="ar-SA" dirty="0" smtClean="0"/>
              <a:t>المصطلح </a:t>
            </a:r>
            <a:r>
              <a:rPr lang="ar-SA" dirty="0" err="1" smtClean="0"/>
              <a:t>اطار</a:t>
            </a:r>
            <a:r>
              <a:rPr lang="ar-SA" dirty="0" smtClean="0"/>
              <a:t> </a:t>
            </a:r>
            <a:r>
              <a:rPr lang="ar-SA" dirty="0" err="1" smtClean="0"/>
              <a:t>للاشارة</a:t>
            </a:r>
            <a:r>
              <a:rPr lang="ar-SA" dirty="0" smtClean="0"/>
              <a:t> </a:t>
            </a:r>
            <a:r>
              <a:rPr lang="ar-SA" dirty="0" err="1" smtClean="0"/>
              <a:t>الى</a:t>
            </a:r>
            <a:r>
              <a:rPr lang="ar-SA" dirty="0" smtClean="0"/>
              <a:t> </a:t>
            </a:r>
            <a:r>
              <a:rPr lang="ar-SA" dirty="0" err="1" smtClean="0"/>
              <a:t>ترويسة</a:t>
            </a:r>
            <a:r>
              <a:rPr lang="ar-SA" dirty="0" smtClean="0"/>
              <a:t> ، ذيل ارتباط البيانات </a:t>
            </a:r>
            <a:r>
              <a:rPr lang="ar-SA" dirty="0" err="1" smtClean="0"/>
              <a:t>و</a:t>
            </a:r>
            <a:r>
              <a:rPr lang="ar-SA" dirty="0" smtClean="0"/>
              <a:t> البيانات .</a:t>
            </a:r>
          </a:p>
          <a:p>
            <a:r>
              <a:rPr lang="ar-SA" dirty="0" smtClean="0"/>
              <a:t>المصطلح الرزمة يستخدم </a:t>
            </a:r>
            <a:r>
              <a:rPr lang="ar-SA" dirty="0" err="1" smtClean="0"/>
              <a:t>للاشارة</a:t>
            </a:r>
            <a:r>
              <a:rPr lang="ar-SA" dirty="0" smtClean="0"/>
              <a:t> </a:t>
            </a:r>
            <a:r>
              <a:rPr lang="ar-SA" dirty="0" err="1" smtClean="0"/>
              <a:t>الى</a:t>
            </a:r>
            <a:r>
              <a:rPr lang="ar-SA" dirty="0" smtClean="0"/>
              <a:t> </a:t>
            </a:r>
            <a:r>
              <a:rPr lang="ar-SA" dirty="0" err="1" smtClean="0"/>
              <a:t>ترويسة</a:t>
            </a:r>
            <a:r>
              <a:rPr lang="ar-SA" dirty="0" smtClean="0"/>
              <a:t> </a:t>
            </a:r>
            <a:r>
              <a:rPr lang="en-US" dirty="0" smtClean="0"/>
              <a:t>IP</a:t>
            </a:r>
            <a:r>
              <a:rPr lang="ar-SA" dirty="0" smtClean="0"/>
              <a:t> لطبقة الشبكة </a:t>
            </a:r>
            <a:r>
              <a:rPr lang="ar-SA" dirty="0" err="1" smtClean="0"/>
              <a:t>و</a:t>
            </a:r>
            <a:r>
              <a:rPr lang="ar-SA" dirty="0" smtClean="0"/>
              <a:t> البيانات </a:t>
            </a:r>
          </a:p>
          <a:p>
            <a:r>
              <a:rPr lang="ar-SA" dirty="0" smtClean="0"/>
              <a:t>المصطلح القسم </a:t>
            </a:r>
            <a:r>
              <a:rPr lang="ar-SA" dirty="0" err="1" smtClean="0"/>
              <a:t>للاشارة</a:t>
            </a:r>
            <a:r>
              <a:rPr lang="ar-SA" dirty="0" smtClean="0"/>
              <a:t> </a:t>
            </a:r>
            <a:r>
              <a:rPr lang="ar-SA" dirty="0" err="1" smtClean="0"/>
              <a:t>الى</a:t>
            </a:r>
            <a:r>
              <a:rPr lang="ar-SA" dirty="0" smtClean="0"/>
              <a:t> بيانات </a:t>
            </a:r>
            <a:r>
              <a:rPr lang="ar-SA" dirty="0" err="1" smtClean="0"/>
              <a:t>و</a:t>
            </a:r>
            <a:r>
              <a:rPr lang="ar-SA" dirty="0" smtClean="0"/>
              <a:t> </a:t>
            </a:r>
            <a:r>
              <a:rPr lang="ar-SA" dirty="0" err="1" smtClean="0"/>
              <a:t>ترويسة</a:t>
            </a:r>
            <a:r>
              <a:rPr lang="ar-SA" dirty="0" smtClean="0"/>
              <a:t> </a:t>
            </a:r>
            <a:r>
              <a:rPr lang="en-US" dirty="0" smtClean="0"/>
              <a:t> TCP </a:t>
            </a:r>
            <a:r>
              <a:rPr lang="ar-SA" dirty="0" smtClean="0"/>
              <a:t> لطبقة النقل 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عند </a:t>
            </a:r>
            <a:r>
              <a:rPr lang="ar-SA" dirty="0" err="1" smtClean="0"/>
              <a:t>ارسال</a:t>
            </a:r>
            <a:r>
              <a:rPr lang="ar-SA" dirty="0" smtClean="0"/>
              <a:t> البيانات يقوم برنامج </a:t>
            </a:r>
            <a:r>
              <a:rPr lang="en-US" dirty="0" smtClean="0"/>
              <a:t>IP</a:t>
            </a:r>
            <a:r>
              <a:rPr lang="ar-SA" dirty="0" smtClean="0"/>
              <a:t> في الكمبيوتر ( حنا في هذا المثال  ) بتضمين بيانات الطبقة الأعلى ضمن الرزمة </a:t>
            </a:r>
            <a:r>
              <a:rPr lang="en-US" dirty="0" smtClean="0"/>
              <a:t>P</a:t>
            </a:r>
            <a:r>
              <a:rPr lang="ar-SA" dirty="0" smtClean="0"/>
              <a:t> .</a:t>
            </a:r>
          </a:p>
          <a:p>
            <a:r>
              <a:rPr lang="ar-SA" dirty="0" smtClean="0"/>
              <a:t>يجب أن يرسل حنا طلب </a:t>
            </a:r>
            <a:r>
              <a:rPr lang="en-US" dirty="0" smtClean="0"/>
              <a:t>HTTP GET</a:t>
            </a:r>
            <a:r>
              <a:rPr lang="ar-SA" dirty="0" smtClean="0"/>
              <a:t> لكي يصل </a:t>
            </a:r>
            <a:r>
              <a:rPr lang="ar-SA" dirty="0" err="1" smtClean="0"/>
              <a:t>الى</a:t>
            </a:r>
            <a:r>
              <a:rPr lang="ar-SA" dirty="0" smtClean="0"/>
              <a:t> صفحة </a:t>
            </a:r>
            <a:r>
              <a:rPr lang="ar-SA" dirty="0" err="1" smtClean="0"/>
              <a:t>الوب</a:t>
            </a:r>
            <a:r>
              <a:rPr lang="ar-SA" dirty="0" smtClean="0"/>
              <a:t> ، </a:t>
            </a:r>
            <a:r>
              <a:rPr lang="ar-SA" dirty="0" err="1" smtClean="0"/>
              <a:t>و</a:t>
            </a:r>
            <a:r>
              <a:rPr lang="ar-SA" dirty="0" smtClean="0"/>
              <a:t> يستخدم </a:t>
            </a:r>
            <a:r>
              <a:rPr lang="en-US" dirty="0" smtClean="0"/>
              <a:t>TCP</a:t>
            </a:r>
            <a:r>
              <a:rPr lang="ar-SA" dirty="0" smtClean="0"/>
              <a:t>لتوجيه الرسائل </a:t>
            </a:r>
            <a:r>
              <a:rPr lang="en-US" dirty="0" smtClean="0"/>
              <a:t>HTTP</a:t>
            </a:r>
            <a:r>
              <a:rPr lang="ar-SA" dirty="0" smtClean="0"/>
              <a:t> و بالتالي يستخدم </a:t>
            </a:r>
            <a:r>
              <a:rPr lang="en-US" dirty="0" smtClean="0"/>
              <a:t>TCP</a:t>
            </a:r>
            <a:r>
              <a:rPr lang="ar-SA" dirty="0" smtClean="0"/>
              <a:t>البروتوكول </a:t>
            </a:r>
            <a:r>
              <a:rPr lang="en-US" dirty="0" smtClean="0"/>
              <a:t>IP</a:t>
            </a:r>
            <a:r>
              <a:rPr lang="ar-SA" dirty="0" smtClean="0"/>
              <a:t> لتسليم قسم </a:t>
            </a:r>
            <a:r>
              <a:rPr lang="en-US" dirty="0" smtClean="0"/>
              <a:t>TCP</a:t>
            </a:r>
            <a:r>
              <a:rPr lang="ar-SA" dirty="0" smtClean="0"/>
              <a:t> </a:t>
            </a:r>
            <a:r>
              <a:rPr lang="ar-SA" dirty="0" err="1" smtClean="0"/>
              <a:t>الى</a:t>
            </a:r>
            <a:r>
              <a:rPr lang="ar-SA" dirty="0" smtClean="0"/>
              <a:t> كمبيوتر آخر .  </a:t>
            </a:r>
            <a:endParaRPr lang="ar-S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يعرض الشكل 3-10 عملية الحصول على صفحة بدء بتفصيل أكثر بما فيها </a:t>
            </a:r>
            <a:r>
              <a:rPr lang="ar-SA" dirty="0" err="1" smtClean="0"/>
              <a:t>ترويسات</a:t>
            </a:r>
            <a:r>
              <a:rPr lang="ar-SA" dirty="0" smtClean="0"/>
              <a:t> و رزم </a:t>
            </a:r>
            <a:r>
              <a:rPr lang="en-US" dirty="0" smtClean="0"/>
              <a:t>IP</a:t>
            </a:r>
            <a:endParaRPr lang="ar-SA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ar-SA" dirty="0" smtClean="0"/>
              <a:t>تعمل الطبقات المختلفة في النموذج </a:t>
            </a:r>
            <a:r>
              <a:rPr lang="en-US" dirty="0" smtClean="0"/>
              <a:t>TCP/IP </a:t>
            </a:r>
            <a:r>
              <a:rPr lang="ar-SA" dirty="0" smtClean="0"/>
              <a:t> في الكمبيوتر مع بعضها البعض لتحقيق الهدف الأهم وهو </a:t>
            </a:r>
            <a:r>
              <a:rPr lang="ar-SA" dirty="0" err="1" smtClean="0"/>
              <a:t>اعطاء</a:t>
            </a:r>
            <a:r>
              <a:rPr lang="ar-SA" dirty="0" smtClean="0"/>
              <a:t> المستخدم البيانات التي يحتاج </a:t>
            </a:r>
            <a:r>
              <a:rPr lang="ar-SA" dirty="0" err="1" smtClean="0"/>
              <a:t>اليها</a:t>
            </a:r>
            <a:r>
              <a:rPr lang="ar-SA" dirty="0" smtClean="0"/>
              <a:t> . يهتم </a:t>
            </a:r>
            <a:r>
              <a:rPr lang="en-US" dirty="0" smtClean="0"/>
              <a:t>HTTP</a:t>
            </a:r>
            <a:r>
              <a:rPr lang="ar-SA" dirty="0" smtClean="0"/>
              <a:t> بجلب صفحة </a:t>
            </a:r>
            <a:r>
              <a:rPr lang="ar-SA" dirty="0" err="1" smtClean="0"/>
              <a:t>الوب</a:t>
            </a:r>
            <a:r>
              <a:rPr lang="ar-SA" dirty="0" smtClean="0"/>
              <a:t> </a:t>
            </a:r>
            <a:r>
              <a:rPr lang="ar-SA" dirty="0" err="1" smtClean="0"/>
              <a:t>الى</a:t>
            </a:r>
            <a:r>
              <a:rPr lang="ar-SA" dirty="0" smtClean="0"/>
              <a:t> المستخدم . و يهتم </a:t>
            </a:r>
            <a:r>
              <a:rPr lang="en-US" dirty="0" smtClean="0"/>
              <a:t>TCP</a:t>
            </a:r>
            <a:r>
              <a:rPr lang="ar-SA" dirty="0" smtClean="0"/>
              <a:t> بالتقسيم ، تصحيح الخطأ و أشياء أخرى من أجل </a:t>
            </a:r>
            <a:r>
              <a:rPr lang="en-US" dirty="0" smtClean="0"/>
              <a:t>HTTP</a:t>
            </a:r>
            <a:r>
              <a:rPr lang="ar-SA" dirty="0" smtClean="0"/>
              <a:t> </a:t>
            </a:r>
          </a:p>
          <a:p>
            <a:r>
              <a:rPr lang="ar-SA" dirty="0" smtClean="0"/>
              <a:t>لذلك يقدم </a:t>
            </a:r>
            <a:r>
              <a:rPr lang="en-US" dirty="0" smtClean="0"/>
              <a:t>TCP</a:t>
            </a:r>
            <a:r>
              <a:rPr lang="ar-SA" dirty="0" smtClean="0"/>
              <a:t> خدمة لطبقة التطبيق – في هذه الحالة ، </a:t>
            </a:r>
            <a:r>
              <a:rPr lang="en-US" dirty="0" smtClean="0"/>
              <a:t>HTTP</a:t>
            </a:r>
          </a:p>
          <a:p>
            <a:r>
              <a:rPr lang="ar-SA" dirty="0" smtClean="0"/>
              <a:t>يقدم </a:t>
            </a:r>
            <a:r>
              <a:rPr lang="en-US" dirty="0" smtClean="0"/>
              <a:t>IP</a:t>
            </a:r>
            <a:r>
              <a:rPr lang="ar-SA" dirty="0" smtClean="0"/>
              <a:t> ( طبقة الشبكة ) أيضا خدمة للطبقة الأعلى </a:t>
            </a:r>
            <a:r>
              <a:rPr lang="en-US" dirty="0" smtClean="0"/>
              <a:t>TCP</a:t>
            </a:r>
            <a:r>
              <a:rPr lang="ar-SA" dirty="0" smtClean="0"/>
              <a:t> ( طبقة النقل ) : خدمة تسليم الرزمة من طرف الى طرف . فالبروتوكول </a:t>
            </a:r>
            <a:r>
              <a:rPr lang="en-US" dirty="0" smtClean="0"/>
              <a:t>TCP</a:t>
            </a:r>
            <a:r>
              <a:rPr lang="ar-SA" dirty="0" smtClean="0"/>
              <a:t>يريد أن يرسل جميع الأقسام </a:t>
            </a:r>
            <a:r>
              <a:rPr lang="ar-SA" dirty="0" err="1" smtClean="0"/>
              <a:t>الى</a:t>
            </a:r>
            <a:r>
              <a:rPr lang="ar-SA" dirty="0" smtClean="0"/>
              <a:t> الكمبيوتر الآخر </a:t>
            </a:r>
            <a:r>
              <a:rPr lang="ar-SA" dirty="0" err="1" smtClean="0"/>
              <a:t>و</a:t>
            </a:r>
            <a:r>
              <a:rPr lang="ar-SA" dirty="0" smtClean="0"/>
              <a:t> لكنه </a:t>
            </a:r>
            <a:r>
              <a:rPr lang="ar-SA" dirty="0" err="1" smtClean="0"/>
              <a:t>لايعرف</a:t>
            </a:r>
            <a:r>
              <a:rPr lang="ar-SA" dirty="0" smtClean="0"/>
              <a:t> تفاصيل تسليم القسم . لذلك يطلب </a:t>
            </a:r>
            <a:r>
              <a:rPr lang="en-US" dirty="0" smtClean="0"/>
              <a:t>TCP</a:t>
            </a:r>
            <a:r>
              <a:rPr lang="ar-SA" dirty="0" smtClean="0"/>
              <a:t> المساعدة من </a:t>
            </a:r>
            <a:r>
              <a:rPr lang="en-US" dirty="0" smtClean="0"/>
              <a:t>IP</a:t>
            </a:r>
            <a:r>
              <a:rPr lang="ar-SA" dirty="0" smtClean="0"/>
              <a:t> . تضع برمجيات </a:t>
            </a:r>
            <a:r>
              <a:rPr lang="en-US" dirty="0" smtClean="0"/>
              <a:t>IP</a:t>
            </a:r>
            <a:r>
              <a:rPr lang="ar-SA" dirty="0" smtClean="0"/>
              <a:t> في كمبيوتر حنا </a:t>
            </a:r>
            <a:r>
              <a:rPr lang="ar-SA" dirty="0" err="1" smtClean="0"/>
              <a:t>ترويسة</a:t>
            </a:r>
            <a:r>
              <a:rPr lang="ar-SA" dirty="0" smtClean="0"/>
              <a:t> </a:t>
            </a:r>
            <a:r>
              <a:rPr lang="en-US" dirty="0" smtClean="0"/>
              <a:t>IP</a:t>
            </a:r>
            <a:r>
              <a:rPr lang="ar-SA" dirty="0" smtClean="0"/>
              <a:t> حول القسم ، و تضم تلك الترويسة عنوان </a:t>
            </a:r>
            <a:r>
              <a:rPr lang="en-US" dirty="0" smtClean="0"/>
              <a:t>IP</a:t>
            </a:r>
            <a:r>
              <a:rPr lang="ar-SA" dirty="0" smtClean="0"/>
              <a:t> الوجهة </a:t>
            </a:r>
            <a:r>
              <a:rPr lang="ar-SA" dirty="0" err="1" smtClean="0"/>
              <a:t>و</a:t>
            </a:r>
            <a:r>
              <a:rPr lang="ar-SA" dirty="0" smtClean="0"/>
              <a:t> المصدر الصحيحين مما يتيح لبروتوكول </a:t>
            </a:r>
            <a:r>
              <a:rPr lang="en-US" dirty="0" smtClean="0"/>
              <a:t>IP </a:t>
            </a:r>
            <a:r>
              <a:rPr lang="ar-SA" dirty="0" smtClean="0"/>
              <a:t> تسليم الرزمة </a:t>
            </a:r>
            <a:r>
              <a:rPr lang="ar-SA" dirty="0" err="1" smtClean="0"/>
              <a:t>الى</a:t>
            </a:r>
            <a:r>
              <a:rPr lang="ar-SA" dirty="0" smtClean="0"/>
              <a:t> ملقم </a:t>
            </a:r>
            <a:r>
              <a:rPr lang="ar-SA" dirty="0" err="1" smtClean="0"/>
              <a:t>الوب</a:t>
            </a:r>
            <a:r>
              <a:rPr lang="ar-SA" dirty="0" smtClean="0"/>
              <a:t> .</a:t>
            </a:r>
            <a:endParaRPr lang="ar-S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1462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ar-SA" dirty="0" smtClean="0"/>
              <a:t>يعرض الشكل 3- 10 </a:t>
            </a:r>
            <a:r>
              <a:rPr lang="ar-SA" dirty="0" err="1" smtClean="0"/>
              <a:t>مايوجد</a:t>
            </a:r>
            <a:r>
              <a:rPr lang="ar-SA" dirty="0" smtClean="0"/>
              <a:t> داخل الرزمة . على كل حال ، لايهتم </a:t>
            </a:r>
            <a:r>
              <a:rPr lang="en-US" dirty="0" smtClean="0"/>
              <a:t>IP</a:t>
            </a:r>
            <a:r>
              <a:rPr lang="ar-SA" dirty="0" smtClean="0"/>
              <a:t> </a:t>
            </a:r>
            <a:r>
              <a:rPr lang="ar-SA" dirty="0" err="1" smtClean="0"/>
              <a:t>بالترويسة</a:t>
            </a:r>
            <a:r>
              <a:rPr lang="ar-SA" dirty="0" smtClean="0"/>
              <a:t> </a:t>
            </a:r>
            <a:r>
              <a:rPr lang="en-US" dirty="0" smtClean="0"/>
              <a:t>TCP</a:t>
            </a:r>
            <a:r>
              <a:rPr lang="ar-SA" dirty="0" smtClean="0"/>
              <a:t>، </a:t>
            </a:r>
            <a:r>
              <a:rPr lang="ar-SA" dirty="0" err="1" smtClean="0"/>
              <a:t>الترويسة</a:t>
            </a:r>
            <a:r>
              <a:rPr lang="ar-SA" dirty="0" smtClean="0"/>
              <a:t> </a:t>
            </a:r>
            <a:r>
              <a:rPr lang="en-US" dirty="0" smtClean="0"/>
              <a:t>HTTP</a:t>
            </a:r>
            <a:r>
              <a:rPr lang="ar-SA" dirty="0" smtClean="0"/>
              <a:t> و بيانات المستخدم ، فشركة الشحن لا يهمها مابداخل الطرد . يحتاج بروتوكول </a:t>
            </a:r>
            <a:r>
              <a:rPr lang="en-US" dirty="0" smtClean="0"/>
              <a:t>IP</a:t>
            </a:r>
            <a:r>
              <a:rPr lang="ar-SA" dirty="0" smtClean="0"/>
              <a:t> لمعرفة عنوان الوجهة بحيث يمكنه توجيه الرزمة </a:t>
            </a:r>
            <a:r>
              <a:rPr lang="ar-SA" dirty="0" err="1" smtClean="0"/>
              <a:t>الى</a:t>
            </a:r>
            <a:r>
              <a:rPr lang="ar-SA" dirty="0" smtClean="0"/>
              <a:t> الوجهة . لذلك تبدو الرزمة </a:t>
            </a:r>
            <a:r>
              <a:rPr lang="en-US" dirty="0" smtClean="0"/>
              <a:t>IP</a:t>
            </a:r>
            <a:r>
              <a:rPr lang="ar-SA" dirty="0" smtClean="0"/>
              <a:t> من وجهة نظر </a:t>
            </a:r>
            <a:r>
              <a:rPr lang="en-US" dirty="0" smtClean="0"/>
              <a:t>IP </a:t>
            </a:r>
            <a:r>
              <a:rPr lang="ar-SA" dirty="0" smtClean="0"/>
              <a:t> كما في الشكل </a:t>
            </a:r>
            <a:endParaRPr lang="ar-SA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الشكل 3 - 10</a:t>
            </a:r>
            <a:endParaRPr lang="ar-SA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يعرف بروتوكول </a:t>
            </a:r>
            <a:r>
              <a:rPr lang="en-US" dirty="0" smtClean="0"/>
              <a:t>IP</a:t>
            </a:r>
            <a:r>
              <a:rPr lang="ar-SA" dirty="0" smtClean="0"/>
              <a:t> كيف توجه الكمبيوترات رزم </a:t>
            </a:r>
            <a:r>
              <a:rPr lang="en-US" dirty="0" smtClean="0"/>
              <a:t>IP</a:t>
            </a:r>
            <a:r>
              <a:rPr lang="ar-SA" dirty="0" smtClean="0"/>
              <a:t> من طرف </a:t>
            </a:r>
            <a:r>
              <a:rPr lang="ar-SA" dirty="0" err="1" smtClean="0"/>
              <a:t>الى</a:t>
            </a:r>
            <a:r>
              <a:rPr lang="ar-SA" dirty="0" smtClean="0"/>
              <a:t> طرف عبر </a:t>
            </a:r>
            <a:r>
              <a:rPr lang="ar-SA" dirty="0" err="1" smtClean="0"/>
              <a:t>م</a:t>
            </a:r>
            <a:r>
              <a:rPr lang="ar-SA" dirty="0" smtClean="0"/>
              <a:t> الشبكة البينية </a:t>
            </a:r>
          </a:p>
          <a:p>
            <a:r>
              <a:rPr lang="ar-SA" dirty="0" smtClean="0"/>
              <a:t>يفضل معظم الناس استخدام الأسماء بدلا من العناوين .</a:t>
            </a:r>
          </a:p>
          <a:p>
            <a:r>
              <a:rPr lang="ar-SA" dirty="0" smtClean="0"/>
              <a:t>وقبل أن يرسل الكمبيوتر رزمة </a:t>
            </a:r>
            <a:r>
              <a:rPr lang="ar-SA" dirty="0" err="1" smtClean="0"/>
              <a:t>الى</a:t>
            </a:r>
            <a:r>
              <a:rPr lang="ar-SA" dirty="0" smtClean="0"/>
              <a:t> عنوان </a:t>
            </a:r>
            <a:r>
              <a:rPr lang="en-US" dirty="0" smtClean="0"/>
              <a:t>IP</a:t>
            </a:r>
            <a:r>
              <a:rPr lang="ar-SA" dirty="0" smtClean="0"/>
              <a:t> محدد ، يجب أن يقدم المستخدم عنوان </a:t>
            </a:r>
            <a:r>
              <a:rPr lang="en-US" dirty="0" smtClean="0"/>
              <a:t>IP</a:t>
            </a:r>
            <a:r>
              <a:rPr lang="ar-SA" dirty="0" smtClean="0"/>
              <a:t> أو اسم الكمبيوتر الآخر .</a:t>
            </a:r>
          </a:p>
          <a:p>
            <a:r>
              <a:rPr lang="ar-SA" dirty="0" smtClean="0"/>
              <a:t>على سبيل المثال يكتب حنا الاسم </a:t>
            </a:r>
          </a:p>
          <a:p>
            <a:r>
              <a:rPr lang="en-US" dirty="0" smtClean="0">
                <a:hlinkClick r:id="rId3"/>
              </a:rPr>
              <a:t>http://www.fredsco.com</a:t>
            </a:r>
            <a:endParaRPr lang="ar-SA" dirty="0" smtClean="0"/>
          </a:p>
          <a:p>
            <a:r>
              <a:rPr lang="ar-SA" dirty="0" smtClean="0"/>
              <a:t>ويربط هذا الاسم مع العنوان </a:t>
            </a:r>
            <a:r>
              <a:rPr lang="en-US" dirty="0" smtClean="0"/>
              <a:t>IP</a:t>
            </a:r>
            <a:r>
              <a:rPr lang="ar-SA" dirty="0" smtClean="0"/>
              <a:t> الموافق مثل </a:t>
            </a:r>
            <a:r>
              <a:rPr lang="en-US" dirty="0" smtClean="0"/>
              <a:t>3.3.3.3</a:t>
            </a:r>
            <a:r>
              <a:rPr lang="ar-SA" dirty="0" smtClean="0"/>
              <a:t> .</a:t>
            </a:r>
          </a:p>
          <a:p>
            <a:r>
              <a:rPr lang="ar-SA" dirty="0" smtClean="0"/>
              <a:t>تدعى عملية ربط العنوان </a:t>
            </a:r>
            <a:r>
              <a:rPr lang="en-US" dirty="0" smtClean="0"/>
              <a:t>IP</a:t>
            </a:r>
            <a:r>
              <a:rPr lang="ar-SA" dirty="0" smtClean="0"/>
              <a:t> مع الاسم ترجمة الاسم .</a:t>
            </a:r>
            <a:endParaRPr lang="ar-S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كتابة الاسم في بيان الشحن </a:t>
            </a:r>
            <a:endParaRPr lang="ar-SA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err="1" smtClean="0"/>
              <a:t>ان</a:t>
            </a:r>
            <a:r>
              <a:rPr lang="ar-SA" dirty="0" smtClean="0"/>
              <a:t> الخدمة البريدية رائعة ، تضع رسالة في صندوق البريد و تظهر بشكل سحري في العنوان الصحيح – في أغلب الأحيان .</a:t>
            </a:r>
          </a:p>
          <a:p>
            <a:r>
              <a:rPr lang="ar-SA" dirty="0" smtClean="0"/>
              <a:t>يعرف البروتوكول </a:t>
            </a:r>
            <a:r>
              <a:rPr lang="en-US" dirty="0" smtClean="0"/>
              <a:t>IP</a:t>
            </a:r>
            <a:r>
              <a:rPr lang="ar-SA" dirty="0" smtClean="0"/>
              <a:t> خدمة مشابهة في الشبكات . فعند </a:t>
            </a:r>
            <a:r>
              <a:rPr lang="ar-SA" dirty="0" err="1" smtClean="0"/>
              <a:t>ارسال</a:t>
            </a:r>
            <a:r>
              <a:rPr lang="ar-SA" dirty="0" smtClean="0"/>
              <a:t> رزمة </a:t>
            </a:r>
            <a:r>
              <a:rPr lang="en-US" dirty="0" smtClean="0"/>
              <a:t>IP</a:t>
            </a:r>
            <a:r>
              <a:rPr lang="ar-SA" dirty="0" smtClean="0"/>
              <a:t> عبر الشبكة مع عنوان وجهة صحيح ، تعمل الأجهزة الشبكية مع بعضها البعض لتوجيه رزمة الى العنوان الصحيح .</a:t>
            </a:r>
            <a:endParaRPr lang="ar-S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طريقة عمل الخدمة البريدية</a:t>
            </a:r>
            <a:endParaRPr lang="ar-SA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طريقة كتابة العناوين </a:t>
            </a:r>
            <a:r>
              <a:rPr lang="en-US" dirty="0" smtClean="0"/>
              <a:t>IP</a:t>
            </a:r>
            <a:r>
              <a:rPr lang="ar-SA" dirty="0" smtClean="0"/>
              <a:t> </a:t>
            </a:r>
          </a:p>
          <a:p>
            <a:r>
              <a:rPr lang="ar-SA" dirty="0" smtClean="0"/>
              <a:t>– أربع أعداد عشرية </a:t>
            </a:r>
          </a:p>
          <a:p>
            <a:r>
              <a:rPr lang="ar-SA" dirty="0" smtClean="0"/>
              <a:t> بين 0 </a:t>
            </a:r>
            <a:r>
              <a:rPr lang="ar-SA" dirty="0" err="1" smtClean="0"/>
              <a:t>و</a:t>
            </a:r>
            <a:r>
              <a:rPr lang="ar-SA" dirty="0" smtClean="0"/>
              <a:t> 255 </a:t>
            </a:r>
          </a:p>
          <a:p>
            <a:r>
              <a:rPr lang="ar-SA" dirty="0" smtClean="0"/>
              <a:t>و مفصولة بنقاط .</a:t>
            </a:r>
          </a:p>
          <a:p>
            <a:r>
              <a:rPr lang="ar-SA" dirty="0" smtClean="0"/>
              <a:t>لكنك تحتاج </a:t>
            </a:r>
            <a:r>
              <a:rPr lang="ar-SA" dirty="0" err="1" smtClean="0"/>
              <a:t>الى</a:t>
            </a:r>
            <a:r>
              <a:rPr lang="ar-SA" dirty="0" smtClean="0"/>
              <a:t> معرفة المزيد عن بنية </a:t>
            </a:r>
            <a:r>
              <a:rPr lang="ar-SA" dirty="0" err="1" smtClean="0"/>
              <a:t>و</a:t>
            </a:r>
            <a:r>
              <a:rPr lang="ar-SA" dirty="0" smtClean="0"/>
              <a:t> معنى </a:t>
            </a:r>
            <a:r>
              <a:rPr lang="ar-SA" smtClean="0"/>
              <a:t>هذه العناوين ، لكي تعرف طريقة استخدامها في الشبكة البينية .</a:t>
            </a:r>
            <a:endParaRPr lang="ar-S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موقع واحد ، رمز واحد ، رقم شبكة واحد </a:t>
            </a:r>
            <a:endParaRPr lang="ar-SA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تسهل مجموعات العناوين </a:t>
            </a:r>
            <a:r>
              <a:rPr lang="en-US" dirty="0" smtClean="0"/>
              <a:t>IP</a:t>
            </a:r>
            <a:r>
              <a:rPr lang="ar-SA" dirty="0" smtClean="0"/>
              <a:t> عملية التوجيه . </a:t>
            </a:r>
          </a:p>
          <a:p>
            <a:r>
              <a:rPr lang="ar-SA" dirty="0" smtClean="0"/>
              <a:t>في الشكل 6-10</a:t>
            </a:r>
          </a:p>
          <a:p>
            <a:r>
              <a:rPr lang="ar-SA" dirty="0" smtClean="0"/>
              <a:t>تبدأ جميع العناوين </a:t>
            </a:r>
            <a:r>
              <a:rPr lang="en-US" dirty="0" smtClean="0"/>
              <a:t>IP</a:t>
            </a:r>
            <a:r>
              <a:rPr lang="ar-SA" dirty="0" smtClean="0"/>
              <a:t> في شبكة </a:t>
            </a:r>
            <a:r>
              <a:rPr lang="ar-SA" dirty="0" err="1" smtClean="0"/>
              <a:t>الأثيرنت</a:t>
            </a:r>
            <a:r>
              <a:rPr lang="ar-SA" dirty="0" smtClean="0"/>
              <a:t> الموجودة في اليسار بثمانية تحتوي على الرقم 1 .</a:t>
            </a:r>
          </a:p>
          <a:p>
            <a:r>
              <a:rPr lang="ar-SA" dirty="0" smtClean="0"/>
              <a:t>تبدأ جميع العناوين </a:t>
            </a:r>
            <a:r>
              <a:rPr lang="en-US" dirty="0" smtClean="0"/>
              <a:t>IP</a:t>
            </a:r>
            <a:r>
              <a:rPr lang="ar-SA" dirty="0" smtClean="0"/>
              <a:t> في شبكة </a:t>
            </a:r>
            <a:r>
              <a:rPr lang="ar-SA" dirty="0" err="1" smtClean="0"/>
              <a:t>الأثيرنت</a:t>
            </a:r>
            <a:r>
              <a:rPr lang="ar-SA" dirty="0" smtClean="0"/>
              <a:t> الموجودة في </a:t>
            </a:r>
            <a:r>
              <a:rPr lang="ar-SA" dirty="0" smtClean="0"/>
              <a:t>الوسط </a:t>
            </a:r>
            <a:r>
              <a:rPr lang="ar-SA" dirty="0" smtClean="0"/>
              <a:t>بثمانية تحتوي على الرقم </a:t>
            </a:r>
            <a:r>
              <a:rPr lang="ar-SA" dirty="0" smtClean="0"/>
              <a:t>2 </a:t>
            </a:r>
            <a:r>
              <a:rPr lang="ar-SA" dirty="0" smtClean="0"/>
              <a:t>.</a:t>
            </a:r>
          </a:p>
          <a:p>
            <a:r>
              <a:rPr lang="ar-SA" dirty="0" smtClean="0"/>
              <a:t>تبدأ جميع العناوين </a:t>
            </a:r>
            <a:r>
              <a:rPr lang="en-US" dirty="0" smtClean="0"/>
              <a:t>IP</a:t>
            </a:r>
            <a:r>
              <a:rPr lang="ar-SA" dirty="0" smtClean="0"/>
              <a:t> في شبكة </a:t>
            </a:r>
            <a:r>
              <a:rPr lang="ar-SA" dirty="0" err="1" smtClean="0"/>
              <a:t>الأثيرنت</a:t>
            </a:r>
            <a:r>
              <a:rPr lang="ar-SA" dirty="0" smtClean="0"/>
              <a:t> الموجودة في </a:t>
            </a:r>
            <a:r>
              <a:rPr lang="ar-SA" dirty="0" smtClean="0"/>
              <a:t>اليمين </a:t>
            </a:r>
            <a:r>
              <a:rPr lang="ar-SA" dirty="0" smtClean="0"/>
              <a:t>بثمانية تحتوي على الرقم </a:t>
            </a:r>
            <a:r>
              <a:rPr lang="ar-SA" dirty="0" smtClean="0"/>
              <a:t>3 </a:t>
            </a:r>
            <a:r>
              <a:rPr lang="ar-SA" dirty="0" smtClean="0"/>
              <a:t>.</a:t>
            </a:r>
          </a:p>
          <a:p>
            <a:endParaRPr lang="ar-SA" dirty="0" smtClean="0"/>
          </a:p>
          <a:p>
            <a:endParaRPr lang="ar-SA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err="1" smtClean="0"/>
              <a:t>اذا</a:t>
            </a:r>
            <a:r>
              <a:rPr lang="ar-SA" dirty="0" smtClean="0"/>
              <a:t> أضفت كمبيوتر جديد </a:t>
            </a:r>
            <a:r>
              <a:rPr lang="ar-SA" dirty="0" err="1" smtClean="0"/>
              <a:t>الى</a:t>
            </a:r>
            <a:r>
              <a:rPr lang="ar-SA" dirty="0" smtClean="0"/>
              <a:t> الشبكة الموجودة في اليسار ، يجب أن تعطيه عنوان </a:t>
            </a:r>
            <a:r>
              <a:rPr lang="en-US" dirty="0" smtClean="0"/>
              <a:t>IP</a:t>
            </a:r>
            <a:r>
              <a:rPr lang="ar-SA" dirty="0" smtClean="0"/>
              <a:t> يبدأ بالعدد 1 بعد التحقق من عدم استخدام هذا العنوان مسبقا على هذه الشبكة .</a:t>
            </a:r>
          </a:p>
          <a:p>
            <a:r>
              <a:rPr lang="ar-SA" dirty="0" smtClean="0"/>
              <a:t>تسهل هذه القواعد عملية التوجيه </a:t>
            </a:r>
            <a:endParaRPr lang="ar-S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لا يتوجب على الموجهات عند التوجيه أن تعرف كل عنوان </a:t>
            </a:r>
            <a:r>
              <a:rPr lang="en-US" dirty="0" smtClean="0"/>
              <a:t>IP</a:t>
            </a:r>
            <a:r>
              <a:rPr lang="ar-SA" dirty="0" smtClean="0"/>
              <a:t> في الشبكة ، و انما يجب أن تعرف جميع مجموعات العناوين فقط .</a:t>
            </a:r>
          </a:p>
          <a:p>
            <a:r>
              <a:rPr lang="ar-SA" dirty="0" smtClean="0"/>
              <a:t>يدعو </a:t>
            </a:r>
            <a:r>
              <a:rPr lang="en-US" dirty="0" smtClean="0"/>
              <a:t>IP</a:t>
            </a:r>
            <a:r>
              <a:rPr lang="ar-SA" dirty="0" smtClean="0"/>
              <a:t> مجموعة العناوين </a:t>
            </a:r>
            <a:r>
              <a:rPr lang="en-US" dirty="0" smtClean="0"/>
              <a:t>IP</a:t>
            </a:r>
            <a:r>
              <a:rPr lang="ar-SA" dirty="0" smtClean="0"/>
              <a:t> التي تحتوي على قسم مشترك في بداية عناوينها </a:t>
            </a:r>
            <a:r>
              <a:rPr lang="ar-SA" dirty="0" smtClean="0">
                <a:solidFill>
                  <a:srgbClr val="FF0000"/>
                </a:solidFill>
              </a:rPr>
              <a:t>بالشبكة </a:t>
            </a:r>
            <a:r>
              <a:rPr lang="en-US" dirty="0" smtClean="0">
                <a:solidFill>
                  <a:srgbClr val="FF0000"/>
                </a:solidFill>
              </a:rPr>
              <a:t>IP</a:t>
            </a:r>
            <a:r>
              <a:rPr lang="ar-SA" dirty="0" smtClean="0">
                <a:solidFill>
                  <a:srgbClr val="FF0000"/>
                </a:solidFill>
              </a:rPr>
              <a:t> .</a:t>
            </a:r>
          </a:p>
          <a:p>
            <a:r>
              <a:rPr lang="ar-SA" dirty="0" smtClean="0">
                <a:solidFill>
                  <a:srgbClr val="FF0000"/>
                </a:solidFill>
              </a:rPr>
              <a:t>هناك فرق بين معنى الشبكة </a:t>
            </a:r>
            <a:r>
              <a:rPr lang="ar-SA" dirty="0" err="1" smtClean="0">
                <a:solidFill>
                  <a:srgbClr val="FF0000"/>
                </a:solidFill>
              </a:rPr>
              <a:t>و</a:t>
            </a:r>
            <a:r>
              <a:rPr lang="ar-SA" dirty="0" smtClean="0">
                <a:solidFill>
                  <a:srgbClr val="FF0000"/>
                </a:solidFill>
              </a:rPr>
              <a:t> شبكة </a:t>
            </a:r>
            <a:r>
              <a:rPr lang="ar-SA" dirty="0" err="1" smtClean="0">
                <a:solidFill>
                  <a:srgbClr val="FF0000"/>
                </a:solidFill>
              </a:rPr>
              <a:t>الـ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IP</a:t>
            </a:r>
            <a:r>
              <a:rPr lang="ar-SA" dirty="0" smtClean="0">
                <a:solidFill>
                  <a:srgbClr val="FF0000"/>
                </a:solidFill>
              </a:rPr>
              <a:t> .</a:t>
            </a:r>
          </a:p>
          <a:p>
            <a:endParaRPr lang="ar-SA" dirty="0" smtClean="0">
              <a:solidFill>
                <a:srgbClr val="FF0000"/>
              </a:solidFill>
            </a:endParaRPr>
          </a:p>
          <a:p>
            <a:endParaRPr lang="ar-S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A" dirty="0" smtClean="0"/>
              <a:t>عند الحديث عن الشبكات </a:t>
            </a:r>
            <a:r>
              <a:rPr lang="en-US" dirty="0" smtClean="0"/>
              <a:t>IP</a:t>
            </a:r>
            <a:r>
              <a:rPr lang="ar-SA" dirty="0" smtClean="0"/>
              <a:t> تستخدم عبارات مثل ” الشبكة 1 ” أو الشبكة </a:t>
            </a:r>
            <a:r>
              <a:rPr lang="en-US" dirty="0" smtClean="0"/>
              <a:t>IP</a:t>
            </a:r>
            <a:r>
              <a:rPr lang="ar-SA" dirty="0" smtClean="0"/>
              <a:t> لدى </a:t>
            </a:r>
            <a:r>
              <a:rPr lang="ar-SA" dirty="0" err="1" smtClean="0"/>
              <a:t>الاشارة</a:t>
            </a:r>
            <a:r>
              <a:rPr lang="ar-SA" dirty="0" smtClean="0"/>
              <a:t> </a:t>
            </a:r>
            <a:r>
              <a:rPr lang="ar-SA" dirty="0" err="1" smtClean="0"/>
              <a:t>الى</a:t>
            </a:r>
            <a:r>
              <a:rPr lang="ar-SA" dirty="0" smtClean="0"/>
              <a:t> مجموعة من العناوين </a:t>
            </a:r>
            <a:r>
              <a:rPr lang="en-US" dirty="0" smtClean="0"/>
              <a:t>IP</a:t>
            </a:r>
            <a:r>
              <a:rPr lang="ar-SA" dirty="0" smtClean="0"/>
              <a:t> التي تبدأ بالعدد 1 .</a:t>
            </a:r>
          </a:p>
          <a:p>
            <a:r>
              <a:rPr lang="ar-SA" dirty="0" smtClean="0"/>
              <a:t>عندما تتعامل مع أجهزة الشبكة تستخدم عدد خاص يمثل الشبكة </a:t>
            </a:r>
            <a:r>
              <a:rPr lang="ar-SA" dirty="0" err="1" smtClean="0"/>
              <a:t>و</a:t>
            </a:r>
            <a:r>
              <a:rPr lang="ar-SA" dirty="0" smtClean="0"/>
              <a:t> يدعى رقم الشبكة </a:t>
            </a:r>
            <a:r>
              <a:rPr lang="en-US" dirty="0" smtClean="0"/>
              <a:t>IP</a:t>
            </a:r>
            <a:r>
              <a:rPr lang="ar-SA" dirty="0" smtClean="0"/>
              <a:t> أو ببساطة رقم الشبكة . فكل رقم شبكة يمثل شبكة معينة .</a:t>
            </a:r>
          </a:p>
          <a:p>
            <a:r>
              <a:rPr lang="ar-SA" dirty="0" smtClean="0"/>
              <a:t>تشترك أرقام الشبكات </a:t>
            </a:r>
            <a:r>
              <a:rPr lang="en-US" dirty="0" smtClean="0"/>
              <a:t>IP</a:t>
            </a:r>
            <a:r>
              <a:rPr lang="ar-SA" dirty="0" smtClean="0"/>
              <a:t> في القسم الأول من العنوان </a:t>
            </a:r>
            <a:r>
              <a:rPr lang="en-US" dirty="0" smtClean="0"/>
              <a:t>IP</a:t>
            </a:r>
            <a:r>
              <a:rPr lang="ar-SA" dirty="0" smtClean="0"/>
              <a:t> مع جميع العناوين في الشبكة نفسها ، و تحتوي على أصفار في جميع الثمانيات الباقية .</a:t>
            </a:r>
          </a:p>
          <a:p>
            <a:r>
              <a:rPr lang="ar-SA" dirty="0" smtClean="0"/>
              <a:t>المضيف </a:t>
            </a:r>
            <a:r>
              <a:rPr lang="ar-SA" dirty="0" err="1" smtClean="0"/>
              <a:t>لايستطيع</a:t>
            </a:r>
            <a:r>
              <a:rPr lang="ar-SA" dirty="0" smtClean="0"/>
              <a:t> أن يستخدم رقم الشبكة كعنوان </a:t>
            </a:r>
            <a:r>
              <a:rPr lang="en-US" dirty="0" smtClean="0"/>
              <a:t>IP</a:t>
            </a:r>
            <a:r>
              <a:rPr lang="ar-SA" dirty="0" smtClean="0"/>
              <a:t> في الشبكة .</a:t>
            </a:r>
          </a:p>
          <a:p>
            <a:r>
              <a:rPr lang="ar-SA" dirty="0" smtClean="0"/>
              <a:t>ندعو الكمبيوتر الذي لديه عنوان </a:t>
            </a:r>
            <a:r>
              <a:rPr lang="en-US" dirty="0" smtClean="0"/>
              <a:t>IP</a:t>
            </a:r>
            <a:r>
              <a:rPr lang="ar-SA" dirty="0" smtClean="0"/>
              <a:t> ” مضيف ” .</a:t>
            </a:r>
          </a:p>
          <a:p>
            <a:endParaRPr lang="ar-S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err="1" smtClean="0"/>
              <a:t>ماهو</a:t>
            </a:r>
            <a:r>
              <a:rPr lang="ar-SA" dirty="0" smtClean="0"/>
              <a:t> عدد عناوين </a:t>
            </a:r>
            <a:r>
              <a:rPr lang="en-US" dirty="0" smtClean="0"/>
              <a:t>IP</a:t>
            </a:r>
            <a:r>
              <a:rPr lang="ar-SA" dirty="0" smtClean="0"/>
              <a:t> التي يمكن أن توجد في الشبكة </a:t>
            </a:r>
            <a:r>
              <a:rPr lang="en-US" dirty="0" smtClean="0"/>
              <a:t>1.0.0.0</a:t>
            </a:r>
            <a:r>
              <a:rPr lang="ar-SA" dirty="0" smtClean="0"/>
              <a:t> ؟؟</a:t>
            </a:r>
          </a:p>
          <a:p>
            <a:r>
              <a:rPr lang="ar-SA" dirty="0" err="1" smtClean="0"/>
              <a:t>لايمكنك</a:t>
            </a:r>
            <a:r>
              <a:rPr lang="ar-SA" dirty="0" smtClean="0"/>
              <a:t> استخدام العدد </a:t>
            </a:r>
            <a:r>
              <a:rPr lang="en-US" dirty="0" smtClean="0"/>
              <a:t>1.0.0.0</a:t>
            </a:r>
            <a:r>
              <a:rPr lang="ar-SA" dirty="0" smtClean="0"/>
              <a:t> لأنه رقم الشبكة .</a:t>
            </a:r>
          </a:p>
          <a:p>
            <a:r>
              <a:rPr lang="ar-SA" dirty="0" smtClean="0"/>
              <a:t>كما </a:t>
            </a:r>
            <a:r>
              <a:rPr lang="ar-SA" dirty="0" err="1" smtClean="0"/>
              <a:t>لايمكنك</a:t>
            </a:r>
            <a:r>
              <a:rPr lang="ar-SA" dirty="0" smtClean="0"/>
              <a:t> استخدام </a:t>
            </a:r>
            <a:r>
              <a:rPr lang="en-US" dirty="0" smtClean="0"/>
              <a:t>1.255.255.255</a:t>
            </a:r>
            <a:r>
              <a:rPr lang="ar-SA" dirty="0" smtClean="0"/>
              <a:t> لأنه محجوز لأسباب أخرى .</a:t>
            </a:r>
          </a:p>
          <a:p>
            <a:r>
              <a:rPr lang="ar-SA" dirty="0" smtClean="0"/>
              <a:t>يعرف البروتوكول </a:t>
            </a:r>
            <a:r>
              <a:rPr lang="en-US" dirty="0" smtClean="0"/>
              <a:t>IP</a:t>
            </a:r>
            <a:r>
              <a:rPr lang="ar-SA" dirty="0" smtClean="0"/>
              <a:t> هذه الأحجام الثلاثة للشبكة كفئات مختلفة من الشبكات ، وتدعى الفئات الثلاثة الفئة </a:t>
            </a:r>
            <a:r>
              <a:rPr lang="en-US" dirty="0" smtClean="0"/>
              <a:t>A, B, C</a:t>
            </a:r>
            <a:r>
              <a:rPr lang="ar-SA" dirty="0" smtClean="0"/>
              <a:t> .</a:t>
            </a:r>
          </a:p>
          <a:p>
            <a:r>
              <a:rPr lang="ar-SA" dirty="0" smtClean="0"/>
              <a:t>كما تشترك جميع هذه الفئات بجزء الشبكة من العنوان </a:t>
            </a:r>
            <a:r>
              <a:rPr lang="ar-SA" dirty="0" err="1" smtClean="0"/>
              <a:t>و</a:t>
            </a:r>
            <a:r>
              <a:rPr lang="ar-SA" dirty="0" smtClean="0"/>
              <a:t> يدعى باقي العنوان جزء المضيف . على سبيل المثال ، في شبكة فئة </a:t>
            </a:r>
            <a:r>
              <a:rPr lang="en-US" dirty="0" smtClean="0"/>
              <a:t>A</a:t>
            </a:r>
            <a:r>
              <a:rPr lang="ar-SA" dirty="0" smtClean="0"/>
              <a:t> مثل الشبكة </a:t>
            </a:r>
            <a:r>
              <a:rPr lang="en-US" dirty="0" smtClean="0"/>
              <a:t>1.0.0.0</a:t>
            </a:r>
            <a:r>
              <a:rPr lang="ar-SA" dirty="0" smtClean="0"/>
              <a:t>، تبدأ جميع العناوين بالعدد </a:t>
            </a:r>
            <a:r>
              <a:rPr lang="en-US" dirty="0" smtClean="0"/>
              <a:t>1</a:t>
            </a:r>
            <a:r>
              <a:rPr lang="ar-SA" dirty="0" smtClean="0"/>
              <a:t> في الثمانية الأولى </a:t>
            </a:r>
            <a:r>
              <a:rPr lang="ar-SA" dirty="0" err="1" smtClean="0"/>
              <a:t>و</a:t>
            </a:r>
            <a:r>
              <a:rPr lang="ar-SA" dirty="0" smtClean="0"/>
              <a:t> تؤلف الثمانيات الأخيرة لهذه العناوين جزء المضيف في العنوان .</a:t>
            </a:r>
            <a:endParaRPr lang="ar-S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ثلاثة أحجام تلبي جميع المتطلبات </a:t>
            </a:r>
            <a:endParaRPr lang="ar-SA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عندما عرفت الوثائق </a:t>
            </a:r>
            <a:r>
              <a:rPr lang="en-US" dirty="0" smtClean="0"/>
              <a:t>TCP/IP  RFC</a:t>
            </a:r>
            <a:r>
              <a:rPr lang="ar-SA" dirty="0" smtClean="0"/>
              <a:t> مفهوم الشبكات مثل الشبكات </a:t>
            </a:r>
          </a:p>
          <a:p>
            <a:r>
              <a:rPr lang="en-US" dirty="0" smtClean="0"/>
              <a:t>1.0.0.0 , 2.0.0.0 , 3.0.0.0 </a:t>
            </a:r>
            <a:r>
              <a:rPr lang="ar-SA" dirty="0" smtClean="0"/>
              <a:t> عرفت فئتين أخريين من الشبكات .</a:t>
            </a:r>
          </a:p>
          <a:p>
            <a:r>
              <a:rPr lang="ar-SA" dirty="0" smtClean="0"/>
              <a:t>قرر مصممو العنونة </a:t>
            </a:r>
            <a:r>
              <a:rPr lang="en-US" dirty="0" smtClean="0"/>
              <a:t>TCP/IP</a:t>
            </a:r>
            <a:r>
              <a:rPr lang="ar-SA" dirty="0" smtClean="0"/>
              <a:t> أن العالم يحتاج لثلاثة أحجام من الشبكات .</a:t>
            </a:r>
          </a:p>
          <a:p>
            <a:r>
              <a:rPr lang="ar-SA" dirty="0" smtClean="0"/>
              <a:t>يختلف طول جزء المضيف </a:t>
            </a:r>
            <a:r>
              <a:rPr lang="ar-SA" dirty="0" err="1" smtClean="0"/>
              <a:t>و</a:t>
            </a:r>
            <a:r>
              <a:rPr lang="ar-SA" dirty="0" smtClean="0"/>
              <a:t> الشبكة في عناوين الفئة </a:t>
            </a:r>
            <a:r>
              <a:rPr lang="en-US" dirty="0" smtClean="0"/>
              <a:t>A , B , C</a:t>
            </a:r>
            <a:r>
              <a:rPr lang="ar-SA" dirty="0" smtClean="0"/>
              <a:t> ، لذلك تقدم كل فئة من الشبكات عددا مختلفا من عناوين المضيفات </a:t>
            </a:r>
          </a:p>
          <a:p>
            <a:r>
              <a:rPr lang="ar-SA" dirty="0" smtClean="0"/>
              <a:t>أنظر </a:t>
            </a:r>
            <a:r>
              <a:rPr lang="ar-SA" dirty="0" err="1" smtClean="0"/>
              <a:t>ال</a:t>
            </a:r>
            <a:r>
              <a:rPr lang="ar-SA" dirty="0" smtClean="0"/>
              <a:t> تنسيق الفئات </a:t>
            </a:r>
            <a:r>
              <a:rPr lang="ar-SA" dirty="0" err="1" smtClean="0"/>
              <a:t>الثلاة</a:t>
            </a:r>
            <a:r>
              <a:rPr lang="ar-SA" dirty="0" smtClean="0"/>
              <a:t> للشبكات </a:t>
            </a:r>
            <a:r>
              <a:rPr lang="en-US" dirty="0" smtClean="0"/>
              <a:t>IP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78593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يعرض الشكل 7-10مخطط الشبكة نفسه كما في الشكل 6-10</a:t>
            </a:r>
            <a:r>
              <a:rPr lang="en-US" dirty="0" smtClean="0"/>
              <a:t> </a:t>
            </a:r>
            <a:r>
              <a:rPr lang="ar-SA" dirty="0" smtClean="0"/>
              <a:t> </a:t>
            </a:r>
            <a:r>
              <a:rPr lang="ar-SA" dirty="0" smtClean="0"/>
              <a:t>و لكن هذه المرة مع ثلاث فئات مختلفة </a:t>
            </a:r>
            <a:r>
              <a:rPr lang="ar-SA" dirty="0" err="1" smtClean="0"/>
              <a:t>لارقام</a:t>
            </a:r>
            <a:r>
              <a:rPr lang="ar-SA" dirty="0" smtClean="0"/>
              <a:t> الشبكة . </a:t>
            </a:r>
            <a:endParaRPr lang="ar-SA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err="1" smtClean="0"/>
              <a:t>ان</a:t>
            </a:r>
            <a:r>
              <a:rPr lang="ar-SA" dirty="0" smtClean="0"/>
              <a:t> فائدة استخدام رقم الشبكة لكل شبكة فيزيائية – كرقم شبكة </a:t>
            </a:r>
            <a:r>
              <a:rPr lang="en-US" dirty="0" smtClean="0"/>
              <a:t>IP</a:t>
            </a:r>
            <a:r>
              <a:rPr lang="ar-SA" dirty="0" smtClean="0"/>
              <a:t> واحد لكل شبكة </a:t>
            </a:r>
            <a:r>
              <a:rPr lang="ar-SA" dirty="0" err="1" smtClean="0"/>
              <a:t>اثيرنت</a:t>
            </a:r>
            <a:r>
              <a:rPr lang="ar-SA" dirty="0" smtClean="0"/>
              <a:t> </a:t>
            </a:r>
            <a:r>
              <a:rPr lang="en-US" dirty="0" smtClean="0"/>
              <a:t>LAN</a:t>
            </a:r>
            <a:r>
              <a:rPr lang="ar-SA" dirty="0" smtClean="0"/>
              <a:t>هو أن التوجيه يعمل بشكل جيد سواء احتوت الشبكة على 10كمبيوترات أو 1000 كمبيوتر .</a:t>
            </a:r>
          </a:p>
          <a:p>
            <a:r>
              <a:rPr lang="ar-SA" dirty="0" smtClean="0"/>
              <a:t>الفئة </a:t>
            </a:r>
            <a:r>
              <a:rPr lang="en-US" dirty="0" smtClean="0"/>
              <a:t>A</a:t>
            </a:r>
            <a:r>
              <a:rPr lang="ar-SA" dirty="0" smtClean="0"/>
              <a:t> تقدم عدد كبير من عناوين </a:t>
            </a:r>
            <a:r>
              <a:rPr lang="ar-SA" dirty="0" err="1" smtClean="0"/>
              <a:t>الـ</a:t>
            </a:r>
            <a:r>
              <a:rPr lang="ar-SA" dirty="0" smtClean="0"/>
              <a:t> </a:t>
            </a:r>
            <a:r>
              <a:rPr lang="en-US" dirty="0" smtClean="0"/>
              <a:t>IP</a:t>
            </a:r>
            <a:endParaRPr lang="ar-SA" dirty="0" smtClean="0"/>
          </a:p>
          <a:p>
            <a:r>
              <a:rPr lang="ar-SA" dirty="0" smtClean="0"/>
              <a:t>الفئة </a:t>
            </a:r>
            <a:r>
              <a:rPr lang="en-US" dirty="0" smtClean="0"/>
              <a:t>B</a:t>
            </a:r>
            <a:r>
              <a:rPr lang="ar-SA" dirty="0" smtClean="0"/>
              <a:t> – متوسطا</a:t>
            </a:r>
          </a:p>
          <a:p>
            <a:r>
              <a:rPr lang="ar-SA" dirty="0" smtClean="0"/>
              <a:t>الفئة </a:t>
            </a:r>
            <a:r>
              <a:rPr lang="en-US" dirty="0" smtClean="0"/>
              <a:t>C</a:t>
            </a:r>
            <a:r>
              <a:rPr lang="ar-SA" smtClean="0"/>
              <a:t> – صغيرا </a:t>
            </a:r>
            <a:endParaRPr lang="ar-SA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564</TotalTime>
  <Words>1875</Words>
  <Application>Microsoft Office PowerPoint</Application>
  <PresentationFormat>On-screen Show (4:3)</PresentationFormat>
  <Paragraphs>145</Paragraphs>
  <Slides>30</Slides>
  <Notes>30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Concourse</vt:lpstr>
      <vt:lpstr>تسليم البضاعة الى عنوان الطريق الصحيح (IP (</vt:lpstr>
      <vt:lpstr>أساسيات التجوال : الانتقال الى الوجهة الصحيحة</vt:lpstr>
      <vt:lpstr>Slide 3</vt:lpstr>
      <vt:lpstr>Slide 4</vt:lpstr>
      <vt:lpstr>IP  كالمشرف العام على البريد في الشبكة </vt:lpstr>
      <vt:lpstr>Slide 6</vt:lpstr>
      <vt:lpstr>Slide 7</vt:lpstr>
      <vt:lpstr>معرفة العنوان قبل الانتقال الى الوجهة </vt:lpstr>
      <vt:lpstr>شكل   استخدام العناوين في بيان الشحن</vt:lpstr>
      <vt:lpstr>Slide 10</vt:lpstr>
      <vt:lpstr>Slide 11</vt:lpstr>
      <vt:lpstr>الشكل 10 - 2</vt:lpstr>
      <vt:lpstr>Slide 13</vt:lpstr>
      <vt:lpstr>Slide 14</vt:lpstr>
      <vt:lpstr>Slide 15</vt:lpstr>
      <vt:lpstr>يعرض الشكل 3-10 عملية الحصول على صفحة بدء بتفصيل أكثر بما فيها ترويسات و رزم IP</vt:lpstr>
      <vt:lpstr>Slide 17</vt:lpstr>
      <vt:lpstr>يعرض الشكل 3- 10 مايوجد داخل الرزمة . على كل حال ، لايهتم IP بالترويسة TCP، الترويسة HTTP و بيانات المستخدم ، فشركة الشحن لا يهمها مابداخل الطرد . يحتاج بروتوكول IP لمعرفة عنوان الوجهة بحيث يمكنه توجيه الرزمة الى الوجهة . لذلك تبدو الرزمة IP من وجهة نظر IP  كما في الشكل </vt:lpstr>
      <vt:lpstr>الشكل 3 - 10</vt:lpstr>
      <vt:lpstr>كتابة الاسم في بيان الشحن </vt:lpstr>
      <vt:lpstr>طريقة عمل الخدمة البريدية</vt:lpstr>
      <vt:lpstr>موقع واحد ، رمز واحد ، رقم شبكة واحد </vt:lpstr>
      <vt:lpstr>Slide 23</vt:lpstr>
      <vt:lpstr>Slide 24</vt:lpstr>
      <vt:lpstr>Slide 25</vt:lpstr>
      <vt:lpstr>Slide 26</vt:lpstr>
      <vt:lpstr>ثلاثة أحجام تلبي جميع المتطلبات </vt:lpstr>
      <vt:lpstr>Slide 28</vt:lpstr>
      <vt:lpstr>يعرض الشكل 7-10مخطط الشبكة نفسه كما في الشكل 6-10  و لكن هذه المرة مع ثلاث فئات مختلفة لارقام الشبكة . </vt:lpstr>
      <vt:lpstr>Slide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تسليم البضاعة الى عنوان الطريق الصحيح (IP (</dc:title>
  <dc:creator>Aspire</dc:creator>
  <cp:lastModifiedBy>Aspire</cp:lastModifiedBy>
  <cp:revision>55</cp:revision>
  <dcterms:created xsi:type="dcterms:W3CDTF">2012-04-14T06:22:09Z</dcterms:created>
  <dcterms:modified xsi:type="dcterms:W3CDTF">2012-04-21T07:02:16Z</dcterms:modified>
</cp:coreProperties>
</file>