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62" r:id="rId1"/>
  </p:sldMasterIdLst>
  <p:notesMasterIdLst>
    <p:notesMasterId r:id="rId16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3744" autoAdjust="0"/>
    <p:restoredTop sz="94660"/>
  </p:normalViewPr>
  <p:slideViewPr>
    <p:cSldViewPr>
      <p:cViewPr varScale="1">
        <p:scale>
          <a:sx n="44" d="100"/>
          <a:sy n="44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9863A1-689F-4A9F-A5C0-1A5358922179}" type="datetimeFigureOut">
              <a:rPr lang="ar-SA" smtClean="0"/>
              <a:t>6/16/1433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E2805C2-654C-45B9-9C47-8669E13BAE7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5C2-654C-45B9-9C47-8669E13BAE79}" type="slidenum">
              <a:rPr lang="ar-SA" smtClean="0"/>
              <a:t>14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alt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88A9D0-2A85-4FD0-A9D2-53FF31DCFD7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71563"/>
            <a:ext cx="7358063" cy="1619250"/>
          </a:xfrm>
        </p:spPr>
        <p:txBody>
          <a:bodyPr/>
          <a:lstStyle/>
          <a:p>
            <a:pPr algn="ctr" eaLnBrk="1" hangingPunct="1"/>
            <a:r>
              <a:rPr lang="ar-SA" sz="7200" smtClean="0">
                <a:solidFill>
                  <a:schemeClr val="accent1"/>
                </a:solidFill>
              </a:rPr>
              <a:t>الفصل السادس</a:t>
            </a:r>
            <a:endParaRPr lang="en-US" sz="72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357563"/>
            <a:ext cx="7286625" cy="143986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ar-SA" sz="4800" dirty="0" smtClean="0">
                <a:solidFill>
                  <a:schemeClr val="tx2">
                    <a:lumMod val="50000"/>
                  </a:schemeClr>
                </a:solidFill>
              </a:rPr>
              <a:t>تخفيف الاحتقان </a:t>
            </a:r>
            <a:r>
              <a:rPr lang="ar-SA" sz="4800" dirty="0" err="1" smtClean="0">
                <a:solidFill>
                  <a:schemeClr val="tx2">
                    <a:lumMod val="50000"/>
                  </a:schemeClr>
                </a:solidFill>
              </a:rPr>
              <a:t>و</a:t>
            </a:r>
            <a:r>
              <a:rPr lang="ar-SA" sz="4800" dirty="0" smtClean="0">
                <a:solidFill>
                  <a:schemeClr val="tx2">
                    <a:lumMod val="50000"/>
                  </a:schemeClr>
                </a:solidFill>
              </a:rPr>
              <a:t> القيادة بسرعة أكبر على الطريق المحلي ( الشبكة )</a:t>
            </a:r>
            <a:endParaRPr lang="en-US" sz="48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4800" smtClean="0">
                <a:solidFill>
                  <a:schemeClr val="tx1"/>
                </a:solidFill>
              </a:rPr>
              <a:t>أهداف الفصل</a:t>
            </a:r>
            <a:r>
              <a:rPr lang="en-US" sz="4800" smtClean="0">
                <a:solidFill>
                  <a:schemeClr val="tx1"/>
                </a:solidFill>
              </a:rPr>
              <a:t/>
            </a:r>
            <a:br>
              <a:rPr lang="en-US" sz="4800" smtClean="0">
                <a:solidFill>
                  <a:schemeClr val="tx1"/>
                </a:solidFill>
              </a:rPr>
            </a:br>
            <a:endParaRPr lang="ar-SA" smtClean="0"/>
          </a:p>
        </p:txBody>
      </p:sp>
      <p:sp>
        <p:nvSpPr>
          <p:cNvPr id="40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mtClean="0"/>
              <a:t>ان تعرف الطالبة مايلي:</a:t>
            </a:r>
            <a:endParaRPr lang="en-US" smtClean="0"/>
          </a:p>
          <a:p>
            <a:r>
              <a:rPr lang="ar-SA" smtClean="0"/>
              <a:t>العمل الاساسي للمبدل </a:t>
            </a:r>
            <a:r>
              <a:rPr lang="en-US" smtClean="0"/>
              <a:t>LAN</a:t>
            </a:r>
          </a:p>
          <a:p>
            <a:r>
              <a:rPr lang="ar-SA" smtClean="0"/>
              <a:t>الطريقة التي تعمل بها تتبعها مبدلات </a:t>
            </a:r>
            <a:r>
              <a:rPr lang="en-US" smtClean="0"/>
              <a:t>LAN</a:t>
            </a:r>
            <a:r>
              <a:rPr lang="ar-SA" smtClean="0"/>
              <a:t> لالغاء حوادث التصادم</a:t>
            </a:r>
            <a:endParaRPr lang="en-US" smtClean="0"/>
          </a:p>
          <a:p>
            <a:r>
              <a:rPr lang="ar-SA" smtClean="0"/>
              <a:t>اسباب الحصول على معدل خرج اكبر في الشبكة </a:t>
            </a:r>
            <a:r>
              <a:rPr lang="en-US" smtClean="0"/>
              <a:t>LAN</a:t>
            </a:r>
            <a:r>
              <a:rPr lang="ar-SA" smtClean="0"/>
              <a:t> عند استخدام مبدلات </a:t>
            </a:r>
            <a:r>
              <a:rPr lang="en-US" smtClean="0"/>
              <a:t>LAN</a:t>
            </a:r>
            <a:r>
              <a:rPr lang="ar-SA" smtClean="0"/>
              <a:t> بالمقارنة مع استخدام المجمع المركزي</a:t>
            </a:r>
            <a:endParaRPr lang="en-US" smtClean="0"/>
          </a:p>
          <a:p>
            <a:r>
              <a:rPr lang="ar-SA" smtClean="0"/>
              <a:t>الشروط التي تسمح بتشغيل الاتصال الكامل وشرح مميزات الاتصال الكامل</a:t>
            </a:r>
            <a:endParaRPr lang="en-US" smtClean="0"/>
          </a:p>
          <a:p>
            <a:r>
              <a:rPr lang="ar-SA" smtClean="0"/>
              <a:t>السرعات المختلفة التي تدعمها الاثيرنت</a:t>
            </a:r>
            <a:endParaRPr lang="en-US" smtClean="0"/>
          </a:p>
          <a:p>
            <a:endParaRPr lang="ar-SA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428625"/>
            <a:ext cx="7543800" cy="7191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sz="3500" smtClean="0"/>
              <a:t/>
            </a:r>
            <a:br>
              <a:rPr lang="ar-SA" sz="3500" smtClean="0"/>
            </a:br>
            <a:r>
              <a:rPr lang="ar-SA" sz="6000" smtClean="0">
                <a:solidFill>
                  <a:srgbClr val="C00000"/>
                </a:solidFill>
              </a:rPr>
              <a:t>المحتوي</a:t>
            </a:r>
            <a:endParaRPr lang="en-US" sz="6000" smtClean="0">
              <a:solidFill>
                <a:srgbClr val="C00000"/>
              </a:solidFill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1719263"/>
            <a:ext cx="8713787" cy="480536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"/>
              <a:defRPr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بناء شبكة </a:t>
            </a:r>
            <a:r>
              <a:rPr lang="ar-SA" sz="3200" dirty="0" err="1" smtClean="0">
                <a:solidFill>
                  <a:schemeClr val="tx2">
                    <a:lumMod val="50000"/>
                  </a:schemeClr>
                </a:solidFill>
              </a:rPr>
              <a:t>أثيرنت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صغيرة تضم كمبيوترين باستخدام كابل واحد .</a:t>
            </a:r>
          </a:p>
          <a:p>
            <a:pPr eaLnBrk="1" hangingPunct="1">
              <a:buFont typeface="Wingdings" pitchFamily="2" charset="2"/>
              <a:buChar char=""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و بناء شبكة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</a:rPr>
              <a:t>أثيرنت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أكبر بتوصيل العديد من الأجهزة إلى مجمع مركزي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</a:rPr>
              <a:t>أثيرنت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واحد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هي الطريقة المتبعة عند الحاجة إلى ربط أكثر من جهازين إلى الشبكة .</a:t>
            </a:r>
          </a:p>
          <a:p>
            <a:pPr eaLnBrk="1" hangingPunct="1">
              <a:buFont typeface="Wingdings" pitchFamily="2" charset="2"/>
              <a:buChar char=""/>
              <a:defRPr/>
            </a:pP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يمكن التخلص من مشاكل أداء المجمعات المركزية </a:t>
            </a:r>
            <a:r>
              <a:rPr lang="ar-SA" sz="3200" dirty="0" err="1" smtClean="0">
                <a:solidFill>
                  <a:schemeClr val="accent1">
                    <a:lumMod val="75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 السماح بمرور حجم أكبر من البيانات عبر الشبكة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LAN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 في الفترة الزمنية نفسها </a:t>
            </a:r>
            <a:r>
              <a:rPr lang="ar-SA" sz="3200" dirty="0" err="1" smtClean="0">
                <a:solidFill>
                  <a:schemeClr val="accent1">
                    <a:lumMod val="75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3200" dirty="0" smtClean="0">
                <a:solidFill>
                  <a:srgbClr val="C00000"/>
                </a:solidFill>
              </a:rPr>
              <a:t>ذلك باستخدام </a:t>
            </a:r>
            <a:r>
              <a:rPr lang="en-US" sz="3200" dirty="0" smtClean="0">
                <a:solidFill>
                  <a:srgbClr val="C00000"/>
                </a:solidFill>
              </a:rPr>
              <a:t>LAN switches</a:t>
            </a:r>
            <a:r>
              <a:rPr lang="ar-SA" sz="3200" dirty="0" smtClean="0">
                <a:solidFill>
                  <a:srgbClr val="C00000"/>
                </a:solidFill>
              </a:rPr>
              <a:t> المبدلات .</a:t>
            </a:r>
            <a:endParaRPr lang="en-US" sz="32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714375"/>
            <a:ext cx="7543800" cy="7858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sz="3600" smtClean="0">
                <a:solidFill>
                  <a:srgbClr val="C00000"/>
                </a:solidFill>
              </a:rPr>
              <a:t>تخفيف الاحتقان بفتح مسارات أكثر في الشبكات </a:t>
            </a:r>
            <a:r>
              <a:rPr lang="en-US" sz="3600" smtClean="0">
                <a:solidFill>
                  <a:srgbClr val="C00000"/>
                </a:solidFill>
              </a:rPr>
              <a:t>LAN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071688"/>
            <a:ext cx="9144000" cy="4597400"/>
          </a:xfrm>
        </p:spPr>
        <p:txBody>
          <a:bodyPr/>
          <a:lstStyle/>
          <a:p>
            <a:pPr marL="715963" lvl="3" indent="0" eaLnBrk="1" hangingPunct="1">
              <a:buFont typeface="Wingdings" pitchFamily="2" charset="2"/>
              <a:buChar char="ü"/>
              <a:tabLst>
                <a:tab pos="182563" algn="l"/>
              </a:tabLst>
              <a:defRPr/>
            </a:pP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</a:rPr>
              <a:t>عندما تستخدم مجمع مركزي , يمكن لجهاز واحد فقط أن يرسل البيانات في أي وقت محدد .</a:t>
            </a:r>
          </a:p>
          <a:p>
            <a:pPr marL="715963" lvl="3" indent="0" eaLnBrk="1" hangingPunct="1">
              <a:buFont typeface="Wingdings" pitchFamily="2" charset="2"/>
              <a:buChar char="ü"/>
              <a:tabLst>
                <a:tab pos="182563" algn="l"/>
              </a:tabLst>
              <a:defRPr/>
            </a:pPr>
            <a:r>
              <a:rPr lang="ar-SA" sz="3600" dirty="0" smtClean="0">
                <a:solidFill>
                  <a:schemeClr val="accent6">
                    <a:lumMod val="50000"/>
                  </a:schemeClr>
                </a:solidFill>
              </a:rPr>
              <a:t>أما المبدل , فيمكن لعدة أجهزة أن ترسل في الوقت نفسه فتزيد بالتالي من حجم البيانات التي يمكن إرسالها عبر الشبكة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LAN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7543800" cy="57626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sz="3500" smtClean="0"/>
              <a:t>المجمعات المركزية : طريق بمسار واحد </a:t>
            </a:r>
            <a:endParaRPr lang="en-US" sz="350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412875"/>
            <a:ext cx="9144000" cy="5445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rgbClr val="C00000"/>
                </a:solidFill>
              </a:rPr>
              <a:t>العملية المنطقية التي يتبعها المجمع المركزي :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المجمع المركزي : 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>عندما أستقبل الإشارات الكهربائية , أرسلها إلى جميع المنافذ الأخرى , ماعدا المنفذ الذي تم استقبال الإشارة منه 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هذه هي طريقة تشغيل المجمع المركزي . و بالإضافة إلى ذلك العملية المنطقية التي تتبعها البطاقات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NIC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في الكمبيوترات الموصولة إلى المجمع . فهذه الكمبيوترات تعتمد على كشف تصادم الوصول المتعدد بتحسس الحامل (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CSMA/CD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) 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الكمبيوتر : 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>استمع قبل الإرسال . إذا كنت تستقبل إطارا , انتظر حتى يستتب الهدوء قبل أن تحاول إرسال الإطار 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ar-SA" sz="2800" dirty="0" smtClean="0"/>
              <a:t>و بمراعاة هذين الشيئين , يمكن أن يرسل الجهاز إطارا في أي وقت </a:t>
            </a:r>
            <a:r>
              <a:rPr lang="ar-SA" sz="2800" dirty="0" err="1" smtClean="0"/>
              <a:t>و</a:t>
            </a:r>
            <a:r>
              <a:rPr lang="ar-SA" sz="2800" dirty="0" smtClean="0"/>
              <a:t> تستقبل جميع الأجهزة الأخرى الإطار . أي أن الأجهزة الأخرى تختار عدم الإرسال في الوقت نفسه 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00063"/>
            <a:ext cx="7543800" cy="85883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sz="3200" smtClean="0"/>
              <a:t>المبدلات : كيف تنشئ عشرات المسارات على الشبكة </a:t>
            </a:r>
            <a:r>
              <a:rPr lang="en-US" sz="3200" smtClean="0"/>
              <a:t>LAN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تقدم المبدلات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LAN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ميزات الكابلات نفسها التي تقدمها المجمعات المركزية ,مع تحسين كبير بالأداء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rgbClr val="C00000"/>
                </a:solidFill>
              </a:rPr>
              <a:t>العملية المنطقية المتبعة في المبدل :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>المبدل يسمح لكل جهاز موجود على الشبكة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LAN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> بالاتصال مع الأجهزة الأخرى .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</a:rPr>
              <a:t>( يمكن الحصول عليها باستخدام المجمع المركزي )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إن المبدل لا يرسل الإشارة الكهربائية عبر جميع المنافذ , بل يرسل الأطر إلى الوجهة الضرورية فقط . فيختبر محتويات إطار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الاثيرنت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و يبحث عن عنوان الوجهة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أثيرنت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MAC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لكي يتخذ قرارا ذكيا .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20762"/>
          </a:xfrm>
        </p:spPr>
        <p:txBody>
          <a:bodyPr/>
          <a:lstStyle/>
          <a:p>
            <a:pPr algn="ctr" eaLnBrk="1" hangingPunct="1"/>
            <a:r>
              <a:rPr lang="ar-SA" sz="3500" smtClean="0"/>
              <a:t>الفرق بين المجمع المركزي و المبدل </a:t>
            </a:r>
            <a:endParaRPr lang="en-US" sz="350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500" dirty="0" smtClean="0"/>
              <a:t>يكمن الفرق بين المبدلات </a:t>
            </a:r>
            <a:r>
              <a:rPr lang="ar-SA" sz="3500" dirty="0" err="1" smtClean="0"/>
              <a:t>و</a:t>
            </a:r>
            <a:r>
              <a:rPr lang="ar-SA" sz="3500" dirty="0" smtClean="0"/>
              <a:t> المجمعات المركزية </a:t>
            </a:r>
            <a:r>
              <a:rPr lang="ar-SA" sz="3500" dirty="0" smtClean="0">
                <a:solidFill>
                  <a:srgbClr val="C00000"/>
                </a:solidFill>
              </a:rPr>
              <a:t>في طريقة إرسال البيانات .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500" dirty="0" smtClean="0">
                <a:solidFill>
                  <a:schemeClr val="accent1">
                    <a:lumMod val="50000"/>
                  </a:schemeClr>
                </a:solidFill>
              </a:rPr>
              <a:t>فالمبدل</a:t>
            </a:r>
            <a:r>
              <a:rPr lang="ar-SA" sz="3500" dirty="0" smtClean="0"/>
              <a:t> </a:t>
            </a:r>
            <a:r>
              <a:rPr lang="ar-SA" sz="3500" dirty="0" smtClean="0">
                <a:solidFill>
                  <a:schemeClr val="accent6">
                    <a:lumMod val="50000"/>
                  </a:schemeClr>
                </a:solidFill>
              </a:rPr>
              <a:t>يستخدم جدول العناوين 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</a:rPr>
              <a:t>MAC</a:t>
            </a:r>
            <a:r>
              <a:rPr lang="ar-SA" sz="3500" dirty="0" smtClean="0">
                <a:solidFill>
                  <a:schemeClr val="accent6">
                    <a:lumMod val="50000"/>
                  </a:schemeClr>
                </a:solidFill>
              </a:rPr>
              <a:t> في الشبكة من أجل اتخاذ قرار الإرسال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500" dirty="0" smtClean="0">
                <a:solidFill>
                  <a:schemeClr val="tx2">
                    <a:lumMod val="50000"/>
                  </a:schemeClr>
                </a:solidFill>
              </a:rPr>
              <a:t>و يدعى هذا الجدول ... جدول التبديل أو جدول العناوين </a:t>
            </a:r>
            <a:r>
              <a:rPr lang="en-US" sz="3500" dirty="0" smtClean="0">
                <a:solidFill>
                  <a:schemeClr val="tx2">
                    <a:lumMod val="50000"/>
                  </a:schemeClr>
                </a:solidFill>
              </a:rPr>
              <a:t>MAC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152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643063"/>
            <a:ext cx="9144000" cy="5214937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يمكنك أن تنظر إلى جدول العناوين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MAC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كإشارة مرور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المبدل هو تقاطع الطرق . فإشارة المرور تدل المبدل على إرسال الإطار عبر المنفذ المناسب .</a:t>
            </a:r>
          </a:p>
          <a:p>
            <a:pPr eaLnBrk="1" hangingPunct="1">
              <a:defRPr/>
            </a:pP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تحسن العملية المنطقية المتبعة في المبدلات أداء الشبكة جزئي لأنه لا يتم إرسال الإطار إلى جميع الكمبيوترات الموصولة إلى المبدل .</a:t>
            </a:r>
          </a:p>
          <a:p>
            <a:pPr eaLnBrk="1" hangingPunct="1">
              <a:defRPr/>
            </a:pPr>
            <a:r>
              <a:rPr lang="ar-SA" dirty="0" smtClean="0">
                <a:solidFill>
                  <a:srgbClr val="0070C0"/>
                </a:solidFill>
              </a:rPr>
              <a:t>الكمبيوترات تستخدم الخوارزمية ( </a:t>
            </a:r>
            <a:r>
              <a:rPr lang="en-US" dirty="0" smtClean="0">
                <a:solidFill>
                  <a:srgbClr val="0070C0"/>
                </a:solidFill>
              </a:rPr>
              <a:t>CSMA/CD</a:t>
            </a:r>
            <a:r>
              <a:rPr lang="ar-SA" dirty="0" smtClean="0">
                <a:solidFill>
                  <a:srgbClr val="0070C0"/>
                </a:solidFill>
              </a:rPr>
              <a:t> ) حتى مع وجود المبدل .</a:t>
            </a:r>
          </a:p>
          <a:p>
            <a:pPr eaLnBrk="1" hangingPunct="1">
              <a:defRPr/>
            </a:pPr>
            <a:r>
              <a:rPr lang="ar-SA" dirty="0" smtClean="0">
                <a:solidFill>
                  <a:schemeClr val="accent2"/>
                </a:solidFill>
              </a:rPr>
              <a:t>معدل الإرسال في </a:t>
            </a:r>
            <a:r>
              <a:rPr lang="ar-SA" dirty="0" err="1" smtClean="0">
                <a:solidFill>
                  <a:schemeClr val="accent2"/>
                </a:solidFill>
              </a:rPr>
              <a:t>الأثيرنت</a:t>
            </a:r>
            <a:r>
              <a:rPr lang="ar-SA" dirty="0" smtClean="0">
                <a:solidFill>
                  <a:schemeClr val="accent2"/>
                </a:solidFill>
              </a:rPr>
              <a:t> الأصلية </a:t>
            </a:r>
            <a:r>
              <a:rPr lang="en-US" dirty="0" smtClean="0">
                <a:solidFill>
                  <a:schemeClr val="accent2"/>
                </a:solidFill>
              </a:rPr>
              <a:t>10 Mbps</a:t>
            </a:r>
            <a:r>
              <a:rPr lang="ar-SA" dirty="0" smtClean="0">
                <a:solidFill>
                  <a:schemeClr val="accent2"/>
                </a:solidFill>
              </a:rPr>
              <a:t> .</a:t>
            </a:r>
            <a:endParaRPr lang="en-US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153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143125"/>
            <a:ext cx="9144000" cy="235743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>
                <a:solidFill>
                  <a:schemeClr val="accent1">
                    <a:lumMod val="50000"/>
                  </a:schemeClr>
                </a:solidFill>
              </a:rPr>
              <a:t>يستخدم المبدل الدارئ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Buffer</a:t>
            </a:r>
            <a:r>
              <a:rPr lang="ar-SA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</a:rPr>
              <a:t>و هي وحدات ذاكرة ضمن المبدل تحفظ الأطر بشكل مؤقت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</a:rPr>
              <a:t>أن استخدام الدارئ لحفظ الأطر يحسن من أداء الشبكة بشكل مؤكد .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وان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49325"/>
          </a:xfrm>
        </p:spPr>
        <p:txBody>
          <a:bodyPr/>
          <a:lstStyle/>
          <a:p>
            <a:pPr algn="ctr" eaLnBrk="1" hangingPunct="1"/>
            <a:r>
              <a:rPr lang="ar-SA" smtClean="0"/>
              <a:t>الاتصال الكامل : الطريق بمسارين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هناك حالة واحدة لا ترسل فيها البطاقة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NIC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التي تستخدم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CSMA/CD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و ذلك عندما تستقبل إطارا . و في هذه الحالة يقرر عدم الإرسال الإطار وفق للخوارزمية التي تتطلب الانتظار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تدعى عملية الإرسال و الاستقبال في الوقت نفسه الاتصال الكامل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full duplex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أما الطريقة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CSMA/CD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على الإرسال فقط أو الاستقبال فقط في الوقت نفسه . لذلك فإنها تقد الاتصال نصف الكامل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half duplex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وان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7543800" cy="7143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ar-SA" smtClean="0"/>
              <a:t>تعلم العناوين </a:t>
            </a:r>
            <a:r>
              <a:rPr lang="en-US" smtClean="0"/>
              <a:t>MAC</a:t>
            </a:r>
            <a:endParaRPr lang="ar-SA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2071688"/>
            <a:ext cx="9144000" cy="4786312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/>
              <a:t>تدعى عملية تعلم العناوين </a:t>
            </a:r>
            <a:r>
              <a:rPr lang="en-US" dirty="0" smtClean="0"/>
              <a:t>MAC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التعلم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learning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يتعلم المبدل العناوين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MAC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باختيار عنوان المصدر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MAC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في الأطر المرسلة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فعندما ترسل بطاقة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NIC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إطار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</a:rPr>
              <a:t>أثيرنت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.تضع البطاقة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NIC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العنوان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MAC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الخاص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</a:rPr>
              <a:t>بها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في حقل عنوان المصدر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MAC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ضمن الإطار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وان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92200"/>
          </a:xfrm>
        </p:spPr>
        <p:txBody>
          <a:bodyPr/>
          <a:lstStyle/>
          <a:p>
            <a:pPr algn="ctr" eaLnBrk="1" hangingPunct="1"/>
            <a:r>
              <a:rPr lang="ar-SA" smtClean="0"/>
              <a:t>قرار الإرسال في مقابل قرار الترشيح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2214563"/>
            <a:ext cx="9144000" cy="25003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</a:rPr>
              <a:t>عندما يستقبل المبدل إطارا </a:t>
            </a:r>
            <a:r>
              <a:rPr lang="ar-SA" sz="36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</a:rPr>
              <a:t> يرسله عبر أحد المنافذ بمقارنة عنوان الوجهة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MAC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</a:rPr>
              <a:t> مع جدول العناوين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MAC</a:t>
            </a: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</a:rPr>
              <a:t> , يعتبر ذلك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قرار إرسال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المبدل لم يرسل الإطار عبر جميع المنافذ الأخرى , لذلك يعتبر</a:t>
            </a:r>
            <a:r>
              <a:rPr lang="ar-SA" sz="3600" dirty="0" smtClean="0"/>
              <a:t>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قرار ترشيح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ar-SA" sz="3200" smtClean="0">
                <a:solidFill>
                  <a:srgbClr val="C00000"/>
                </a:solidFill>
              </a:rPr>
              <a:t>ما العمل إذا لم تبين إشارات الطريق ( جدول العناوين ) الوجهة المطلوبة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2214563"/>
            <a:ext cx="9144000" cy="3929062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/>
              <a:t>يستخدم المبدل في هذه الحالة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الغمر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flooding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</a:rPr>
              <a:t>أي يرسل الإطار عبر جميع المنافذ ماعدا المنفذ الذي تم استقبال الإطار منه 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</a:rPr>
              <a:t>و إذا كنت أريد إرسال الإطار إلى جميع المنافذ نستخدم </a:t>
            </a:r>
            <a:r>
              <a:rPr lang="ar-SA" sz="3600" dirty="0" smtClean="0">
                <a:solidFill>
                  <a:schemeClr val="accent1">
                    <a:lumMod val="50000"/>
                  </a:schemeClr>
                </a:solidFill>
              </a:rPr>
              <a:t>العنوان الإذاعي و هو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.FFFF.FFFF.FFFF</a:t>
            </a:r>
            <a:endParaRPr lang="ar-SA" sz="3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وان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49325"/>
          </a:xfrm>
        </p:spPr>
        <p:txBody>
          <a:bodyPr/>
          <a:lstStyle/>
          <a:p>
            <a:pPr algn="ctr" eaLnBrk="1" hangingPunct="1"/>
            <a:r>
              <a:rPr lang="ar-SA" smtClean="0"/>
              <a:t>سرعات الأثيرنت 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457200" y="1857375"/>
          <a:ext cx="8229600" cy="407196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الاسم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معيار</a:t>
                      </a:r>
                      <a:r>
                        <a:rPr lang="en-US" sz="2400" dirty="0" smtClean="0"/>
                        <a:t>IEEE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السرعة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نوع الكابلات </a:t>
                      </a:r>
                      <a:endParaRPr lang="ar-SA" sz="2400" dirty="0"/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أثيرنت</a:t>
                      </a:r>
                      <a:endParaRPr lang="ar-SA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802.3</a:t>
                      </a:r>
                      <a:endParaRPr lang="ar-SA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10Mbps</a:t>
                      </a:r>
                      <a:endParaRPr lang="ar-SA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كلا النوعين</a:t>
                      </a:r>
                      <a:endParaRPr lang="ar-SA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الأثيرنت</a:t>
                      </a:r>
                      <a:r>
                        <a:rPr lang="ar-SA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السريعة </a:t>
                      </a:r>
                      <a:endParaRPr lang="ar-SA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802.3u</a:t>
                      </a:r>
                      <a:r>
                        <a:rPr lang="ar-SA" sz="20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100Mbps</a:t>
                      </a:r>
                      <a:endParaRPr lang="ar-SA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كلا</a:t>
                      </a:r>
                      <a:r>
                        <a:rPr lang="ar-SA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النوعين </a:t>
                      </a:r>
                      <a:endParaRPr lang="ar-SA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جيغابت</a:t>
                      </a:r>
                      <a:r>
                        <a:rPr lang="ar-SA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أثيرنت</a:t>
                      </a:r>
                      <a:endParaRPr lang="ar-SA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802.3z</a:t>
                      </a:r>
                      <a:r>
                        <a:rPr lang="ar-SA" sz="20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1Gbps</a:t>
                      </a:r>
                      <a:r>
                        <a:rPr lang="ar-SA" sz="20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بصريه</a:t>
                      </a:r>
                      <a:r>
                        <a:rPr lang="ar-SA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جيغابت</a:t>
                      </a:r>
                      <a:r>
                        <a:rPr lang="ar-SA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أثيرنت</a:t>
                      </a:r>
                      <a:endParaRPr lang="ar-SA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802.3ab</a:t>
                      </a:r>
                      <a:r>
                        <a:rPr lang="ar-SA" sz="20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1Gbps</a:t>
                      </a:r>
                      <a:r>
                        <a:rPr lang="ar-SA" sz="20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نحاسية</a:t>
                      </a:r>
                      <a:endParaRPr lang="ar-SA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ar-SA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جيغابت</a:t>
                      </a:r>
                      <a:r>
                        <a:rPr lang="ar-SA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أثيرنت</a:t>
                      </a:r>
                      <a:r>
                        <a:rPr lang="ar-SA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802.3ae</a:t>
                      </a:r>
                      <a:r>
                        <a:rPr lang="ar-SA" sz="20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10Gbps</a:t>
                      </a:r>
                      <a:r>
                        <a:rPr lang="ar-SA" sz="20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بصرية</a:t>
                      </a:r>
                      <a:r>
                        <a:rPr lang="ar-SA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175</TotalTime>
  <Words>781</Words>
  <Application>Microsoft Office PowerPoint</Application>
  <PresentationFormat>On-screen Show (4:3)</PresentationFormat>
  <Paragraphs>89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Wingdings</vt:lpstr>
      <vt:lpstr>Calibri</vt:lpstr>
      <vt:lpstr>Times New Roman</vt:lpstr>
      <vt:lpstr>Median</vt:lpstr>
      <vt:lpstr>الفصل السادس</vt:lpstr>
      <vt:lpstr>أهداف الفصل </vt:lpstr>
      <vt:lpstr> المحتوي</vt:lpstr>
      <vt:lpstr>تخفيف الاحتقان بفتح مسارات أكثر في الشبكات LAN</vt:lpstr>
      <vt:lpstr>المجمعات المركزية : طريق بمسار واحد </vt:lpstr>
      <vt:lpstr>المبدلات : كيف تنشئ عشرات المسارات على الشبكة LAN</vt:lpstr>
      <vt:lpstr>الفرق بين المجمع المركزي و المبدل </vt:lpstr>
      <vt:lpstr>Slide 8</vt:lpstr>
      <vt:lpstr>Slide 9</vt:lpstr>
      <vt:lpstr>الاتصال الكامل : الطريق بمسارين </vt:lpstr>
      <vt:lpstr>تعلم العناوين MAC</vt:lpstr>
      <vt:lpstr>قرار الإرسال في مقابل قرار الترشيح </vt:lpstr>
      <vt:lpstr>ما العمل إذا لم تبين إشارات الطريق ( جدول العناوين ) الوجهة المطلوبة </vt:lpstr>
      <vt:lpstr>سرعات الأثيرنت 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الاول : مقدمة إلى مايكروسوفت ويندوز سرفر 2003</dc:title>
  <dc:creator>himo</dc:creator>
  <cp:lastModifiedBy>Aspire</cp:lastModifiedBy>
  <cp:revision>20</cp:revision>
  <dcterms:created xsi:type="dcterms:W3CDTF">2009-03-05T16:41:07Z</dcterms:created>
  <dcterms:modified xsi:type="dcterms:W3CDTF">2012-05-07T05:36:37Z</dcterms:modified>
</cp:coreProperties>
</file>