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7" r:id="rId9"/>
    <p:sldId id="266" r:id="rId10"/>
    <p:sldId id="262" r:id="rId11"/>
    <p:sldId id="263" r:id="rId12"/>
    <p:sldId id="264" r:id="rId13"/>
    <p:sldId id="265" r:id="rId14"/>
    <p:sldId id="269" r:id="rId15"/>
    <p:sldId id="270" r:id="rId16"/>
    <p:sldId id="271" r:id="rId17"/>
    <p:sldId id="275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2" d="100"/>
          <a:sy n="62" d="100"/>
        </p:scale>
        <p:origin x="-63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C330A-6FD6-439F-920B-B40C88E0EE5E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E3FF-68A9-4B1C-B11C-4B6F1AD682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C330A-6FD6-439F-920B-B40C88E0EE5E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E3FF-68A9-4B1C-B11C-4B6F1AD682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C330A-6FD6-439F-920B-B40C88E0EE5E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E3FF-68A9-4B1C-B11C-4B6F1AD682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C330A-6FD6-439F-920B-B40C88E0EE5E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E3FF-68A9-4B1C-B11C-4B6F1AD682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C330A-6FD6-439F-920B-B40C88E0EE5E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E3FF-68A9-4B1C-B11C-4B6F1AD682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C330A-6FD6-439F-920B-B40C88E0EE5E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E3FF-68A9-4B1C-B11C-4B6F1AD682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C330A-6FD6-439F-920B-B40C88E0EE5E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E3FF-68A9-4B1C-B11C-4B6F1AD682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C330A-6FD6-439F-920B-B40C88E0EE5E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E3FF-68A9-4B1C-B11C-4B6F1AD682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C330A-6FD6-439F-920B-B40C88E0EE5E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E3FF-68A9-4B1C-B11C-4B6F1AD682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C330A-6FD6-439F-920B-B40C88E0EE5E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E3FF-68A9-4B1C-B11C-4B6F1AD682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C330A-6FD6-439F-920B-B40C88E0EE5E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E3FF-68A9-4B1C-B11C-4B6F1AD682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C330A-6FD6-439F-920B-B40C88E0EE5E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BE3FF-68A9-4B1C-B11C-4B6F1AD6828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571480"/>
            <a:ext cx="728667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7200" b="1" dirty="0" smtClean="0">
              <a:solidFill>
                <a:srgbClr val="FF0000"/>
              </a:solidFill>
              <a:cs typeface="+mj-cs"/>
            </a:endParaRPr>
          </a:p>
          <a:p>
            <a:pPr algn="ctr"/>
            <a:endParaRPr lang="ar-SA" sz="7200" b="1" dirty="0" smtClean="0">
              <a:solidFill>
                <a:srgbClr val="FF0000"/>
              </a:solidFill>
              <a:cs typeface="+mj-cs"/>
            </a:endParaRPr>
          </a:p>
          <a:p>
            <a:pPr algn="ctr"/>
            <a:r>
              <a:rPr lang="ar-SA" sz="7200" b="1" dirty="0" smtClean="0">
                <a:solidFill>
                  <a:srgbClr val="FF0000"/>
                </a:solidFill>
                <a:cs typeface="+mj-cs"/>
              </a:rPr>
              <a:t>الفصل الثامن</a:t>
            </a:r>
            <a:endParaRPr lang="ar-SA" sz="7200" b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7"/>
            <a:ext cx="7772400" cy="2171714"/>
          </a:xfrm>
        </p:spPr>
        <p:txBody>
          <a:bodyPr>
            <a:normAutofit/>
          </a:bodyPr>
          <a:lstStyle/>
          <a:p>
            <a:r>
              <a:rPr lang="ar-SA" sz="6000" b="1" dirty="0" smtClean="0">
                <a:solidFill>
                  <a:srgbClr val="FF0000"/>
                </a:solidFill>
              </a:rPr>
              <a:t>الادوات الرسومية و </a:t>
            </a:r>
            <a:r>
              <a:rPr lang="en-US" sz="6000" b="1" dirty="0" smtClean="0">
                <a:solidFill>
                  <a:srgbClr val="FF0000"/>
                </a:solidFill>
              </a:rPr>
              <a:t>HTML</a:t>
            </a:r>
            <a:endParaRPr lang="ar-SA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4800" b="1" i="1" dirty="0" smtClean="0">
                <a:solidFill>
                  <a:srgbClr val="FF0000"/>
                </a:solidFill>
              </a:rPr>
              <a:t>اهداف الفصل </a:t>
            </a:r>
            <a:endParaRPr lang="ar-SA" sz="48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4000" b="1" dirty="0" smtClean="0">
                <a:solidFill>
                  <a:srgbClr val="FF0000"/>
                </a:solidFill>
              </a:rPr>
              <a:t>تعلم مكانة الادوات الرسومية للوب فى معادلة التطوير للوب.</a:t>
            </a:r>
          </a:p>
          <a:p>
            <a:pPr>
              <a:buFont typeface="Wingdings" pitchFamily="2" charset="2"/>
              <a:buChar char="§"/>
            </a:pPr>
            <a:r>
              <a:rPr lang="ar-SA" sz="4000" b="1" dirty="0" smtClean="0">
                <a:solidFill>
                  <a:srgbClr val="FF0000"/>
                </a:solidFill>
              </a:rPr>
              <a:t>التعرف على الادوات الرسومية.</a:t>
            </a:r>
          </a:p>
          <a:p>
            <a:pPr>
              <a:buFont typeface="Wingdings" pitchFamily="2" charset="2"/>
              <a:buChar char="§"/>
            </a:pPr>
            <a:r>
              <a:rPr lang="ar-SA" sz="4000" b="1" dirty="0" smtClean="0">
                <a:solidFill>
                  <a:srgbClr val="FF0000"/>
                </a:solidFill>
              </a:rPr>
              <a:t> معرفة أهمية استعمال أداة رسومية.</a:t>
            </a:r>
          </a:p>
          <a:p>
            <a:pPr>
              <a:buFont typeface="Wingdings" pitchFamily="2" charset="2"/>
              <a:buChar char="§"/>
            </a:pPr>
            <a:r>
              <a:rPr lang="ar-SA" sz="4000" b="1" smtClean="0">
                <a:solidFill>
                  <a:srgbClr val="FF0000"/>
                </a:solidFill>
              </a:rPr>
              <a:t>تعلم كيفية العمل </a:t>
            </a:r>
            <a:r>
              <a:rPr lang="ar-SA" sz="4000" b="1" dirty="0" smtClean="0">
                <a:solidFill>
                  <a:srgbClr val="FF0000"/>
                </a:solidFill>
              </a:rPr>
              <a:t>مع </a:t>
            </a:r>
            <a:r>
              <a:rPr lang="en-US" sz="4000" b="1" dirty="0" smtClean="0">
                <a:solidFill>
                  <a:srgbClr val="FF0000"/>
                </a:solidFill>
              </a:rPr>
              <a:t>html</a:t>
            </a:r>
            <a:r>
              <a:rPr lang="ar-SA" sz="4000" b="1" dirty="0" smtClean="0">
                <a:solidFill>
                  <a:srgbClr val="FF0000"/>
                </a:solidFill>
              </a:rPr>
              <a:t> فى فرونتبيج.</a:t>
            </a:r>
            <a:endParaRPr lang="ar-SA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sz="4000" b="1" i="1" dirty="0" smtClean="0">
                <a:solidFill>
                  <a:srgbClr val="FF0000"/>
                </a:solidFill>
              </a:rPr>
              <a:t> </a:t>
            </a:r>
            <a:r>
              <a:rPr lang="ar-SA" sz="4000" b="1" i="1" dirty="0" smtClean="0">
                <a:solidFill>
                  <a:srgbClr val="7030A0"/>
                </a:solidFill>
              </a:rPr>
              <a:t>الأدوات الرسومية </a:t>
            </a:r>
          </a:p>
          <a:p>
            <a:pPr>
              <a:buFont typeface="Wingdings" pitchFamily="2" charset="2"/>
              <a:buChar char="§"/>
            </a:pPr>
            <a:r>
              <a:rPr lang="ar-SA" b="1" i="1" dirty="0" smtClean="0">
                <a:solidFill>
                  <a:srgbClr val="FF0000"/>
                </a:solidFill>
              </a:rPr>
              <a:t>توجد ادوات تطوير رسومية للوب تساعد على نقل تصميم صفحة الوب من رأسك الى </a:t>
            </a:r>
            <a:r>
              <a:rPr lang="en-US" b="1" i="1" dirty="0" smtClean="0">
                <a:solidFill>
                  <a:srgbClr val="FF0000"/>
                </a:solidFill>
              </a:rPr>
              <a:t>HTML</a:t>
            </a:r>
            <a:r>
              <a:rPr lang="ar-SA" b="1" i="1" dirty="0" smtClean="0">
                <a:solidFill>
                  <a:srgbClr val="FF0000"/>
                </a:solidFill>
              </a:rPr>
              <a:t>  وهو تنسيق يفهمه الحاسب.</a:t>
            </a:r>
          </a:p>
          <a:p>
            <a:pPr>
              <a:buFont typeface="Wingdings" pitchFamily="2" charset="2"/>
              <a:buChar char="§"/>
            </a:pPr>
            <a:r>
              <a:rPr lang="ar-SA" b="1" i="1" dirty="0" smtClean="0">
                <a:solidFill>
                  <a:srgbClr val="FF0000"/>
                </a:solidFill>
              </a:rPr>
              <a:t>أدوات التطوير الرسومية للوب تعمل كمعالج نصوص أو برنامج نشر مكتبى.</a:t>
            </a:r>
          </a:p>
          <a:p>
            <a:pPr>
              <a:buFont typeface="Wingdings" pitchFamily="2" charset="2"/>
              <a:buChar char="§"/>
            </a:pPr>
            <a:r>
              <a:rPr lang="ar-SA" b="1" i="1" dirty="0" smtClean="0">
                <a:solidFill>
                  <a:srgbClr val="FF0000"/>
                </a:solidFill>
              </a:rPr>
              <a:t>تتيح لنا الأداة الرسومية للوب تصميم صفحة الوب مع عناصر مشابهة. تسمى </a:t>
            </a:r>
          </a:p>
          <a:p>
            <a:pPr>
              <a:buNone/>
            </a:pPr>
            <a:r>
              <a:rPr lang="ar-SA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WYSIWYG(What You See Is What You Get)</a:t>
            </a:r>
          </a:p>
          <a:p>
            <a:pPr>
              <a:buNone/>
            </a:pPr>
            <a:r>
              <a:rPr lang="ar-SA" b="1" i="1" dirty="0" smtClean="0">
                <a:solidFill>
                  <a:srgbClr val="FF0000"/>
                </a:solidFill>
              </a:rPr>
              <a:t> وهى تشير الى قدرة أداة التصميم على اظهار صفحة الوب مثلما ستظهر فى مستعرض الوب.</a:t>
            </a:r>
          </a:p>
          <a:p>
            <a:pPr>
              <a:buFont typeface="Wingdings" pitchFamily="2" charset="2"/>
              <a:buChar char="§"/>
            </a:pPr>
            <a:endParaRPr lang="ar-SA" b="1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endParaRPr lang="ar-SA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00034" y="642918"/>
            <a:ext cx="8286808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يعنى فقط أن الأداة المستعملة لانشاء مستند ستبين المستند تماما مثلما سيظهر عند طباعته أو فى مستعرض  وب.</a:t>
            </a:r>
          </a:p>
          <a:p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لماذا تتعلم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HTML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عندما يمكنك تشييد صفحات الوب رسوميا باستعمال أداة تطوير للوب؟</a:t>
            </a:r>
          </a:p>
          <a:p>
            <a:r>
              <a:rPr lang="ar-SA" sz="3200" b="1" dirty="0" smtClean="0">
                <a:solidFill>
                  <a:srgbClr val="00B050"/>
                </a:solidFill>
                <a:cs typeface="+mj-cs"/>
              </a:rPr>
              <a:t>الجواب</a:t>
            </a:r>
          </a:p>
          <a:p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لا توجد اى أداة يمكنها أن تستبدل فعالية ودقة كتابة الشيفرة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HTML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باليد.</a:t>
            </a:r>
          </a:p>
          <a:p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endParaRPr lang="ar-SA" sz="3200" b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>
              <a:buNone/>
            </a:pPr>
            <a:endParaRPr lang="ar-SA" b="1" dirty="0" smtClean="0">
              <a:solidFill>
                <a:srgbClr val="FF0000"/>
              </a:solidFill>
              <a:cs typeface="+mj-cs"/>
            </a:endParaRPr>
          </a:p>
          <a:p>
            <a:pPr>
              <a:buNone/>
            </a:pPr>
            <a:r>
              <a:rPr lang="ar-SA" b="1" dirty="0" smtClean="0">
                <a:solidFill>
                  <a:srgbClr val="FF0000"/>
                </a:solidFill>
                <a:cs typeface="+mj-cs"/>
              </a:rPr>
              <a:t>التعرف على الأدوات الرسومية </a:t>
            </a:r>
          </a:p>
          <a:p>
            <a:pPr>
              <a:buNone/>
            </a:pPr>
            <a:r>
              <a:rPr lang="ar-SA" b="1" dirty="0" smtClean="0">
                <a:solidFill>
                  <a:srgbClr val="FF0000"/>
                </a:solidFill>
                <a:cs typeface="+mj-cs"/>
              </a:rPr>
              <a:t>أدوات التصوير :</a:t>
            </a:r>
          </a:p>
          <a:p>
            <a:pPr>
              <a:buNone/>
            </a:pPr>
            <a:r>
              <a:rPr lang="ar-SA" b="1" dirty="0" smtClean="0">
                <a:solidFill>
                  <a:srgbClr val="FF0000"/>
                </a:solidFill>
                <a:cs typeface="+mj-cs"/>
              </a:rPr>
              <a:t>                هى أدوات تطوير أخرى مفيدة فى انشاء صفحات </a:t>
            </a:r>
          </a:p>
          <a:p>
            <a:pPr>
              <a:buNone/>
            </a:pPr>
            <a:r>
              <a:rPr lang="ar-SA" b="1" dirty="0" smtClean="0">
                <a:solidFill>
                  <a:srgbClr val="FF0000"/>
                </a:solidFill>
                <a:cs typeface="+mj-cs"/>
              </a:rPr>
              <a:t> وب فيها صور، تتيح لنا انشاء وتحرير الصور وخرائط الصور.</a:t>
            </a:r>
          </a:p>
          <a:p>
            <a:pPr>
              <a:buNone/>
            </a:pPr>
            <a:r>
              <a:rPr lang="ar-SA" b="1" dirty="0" smtClean="0">
                <a:solidFill>
                  <a:srgbClr val="FF0000"/>
                </a:solidFill>
                <a:cs typeface="+mj-cs"/>
              </a:rPr>
              <a:t> </a:t>
            </a:r>
            <a:endParaRPr lang="ar-SA" b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7158" y="714356"/>
            <a:ext cx="8286808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990000"/>
                </a:solidFill>
                <a:cs typeface="+mj-cs"/>
              </a:rPr>
              <a:t>أدوات تحرير الصور</a:t>
            </a:r>
          </a:p>
          <a:p>
            <a:pPr>
              <a:buFont typeface="Wingdings" pitchFamily="2" charset="2"/>
              <a:buChar char="ü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معظم أدوات تحرير الصور تدعم عدة تنسيقات لملفات الصور ك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GIF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و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JPEG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و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PNG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يوجد عدد من أدوات التحرير الشعبية يمكن استعمالها لصفحات الوب: 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أدوبى فوتوشوب.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كورال درو.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باينت شوب برو.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مايكروسوفت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Photo Editor 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.</a:t>
            </a:r>
            <a:endParaRPr lang="ar-SA" sz="3200" b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785794"/>
            <a:ext cx="7643866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i="1" dirty="0" smtClean="0">
                <a:solidFill>
                  <a:srgbClr val="7030A0"/>
                </a:solidFill>
                <a:cs typeface="+mj-cs"/>
              </a:rPr>
              <a:t>ملاحظات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أدوبى فوتوشوب هو ملك برامج تحرير الصور ويختاره المصممون المحترفون الذين يعملون مع الصور الرقمية.</a:t>
            </a:r>
          </a:p>
          <a:p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كورال درو هو أداة رسم محترفة حديثة تنافس فوتوشوب فى 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بعض 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الطرق ، من بينها التكلفة.</a:t>
            </a:r>
          </a:p>
          <a:p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تتضمن حزمة البرنامج باينت شوب برو أداة تدعى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Animation Shop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تتيح انشاء صور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GIF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متحركة.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</a:t>
            </a:r>
            <a:endParaRPr lang="ar-SA" sz="3200" b="1" i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785794"/>
            <a:ext cx="8286808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i="1" dirty="0" smtClean="0">
                <a:solidFill>
                  <a:srgbClr val="7030A0"/>
                </a:solidFill>
                <a:cs typeface="+mj-cs"/>
              </a:rPr>
              <a:t>أدوات خرائط الصور</a:t>
            </a:r>
          </a:p>
          <a:p>
            <a:r>
              <a:rPr lang="ar-SA" sz="3200" b="1" dirty="0" smtClean="0">
                <a:solidFill>
                  <a:srgbClr val="7030A0"/>
                </a:solidFill>
                <a:cs typeface="+mj-cs"/>
              </a:rPr>
              <a:t>الأداة </a:t>
            </a:r>
            <a:r>
              <a:rPr lang="en-US" sz="3200" b="1" dirty="0" smtClean="0">
                <a:solidFill>
                  <a:srgbClr val="7030A0"/>
                </a:solidFill>
                <a:cs typeface="+mj-cs"/>
              </a:rPr>
              <a:t>CuteMap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 </a:t>
            </a:r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            مصممة فقط لانشاء وتحرير خرائط الصوررسوميا  وهى متوفرة للويندوز فقط.</a:t>
            </a:r>
          </a:p>
          <a:p>
            <a:r>
              <a:rPr lang="ar-SA" sz="3200" b="1" i="1" dirty="0" smtClean="0">
                <a:solidFill>
                  <a:srgbClr val="7030A0"/>
                </a:solidFill>
                <a:cs typeface="+mj-cs"/>
              </a:rPr>
              <a:t>ملحوظة 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عندما تنشئ مشروع فى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CuteMap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يطلب منك البرنامج انتقاء صورة لاستعمالها كأساس لخريطة الصورة.ثم تعرض الصورة فى اطار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CuteMap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الى جانب الشيفرة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HTML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.</a:t>
            </a:r>
          </a:p>
          <a:p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endParaRPr lang="en-US" sz="3200" b="1" i="1" dirty="0" smtClean="0">
              <a:solidFill>
                <a:srgbClr val="FF0000"/>
              </a:solidFill>
              <a:cs typeface="+mj-cs"/>
            </a:endParaRPr>
          </a:p>
          <a:p>
            <a:endParaRPr lang="ar-SA" sz="3200" b="1" i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571480"/>
            <a:ext cx="857256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pPr algn="ctr"/>
            <a:r>
              <a:rPr lang="ar-SA" sz="4000" b="1" i="1" dirty="0" smtClean="0">
                <a:solidFill>
                  <a:srgbClr val="7030A0"/>
                </a:solidFill>
                <a:cs typeface="+mj-cs"/>
              </a:rPr>
              <a:t>أدوات تصميم صفحات الوب </a:t>
            </a:r>
          </a:p>
          <a:p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أدوات التصميم الرسومية للوب كمايكروسوفت فرونتبيج تعطى الحرية فى بناء صفحات الوب بصريا ، واللجوء الى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HTML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عند الضرورة فقط.</a:t>
            </a:r>
          </a:p>
          <a:p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يمكن استعمال فرونتبيج لانشاء فقط جداول وخرائط صور،ثم نسخ ولصق الشيفرة التى ولدها فرونتبيج الى ملفاتك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 HTML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المكتوبة باليد.</a:t>
            </a:r>
          </a:p>
          <a:p>
            <a:endParaRPr lang="ar-SA" sz="3200" b="1" i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2910" y="857232"/>
            <a:ext cx="8001056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§"/>
            </a:pPr>
            <a:endParaRPr lang="ar-SA" sz="3200" b="1" i="1" dirty="0" smtClean="0">
              <a:solidFill>
                <a:srgbClr val="FF3300"/>
              </a:solidFill>
              <a:cs typeface="+mj-cs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3300"/>
                </a:solidFill>
                <a:cs typeface="+mj-cs"/>
              </a:rPr>
              <a:t>  لسلوك أسلوب تلقائى أكثر فى انشاء  جداول من بيانات موجودة ، يمكن انشاء صفحات </a:t>
            </a:r>
            <a:r>
              <a:rPr lang="ar-SA" sz="3200" b="1" i="1" dirty="0" smtClean="0">
                <a:solidFill>
                  <a:srgbClr val="FF3300"/>
                </a:solidFill>
                <a:cs typeface="+mj-cs"/>
              </a:rPr>
              <a:t>مباشرة </a:t>
            </a:r>
            <a:r>
              <a:rPr lang="ar-SA" sz="3200" b="1" i="1" dirty="0" smtClean="0">
                <a:solidFill>
                  <a:srgbClr val="FF3300"/>
                </a:solidFill>
                <a:cs typeface="+mj-cs"/>
              </a:rPr>
              <a:t>من أوراق عمل مايكروسوفت إكسل.</a:t>
            </a:r>
          </a:p>
          <a:p>
            <a:r>
              <a:rPr lang="ar-SA" sz="3200" b="1" i="1" dirty="0" smtClean="0">
                <a:solidFill>
                  <a:srgbClr val="FF3300"/>
                </a:solidFill>
              </a:rPr>
              <a:t>عمل  نفذ الخطوات الوب</a:t>
            </a:r>
            <a:endParaRPr lang="ar-SA" sz="3200" b="1" i="1" dirty="0" smtClean="0">
              <a:solidFill>
                <a:srgbClr val="FF3300"/>
              </a:solidFill>
              <a:cs typeface="+mj-cs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3300"/>
                </a:solidFill>
                <a:cs typeface="+mj-cs"/>
              </a:rPr>
              <a:t> ولانشاء صفحة وب من ورقة عمل نفذ الخطوات التالية: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i="1" dirty="0" smtClean="0">
                <a:solidFill>
                  <a:srgbClr val="FF3300"/>
                </a:solidFill>
                <a:cs typeface="+mj-cs"/>
              </a:rPr>
              <a:t>افتح ملف ورقة العمل </a:t>
            </a:r>
            <a:r>
              <a:rPr lang="en-US" sz="3200" b="1" i="1" dirty="0" smtClean="0">
                <a:solidFill>
                  <a:srgbClr val="FF3300"/>
                </a:solidFill>
                <a:cs typeface="+mj-cs"/>
              </a:rPr>
              <a:t>.xls</a:t>
            </a:r>
            <a:r>
              <a:rPr lang="ar-SA" sz="3200" b="1" i="1" dirty="0" smtClean="0">
                <a:solidFill>
                  <a:srgbClr val="FF3300"/>
                </a:solidFill>
                <a:cs typeface="+mj-cs"/>
              </a:rPr>
              <a:t> فى إكسل.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i="1" dirty="0" smtClean="0">
                <a:solidFill>
                  <a:srgbClr val="FF3300"/>
                </a:solidFill>
                <a:cs typeface="+mj-cs"/>
              </a:rPr>
              <a:t>اختر الأمر </a:t>
            </a:r>
            <a:r>
              <a:rPr lang="en-US" sz="3200" b="1" i="1" dirty="0" smtClean="0">
                <a:solidFill>
                  <a:srgbClr val="FF3300"/>
                </a:solidFill>
                <a:cs typeface="+mj-cs"/>
              </a:rPr>
              <a:t>File→Save as WebPage</a:t>
            </a:r>
            <a:endParaRPr lang="ar-SA" sz="3200" b="1" i="1" dirty="0">
              <a:solidFill>
                <a:srgbClr val="FF33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714356"/>
            <a:ext cx="8001056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عند استعمال أداة تصميم رسومية للوب ، هناك عدة خيارات لكن الخيارات الاكثر شعبية هى :</a:t>
            </a:r>
          </a:p>
          <a:p>
            <a:pPr>
              <a:buFont typeface="Wingdings" pitchFamily="2" charset="2"/>
              <a:buChar char="ü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مايكروسوفت  فرونتبيج.</a:t>
            </a:r>
          </a:p>
          <a:p>
            <a:pPr>
              <a:buFont typeface="Wingdings" pitchFamily="2" charset="2"/>
              <a:buChar char="ü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أدوبى غوليف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Golive)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).</a:t>
            </a:r>
          </a:p>
          <a:p>
            <a:pPr>
              <a:buFont typeface="Wingdings" pitchFamily="2" charset="2"/>
              <a:buChar char="ü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ماكروميديا دريم ويفر.</a:t>
            </a:r>
          </a:p>
          <a:p>
            <a:pPr algn="ctr"/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محررات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HTML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محررات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HTML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هى محررات نصوص خاصة مصممة بالتحديد لتحرير الشيفرة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HTML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.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النوع الاخير لأدوات الوب التى يجب ذكرها هى محرر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 HTML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، وهو الأداة الوحيدة التى لا يمكن العمل بدونها.</a:t>
            </a:r>
          </a:p>
          <a:p>
            <a:pPr algn="ctr"/>
            <a:endParaRPr lang="ar-SA" sz="3200" b="1" i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786" y="785794"/>
            <a:ext cx="785818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محررا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HTML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الاكثر شعبية هما 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GlobalSCAPE CuteHTML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ماكروميديا </a:t>
            </a:r>
            <a:r>
              <a:rPr lang="en-US" sz="3200" b="1" dirty="0" smtClean="0">
                <a:solidFill>
                  <a:srgbClr val="FF0000"/>
                </a:solidFill>
              </a:rPr>
              <a:t>HomeSite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</a:t>
            </a:r>
          </a:p>
          <a:p>
            <a:pPr marL="514350" indent="-514350"/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ملحوظة </a:t>
            </a:r>
          </a:p>
          <a:p>
            <a:pPr marL="514350" indent="-514350"/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HomeSite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و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 CuteHTML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لا يدعمان أسلوب التحرير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WYSIWYG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لصفحات الوب.</a:t>
            </a:r>
            <a:endParaRPr lang="ar-SA" sz="3200" b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642918"/>
            <a:ext cx="7715304" cy="42780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dirty="0" smtClean="0">
                <a:solidFill>
                  <a:srgbClr val="7030A0"/>
                </a:solidFill>
                <a:cs typeface="+mj-cs"/>
              </a:rPr>
              <a:t>العمل مع </a:t>
            </a:r>
            <a:r>
              <a:rPr lang="en-US" sz="4800" b="1" dirty="0" smtClean="0">
                <a:solidFill>
                  <a:srgbClr val="7030A0"/>
                </a:solidFill>
                <a:cs typeface="+mj-cs"/>
              </a:rPr>
              <a:t>HTML</a:t>
            </a:r>
            <a:r>
              <a:rPr lang="ar-SA" sz="4800" b="1" dirty="0" smtClean="0">
                <a:solidFill>
                  <a:srgbClr val="7030A0"/>
                </a:solidFill>
                <a:cs typeface="+mj-cs"/>
              </a:rPr>
              <a:t> فى فرونتبيج</a:t>
            </a:r>
          </a:p>
          <a:p>
            <a:pPr>
              <a:buFont typeface="Wingdings" pitchFamily="2" charset="2"/>
              <a:buChar char="ü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يعتبر مايكروسوفت فرونتبيج  أداة التصميم الرسومية المسيطرة أكثر بين مستخدمى ويندوز المبتدئين والوسطيين.</a:t>
            </a:r>
          </a:p>
          <a:p>
            <a:pPr>
              <a:buFont typeface="Wingdings" pitchFamily="2" charset="2"/>
              <a:buChar char="ü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ميزة أن تكون مستخدم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HTML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صرف أنك تقرر مواصلة كتابة شيفرة صفحاتك الوب باليد فى محرر نصوص أو محرر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HTML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لكى تحصل على أقصى تحكم على ما يجرى فيها.</a:t>
            </a:r>
            <a:endParaRPr lang="ar-SA" sz="3200" b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785794"/>
            <a:ext cx="8643998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7030A0"/>
                </a:solidFill>
                <a:cs typeface="+mj-cs"/>
              </a:rPr>
              <a:t>بعض أعمال شيفرة </a:t>
            </a:r>
            <a:r>
              <a:rPr lang="en-US" sz="3200" b="1" dirty="0" smtClean="0">
                <a:solidFill>
                  <a:srgbClr val="7030A0"/>
                </a:solidFill>
                <a:cs typeface="+mj-cs"/>
              </a:rPr>
              <a:t>HTML</a:t>
            </a:r>
            <a:r>
              <a:rPr lang="ar-SA" sz="3200" b="1" dirty="0" smtClean="0">
                <a:solidFill>
                  <a:srgbClr val="7030A0"/>
                </a:solidFill>
                <a:cs typeface="+mj-cs"/>
              </a:rPr>
              <a:t> </a:t>
            </a:r>
            <a:r>
              <a:rPr lang="en-US" sz="3200" b="1" dirty="0" smtClean="0">
                <a:solidFill>
                  <a:srgbClr val="7030A0"/>
                </a:solidFill>
                <a:cs typeface="+mj-cs"/>
              </a:rPr>
              <a:t> </a:t>
            </a:r>
            <a:r>
              <a:rPr lang="ar-SA" sz="3200" b="1" dirty="0" smtClean="0">
                <a:solidFill>
                  <a:srgbClr val="7030A0"/>
                </a:solidFill>
                <a:cs typeface="+mj-cs"/>
              </a:rPr>
              <a:t> المفيدة للتنفيذ ضمن </a:t>
            </a:r>
            <a:r>
              <a:rPr lang="ar-SA" sz="3600" b="1" dirty="0" smtClean="0">
                <a:solidFill>
                  <a:srgbClr val="7030A0"/>
                </a:solidFill>
                <a:cs typeface="+mj-cs"/>
              </a:rPr>
              <a:t>فرونتبيج</a:t>
            </a:r>
          </a:p>
          <a:p>
            <a:endParaRPr lang="ar-SA" sz="3600" b="1" dirty="0" smtClean="0">
              <a:solidFill>
                <a:srgbClr val="7030A0"/>
              </a:solidFill>
              <a:cs typeface="+mj-cs"/>
            </a:endParaRPr>
          </a:p>
          <a:p>
            <a:pPr>
              <a:buFont typeface="Wingdings" pitchFamily="2" charset="2"/>
              <a:buChar char="§"/>
            </a:pPr>
            <a:r>
              <a:rPr lang="ar-SA" sz="3600" b="1" dirty="0" smtClean="0">
                <a:solidFill>
                  <a:srgbClr val="FF3300"/>
                </a:solidFill>
                <a:cs typeface="+mj-cs"/>
              </a:rPr>
              <a:t>معاينة صفحات الوب تمهيديا.</a:t>
            </a:r>
          </a:p>
          <a:p>
            <a:pPr>
              <a:buFont typeface="Wingdings" pitchFamily="2" charset="2"/>
              <a:buChar char="§"/>
            </a:pPr>
            <a:r>
              <a:rPr lang="ar-SA" sz="3600" b="1" dirty="0" smtClean="0">
                <a:solidFill>
                  <a:srgbClr val="FF3300"/>
                </a:solidFill>
                <a:cs typeface="+mj-cs"/>
              </a:rPr>
              <a:t>إنشاء الجداول.</a:t>
            </a:r>
          </a:p>
          <a:p>
            <a:pPr>
              <a:buFont typeface="Wingdings" pitchFamily="2" charset="2"/>
              <a:buChar char="§"/>
            </a:pPr>
            <a:r>
              <a:rPr lang="ar-SA" sz="3600" b="1" dirty="0" smtClean="0">
                <a:solidFill>
                  <a:srgbClr val="FF3300"/>
                </a:solidFill>
                <a:cs typeface="+mj-cs"/>
              </a:rPr>
              <a:t>إنشاء خرائط الصور.</a:t>
            </a:r>
          </a:p>
          <a:p>
            <a:pPr>
              <a:buFont typeface="Wingdings" pitchFamily="2" charset="2"/>
              <a:buChar char="§"/>
            </a:pPr>
            <a:r>
              <a:rPr lang="ar-SA" sz="3600" b="1" dirty="0" smtClean="0">
                <a:solidFill>
                  <a:srgbClr val="FF3300"/>
                </a:solidFill>
                <a:cs typeface="+mj-cs"/>
              </a:rPr>
              <a:t>نشر صفحات الوب.</a:t>
            </a:r>
          </a:p>
          <a:p>
            <a:endParaRPr lang="ar-SA" sz="3600" b="1" dirty="0" smtClean="0">
              <a:solidFill>
                <a:srgbClr val="FF3300"/>
              </a:solidFill>
              <a:cs typeface="+mj-cs"/>
            </a:endParaRPr>
          </a:p>
          <a:p>
            <a:endParaRPr lang="ar-SA" sz="3600" b="1" dirty="0">
              <a:solidFill>
                <a:srgbClr val="FF3300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642918"/>
            <a:ext cx="8215370" cy="67501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rgbClr val="7030A0"/>
                </a:solidFill>
                <a:cs typeface="+mj-cs"/>
              </a:rPr>
              <a:t>استعمال معاينات مختلفة</a:t>
            </a:r>
          </a:p>
          <a:p>
            <a:pPr algn="ctr">
              <a:buFont typeface="Wingdings" pitchFamily="2" charset="2"/>
              <a:buChar char="ü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يقدم فرونتبيج عدة معاينات مختلفة للصفحة ، والمعاينات المدعومة فى فرونتبيج هى :</a:t>
            </a:r>
          </a:p>
          <a:p>
            <a:pPr marL="514350" indent="-514350" algn="ctr"/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1.Normal </a:t>
            </a:r>
          </a:p>
          <a:p>
            <a:pPr marL="514350" indent="-514350" algn="ctr"/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 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2.HTML</a:t>
            </a:r>
          </a:p>
          <a:p>
            <a:pPr marL="514350" indent="-514350" algn="ctr"/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 3.Preview</a:t>
            </a:r>
          </a:p>
          <a:p>
            <a:pPr marL="514350" indent="-514350" algn="ctr"/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حيث يتم عرض هذه المعاينات كألواح مبوبة ضمن الناحية الرئيسية لمساحة العمل فى فرونتبيج.</a:t>
            </a:r>
          </a:p>
          <a:p>
            <a:pPr marL="514350" indent="-514350" algn="ctr"/>
            <a:r>
              <a:rPr lang="ar-SA" sz="3200" b="1" i="1" dirty="0" smtClean="0">
                <a:solidFill>
                  <a:srgbClr val="FF0000"/>
                </a:solidFill>
              </a:rPr>
              <a:t>يمكنك التبديل بين تلك  المعاينات بنقر علامات التبويب أسفل الاطار.</a:t>
            </a:r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pPr marL="514350" indent="-514350" algn="ctr">
              <a:buFont typeface="Wingdings" pitchFamily="2" charset="2"/>
              <a:buChar char="ü"/>
            </a:pPr>
            <a:r>
              <a:rPr lang="ar-SA" sz="3200" b="1" dirty="0" smtClean="0">
                <a:solidFill>
                  <a:srgbClr val="FF0000"/>
                </a:solidFill>
              </a:rPr>
              <a:t>المعاينة </a:t>
            </a:r>
            <a:r>
              <a:rPr lang="en-US" sz="3200" b="1" dirty="0" smtClean="0">
                <a:solidFill>
                  <a:srgbClr val="FF0000"/>
                </a:solidFill>
              </a:rPr>
              <a:t>WYSIWYG</a:t>
            </a:r>
            <a:r>
              <a:rPr lang="ar-SA" sz="3200" b="1" dirty="0" smtClean="0">
                <a:solidFill>
                  <a:srgbClr val="FF0000"/>
                </a:solidFill>
              </a:rPr>
              <a:t> فى فرونتبيج تعتبر المعاينة </a:t>
            </a:r>
            <a:r>
              <a:rPr lang="en-US" sz="3200" b="1" dirty="0" smtClean="0">
                <a:solidFill>
                  <a:srgbClr val="FF0000"/>
                </a:solidFill>
              </a:rPr>
              <a:t>Normal</a:t>
            </a:r>
            <a:r>
              <a:rPr lang="ar-SA" sz="3200" b="1" dirty="0" smtClean="0">
                <a:solidFill>
                  <a:srgbClr val="FF0000"/>
                </a:solidFill>
              </a:rPr>
              <a:t> (العادية)</a:t>
            </a:r>
          </a:p>
          <a:p>
            <a:pPr marL="514350" indent="-514350" algn="ctr"/>
            <a:endParaRPr lang="ar-SA" sz="3200" b="1" dirty="0" smtClean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63915"/>
            <a:ext cx="8358246" cy="64940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r>
              <a:rPr lang="ar-SA" sz="3200" b="1" i="1" dirty="0" smtClean="0">
                <a:solidFill>
                  <a:srgbClr val="002060"/>
                </a:solidFill>
                <a:cs typeface="+mj-cs"/>
              </a:rPr>
              <a:t>معاينة </a:t>
            </a:r>
            <a:r>
              <a:rPr lang="en-US" sz="3200" b="1" i="1" dirty="0" smtClean="0">
                <a:solidFill>
                  <a:srgbClr val="002060"/>
                </a:solidFill>
                <a:cs typeface="+mj-cs"/>
              </a:rPr>
              <a:t>Normal</a:t>
            </a:r>
            <a:endParaRPr lang="ar-SA" sz="3200" b="1" i="1" dirty="0" smtClean="0">
              <a:solidFill>
                <a:srgbClr val="002060"/>
              </a:solidFill>
              <a:cs typeface="+mj-cs"/>
            </a:endParaRP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                  وهي المعاينة العادية التي تستخدم للتصميم.</a:t>
            </a:r>
          </a:p>
          <a:p>
            <a:r>
              <a:rPr lang="ar-SA" sz="3200" b="1" i="1" dirty="0" smtClean="0">
                <a:solidFill>
                  <a:srgbClr val="002060"/>
                </a:solidFill>
                <a:cs typeface="+mj-cs"/>
              </a:rPr>
              <a:t>معاينة </a:t>
            </a:r>
            <a:r>
              <a:rPr lang="en-US" sz="3200" b="1" i="1" dirty="0" smtClean="0">
                <a:solidFill>
                  <a:srgbClr val="002060"/>
                </a:solidFill>
                <a:cs typeface="+mj-cs"/>
              </a:rPr>
              <a:t>HTML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                 وهي مكان كتابة الشيفرة ورؤيتها.</a:t>
            </a:r>
          </a:p>
          <a:p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r>
              <a:rPr lang="ar-SA" sz="3200" b="1" i="1" dirty="0" smtClean="0">
                <a:solidFill>
                  <a:srgbClr val="002060"/>
                </a:solidFill>
                <a:cs typeface="+mj-cs"/>
              </a:rPr>
              <a:t>معاينة </a:t>
            </a:r>
            <a:r>
              <a:rPr lang="en-US" sz="3200" b="1" i="1" dirty="0" smtClean="0">
                <a:solidFill>
                  <a:srgbClr val="002060"/>
                </a:solidFill>
                <a:cs typeface="+mj-cs"/>
              </a:rPr>
              <a:t>preview</a:t>
            </a:r>
            <a:r>
              <a:rPr lang="ar-SA" sz="3200" b="1" i="1" dirty="0" smtClean="0">
                <a:solidFill>
                  <a:srgbClr val="002060"/>
                </a:solidFill>
                <a:cs typeface="+mj-cs"/>
              </a:rPr>
              <a:t> (معاينة </a:t>
            </a:r>
            <a:r>
              <a:rPr lang="ar-SA" sz="3200" b="1" i="1" smtClean="0">
                <a:solidFill>
                  <a:srgbClr val="002060"/>
                </a:solidFill>
                <a:cs typeface="+mj-cs"/>
              </a:rPr>
              <a:t>تمهيدية)</a:t>
            </a:r>
          </a:p>
          <a:p>
            <a:endParaRPr lang="ar-SA" sz="3200" b="1" i="1" dirty="0" smtClean="0">
              <a:solidFill>
                <a:srgbClr val="002060"/>
              </a:solidFill>
              <a:cs typeface="+mj-cs"/>
            </a:endParaRP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  وهي المعاينة التي تتيح لك رؤية الصفحة مثلما ستظهر في مستعرض الوب.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تتطلب الادوات الرسومية وسوم اضافية لتنفيذ ميزاتها ولذلك تولد شيفرة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HTML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تبدو غير ضرورية.   </a:t>
            </a:r>
          </a:p>
          <a:p>
            <a:endParaRPr lang="ar-SA" sz="3200" b="1" i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642918"/>
            <a:ext cx="8143932" cy="57554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dirty="0" smtClean="0">
                <a:solidFill>
                  <a:srgbClr val="7030A0"/>
                </a:solidFill>
                <a:cs typeface="+mj-cs"/>
              </a:rPr>
              <a:t>انشاء الجداول </a:t>
            </a:r>
          </a:p>
          <a:p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فى فرونتبيج هو أمر بسيط بفضل ميزة انشاء الجدول البصرى التى تتيح نقر وسحب الماوس لتحديد عدد الصفوف والأعمدة فى الجدول.</a:t>
            </a:r>
          </a:p>
          <a:p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و يمكن تمييز الخلايا وتنسيق النص باستعمال قوائم وأشرطة أدوات فرونتبيج.</a:t>
            </a:r>
          </a:p>
          <a:p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endParaRPr lang="ar-SA" sz="3200" b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500042"/>
            <a:ext cx="7715304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i="1" dirty="0" smtClean="0">
                <a:solidFill>
                  <a:srgbClr val="7030A0"/>
                </a:solidFill>
                <a:cs typeface="+mj-cs"/>
              </a:rPr>
              <a:t>انشاء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</a:t>
            </a:r>
            <a:r>
              <a:rPr lang="ar-SA" sz="3200" b="1" i="1" dirty="0" smtClean="0">
                <a:solidFill>
                  <a:srgbClr val="7030A0"/>
                </a:solidFill>
                <a:cs typeface="+mj-cs"/>
              </a:rPr>
              <a:t>خرائط الصور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ينصح بشدة أن تستعمل أداة تصميم رسومية للوب لانشاء وتحرير خرائط الصور.</a:t>
            </a:r>
          </a:p>
          <a:p>
            <a:r>
              <a:rPr lang="ar-SA" sz="3200" b="1" i="1" dirty="0" smtClean="0">
                <a:solidFill>
                  <a:srgbClr val="7030A0"/>
                </a:solidFill>
                <a:cs typeface="+mj-cs"/>
              </a:rPr>
              <a:t> نشر صفحاتك</a:t>
            </a:r>
          </a:p>
          <a:p>
            <a:pPr algn="ctr"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الأدوات الرسومية  تلغى الحاجة لمعالج النشر على الوب   بشملها ميزة مبيتة لنشر صفحات الوب.</a:t>
            </a:r>
          </a:p>
          <a:p>
            <a:pPr algn="ctr"/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مع أداة فرونتبيج يمكن نشر الصفحات بسرعة بعد تحريرها من دون استعمال أى أداة أخرى.</a:t>
            </a:r>
          </a:p>
          <a:p>
            <a:endParaRPr lang="ar-SA" sz="3200" b="1" i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1571612"/>
            <a:ext cx="71438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8000" dirty="0" smtClean="0">
              <a:solidFill>
                <a:srgbClr val="FF0000"/>
              </a:solidFill>
            </a:endParaRPr>
          </a:p>
          <a:p>
            <a:pPr algn="ctr"/>
            <a:r>
              <a:rPr lang="ar-SA" sz="8000" dirty="0" smtClean="0">
                <a:solidFill>
                  <a:srgbClr val="FF0000"/>
                </a:solidFill>
              </a:rPr>
              <a:t>انتهى الفصل </a:t>
            </a:r>
            <a:endParaRPr lang="ar-SA" sz="8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787</Words>
  <Application>Microsoft Office PowerPoint</Application>
  <PresentationFormat>On-screen Show (4:3)</PresentationFormat>
  <Paragraphs>111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الادوات الرسومية و HTML</vt:lpstr>
      <vt:lpstr>اهداف الفصل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welcome</dc:creator>
  <cp:lastModifiedBy>welcome</cp:lastModifiedBy>
  <cp:revision>166</cp:revision>
  <dcterms:created xsi:type="dcterms:W3CDTF">2012-04-12T05:09:18Z</dcterms:created>
  <dcterms:modified xsi:type="dcterms:W3CDTF">2012-04-21T05:36:18Z</dcterms:modified>
</cp:coreProperties>
</file>