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67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2" d="100"/>
          <a:sy n="62" d="100"/>
        </p:scale>
        <p:origin x="-63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7B997-6F51-4AE2-AE5E-E49EEDEEA7B1}" type="datetimeFigureOut">
              <a:rPr lang="ar-SA" smtClean="0"/>
              <a:pPr/>
              <a:t>30/05/33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A3241-8D26-4A77-9A70-8117988112E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7B997-6F51-4AE2-AE5E-E49EEDEEA7B1}" type="datetimeFigureOut">
              <a:rPr lang="ar-SA" smtClean="0"/>
              <a:pPr/>
              <a:t>30/05/33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A3241-8D26-4A77-9A70-8117988112E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7B997-6F51-4AE2-AE5E-E49EEDEEA7B1}" type="datetimeFigureOut">
              <a:rPr lang="ar-SA" smtClean="0"/>
              <a:pPr/>
              <a:t>30/05/33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A3241-8D26-4A77-9A70-8117988112E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7B997-6F51-4AE2-AE5E-E49EEDEEA7B1}" type="datetimeFigureOut">
              <a:rPr lang="ar-SA" smtClean="0"/>
              <a:pPr/>
              <a:t>30/05/33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A3241-8D26-4A77-9A70-8117988112E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7B997-6F51-4AE2-AE5E-E49EEDEEA7B1}" type="datetimeFigureOut">
              <a:rPr lang="ar-SA" smtClean="0"/>
              <a:pPr/>
              <a:t>30/05/33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A3241-8D26-4A77-9A70-8117988112E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7B997-6F51-4AE2-AE5E-E49EEDEEA7B1}" type="datetimeFigureOut">
              <a:rPr lang="ar-SA" smtClean="0"/>
              <a:pPr/>
              <a:t>30/05/33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A3241-8D26-4A77-9A70-8117988112E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7B997-6F51-4AE2-AE5E-E49EEDEEA7B1}" type="datetimeFigureOut">
              <a:rPr lang="ar-SA" smtClean="0"/>
              <a:pPr/>
              <a:t>30/05/33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A3241-8D26-4A77-9A70-8117988112E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7B997-6F51-4AE2-AE5E-E49EEDEEA7B1}" type="datetimeFigureOut">
              <a:rPr lang="ar-SA" smtClean="0"/>
              <a:pPr/>
              <a:t>30/05/33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A3241-8D26-4A77-9A70-8117988112E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7B997-6F51-4AE2-AE5E-E49EEDEEA7B1}" type="datetimeFigureOut">
              <a:rPr lang="ar-SA" smtClean="0"/>
              <a:pPr/>
              <a:t>30/05/33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A3241-8D26-4A77-9A70-8117988112E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7B997-6F51-4AE2-AE5E-E49EEDEEA7B1}" type="datetimeFigureOut">
              <a:rPr lang="ar-SA" smtClean="0"/>
              <a:pPr/>
              <a:t>30/05/33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A3241-8D26-4A77-9A70-8117988112E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7B997-6F51-4AE2-AE5E-E49EEDEEA7B1}" type="datetimeFigureOut">
              <a:rPr lang="ar-SA" smtClean="0"/>
              <a:pPr/>
              <a:t>30/05/33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A3241-8D26-4A77-9A70-8117988112E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97B997-6F51-4AE2-AE5E-E49EEDEEA7B1}" type="datetimeFigureOut">
              <a:rPr lang="ar-SA" smtClean="0"/>
              <a:pPr/>
              <a:t>30/05/33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7A3241-8D26-4A77-9A70-8117988112E6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71538" y="714356"/>
            <a:ext cx="7572428" cy="34163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7200" b="1" dirty="0" smtClean="0">
              <a:solidFill>
                <a:srgbClr val="FF0000"/>
              </a:solidFill>
              <a:cs typeface="+mj-cs"/>
            </a:endParaRPr>
          </a:p>
          <a:p>
            <a:pPr algn="ctr"/>
            <a:endParaRPr lang="ar-SA" sz="7200" b="1" dirty="0">
              <a:solidFill>
                <a:srgbClr val="FF0000"/>
              </a:solidFill>
              <a:cs typeface="+mj-cs"/>
            </a:endParaRPr>
          </a:p>
          <a:p>
            <a:pPr algn="ctr"/>
            <a:r>
              <a:rPr lang="ar-SA" sz="7200" b="1" dirty="0" smtClean="0">
                <a:solidFill>
                  <a:srgbClr val="FF0000"/>
                </a:solidFill>
                <a:cs typeface="+mj-cs"/>
              </a:rPr>
              <a:t>الفصل التاسع</a:t>
            </a:r>
            <a:endParaRPr lang="ar-SA" sz="7200" b="1" dirty="0">
              <a:solidFill>
                <a:srgbClr val="FF0000"/>
              </a:solidFill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7224" y="857232"/>
            <a:ext cx="7429552" cy="23083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7200" dirty="0">
              <a:solidFill>
                <a:srgbClr val="FF0000"/>
              </a:solidFill>
              <a:cs typeface="+mj-cs"/>
            </a:endParaRPr>
          </a:p>
          <a:p>
            <a:pPr algn="ctr"/>
            <a:r>
              <a:rPr lang="ar-SA" sz="7200" dirty="0" smtClean="0">
                <a:solidFill>
                  <a:srgbClr val="FF0000"/>
                </a:solidFill>
                <a:cs typeface="+mj-cs"/>
              </a:rPr>
              <a:t>نشر الصفحات على الوب</a:t>
            </a:r>
            <a:endParaRPr lang="ar-SA" sz="7200" dirty="0">
              <a:solidFill>
                <a:srgbClr val="FF0000"/>
              </a:solidFill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571480"/>
            <a:ext cx="8286808" cy="609397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5400" b="1" i="1" dirty="0" smtClean="0">
                <a:solidFill>
                  <a:srgbClr val="7030A0"/>
                </a:solidFill>
                <a:cs typeface="+mj-cs"/>
              </a:rPr>
              <a:t>أهداف الفصل</a:t>
            </a:r>
          </a:p>
          <a:p>
            <a:pPr>
              <a:buFont typeface="Wingdings" pitchFamily="2" charset="2"/>
              <a:buChar char="ü"/>
            </a:pPr>
            <a:r>
              <a:rPr lang="ar-SA" sz="4800" dirty="0" smtClean="0">
                <a:solidFill>
                  <a:srgbClr val="FF0000"/>
                </a:solidFill>
                <a:cs typeface="+mj-cs"/>
              </a:rPr>
              <a:t>معرفة أساسيات النشر على الوب.</a:t>
            </a:r>
          </a:p>
          <a:p>
            <a:pPr>
              <a:buFont typeface="Wingdings" pitchFamily="2" charset="2"/>
              <a:buChar char="ü"/>
            </a:pPr>
            <a:r>
              <a:rPr lang="ar-SA" sz="4800" dirty="0" smtClean="0">
                <a:solidFill>
                  <a:srgbClr val="FF0000"/>
                </a:solidFill>
                <a:cs typeface="+mj-cs"/>
              </a:rPr>
              <a:t>كيفية انتقاء برنامج النشر على الوب.</a:t>
            </a:r>
          </a:p>
          <a:p>
            <a:pPr>
              <a:buFont typeface="Wingdings" pitchFamily="2" charset="2"/>
              <a:buChar char="ü"/>
            </a:pPr>
            <a:r>
              <a:rPr lang="ar-SA" sz="4800" dirty="0">
                <a:solidFill>
                  <a:srgbClr val="FF0000"/>
                </a:solidFill>
                <a:cs typeface="+mj-cs"/>
              </a:rPr>
              <a:t>تعلم كيفية نشر صفحات الوب على </a:t>
            </a:r>
            <a:r>
              <a:rPr lang="ar-SA" sz="4800" dirty="0" smtClean="0">
                <a:solidFill>
                  <a:srgbClr val="FF0000"/>
                </a:solidFill>
                <a:cs typeface="+mj-cs"/>
              </a:rPr>
              <a:t> </a:t>
            </a:r>
          </a:p>
          <a:p>
            <a:r>
              <a:rPr lang="ar-SA" sz="4800" dirty="0" smtClean="0">
                <a:solidFill>
                  <a:srgbClr val="FF0000"/>
                </a:solidFill>
                <a:cs typeface="+mj-cs"/>
              </a:rPr>
              <a:t>             الوورلد </a:t>
            </a:r>
            <a:r>
              <a:rPr lang="ar-SA" sz="4800" dirty="0">
                <a:solidFill>
                  <a:srgbClr val="FF0000"/>
                </a:solidFill>
                <a:cs typeface="+mj-cs"/>
              </a:rPr>
              <a:t>وايد وب.</a:t>
            </a:r>
          </a:p>
          <a:p>
            <a:endParaRPr lang="ar-SA" sz="4800" dirty="0" smtClean="0">
              <a:solidFill>
                <a:srgbClr val="FF0000"/>
              </a:solidFill>
              <a:cs typeface="+mj-cs"/>
            </a:endParaRPr>
          </a:p>
          <a:p>
            <a:endParaRPr lang="ar-SA" sz="4800" dirty="0" smtClean="0">
              <a:solidFill>
                <a:srgbClr val="FF0000"/>
              </a:solidFill>
              <a:cs typeface="+mj-cs"/>
            </a:endParaRPr>
          </a:p>
          <a:p>
            <a:pPr>
              <a:buFont typeface="Wingdings" pitchFamily="2" charset="2"/>
              <a:buChar char="ü"/>
            </a:pPr>
            <a:endParaRPr lang="ar-SA" sz="4800" dirty="0">
              <a:solidFill>
                <a:srgbClr val="FF0000"/>
              </a:solidFill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785794"/>
            <a:ext cx="8572560" cy="55707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 smtClean="0">
                <a:solidFill>
                  <a:srgbClr val="7030A0"/>
                </a:solidFill>
                <a:cs typeface="+mj-cs"/>
              </a:rPr>
              <a:t>العلاقة بين عميل الوب وملقم الوب</a:t>
            </a:r>
          </a:p>
          <a:p>
            <a:r>
              <a:rPr lang="ar-SA" sz="3200" b="1" dirty="0" smtClean="0">
                <a:solidFill>
                  <a:srgbClr val="FF0000"/>
                </a:solidFill>
                <a:cs typeface="+mj-cs"/>
              </a:rPr>
              <a:t>عميل الوب </a:t>
            </a:r>
            <a:r>
              <a:rPr lang="en-US" sz="3200" b="1" dirty="0" smtClean="0">
                <a:solidFill>
                  <a:srgbClr val="FF0000"/>
                </a:solidFill>
                <a:cs typeface="+mj-cs"/>
              </a:rPr>
              <a:t>(Web Client)</a:t>
            </a:r>
            <a:r>
              <a:rPr lang="ar-SA" sz="3200" dirty="0" smtClean="0"/>
              <a:t>: </a:t>
            </a:r>
            <a:endParaRPr lang="ar-SA" sz="3200" b="1" dirty="0" smtClean="0">
              <a:solidFill>
                <a:srgbClr val="FF0000"/>
              </a:solidFill>
            </a:endParaRPr>
          </a:p>
          <a:p>
            <a:r>
              <a:rPr lang="ar-SA" sz="3200" b="1" dirty="0" smtClean="0">
                <a:solidFill>
                  <a:srgbClr val="FF0000"/>
                </a:solidFill>
              </a:rPr>
              <a:t>مستعرض وب يعرض صفحات الوب بعد تلقيها من ملقم وب.</a:t>
            </a:r>
          </a:p>
          <a:p>
            <a:endParaRPr lang="ar-SA" sz="3200" b="1" dirty="0" smtClean="0">
              <a:solidFill>
                <a:srgbClr val="FF0000"/>
              </a:solidFill>
            </a:endParaRPr>
          </a:p>
          <a:p>
            <a:r>
              <a:rPr lang="ar-SA" sz="3200" b="1" dirty="0" smtClean="0">
                <a:solidFill>
                  <a:srgbClr val="FF0000"/>
                </a:solidFill>
              </a:rPr>
              <a:t>ملقم الوب </a:t>
            </a:r>
            <a:r>
              <a:rPr lang="en-US" sz="3200" b="1" dirty="0" smtClean="0">
                <a:solidFill>
                  <a:srgbClr val="FF0000"/>
                </a:solidFill>
              </a:rPr>
              <a:t>Web Server)</a:t>
            </a:r>
            <a:r>
              <a:rPr lang="ar-SA" sz="3200" b="1" dirty="0" smtClean="0">
                <a:solidFill>
                  <a:srgbClr val="FF0000"/>
                </a:solidFill>
              </a:rPr>
              <a:t>): </a:t>
            </a:r>
          </a:p>
          <a:p>
            <a:r>
              <a:rPr lang="ar-SA" sz="3200" b="1" dirty="0" smtClean="0">
                <a:solidFill>
                  <a:srgbClr val="FF0000"/>
                </a:solidFill>
              </a:rPr>
              <a:t>كمبيوتر خاص على الانترنت يسلم صفحات الوب إلى عملاء الوب.</a:t>
            </a:r>
          </a:p>
          <a:p>
            <a:r>
              <a:rPr lang="ar-SA" sz="3200" b="1" dirty="0" smtClean="0">
                <a:solidFill>
                  <a:srgbClr val="7030A0"/>
                </a:solidFill>
              </a:rPr>
              <a:t>العلاقة بين عميل الوب وملقم الوب</a:t>
            </a:r>
          </a:p>
          <a:p>
            <a:r>
              <a:rPr lang="ar-SA" sz="3200" b="1" dirty="0" smtClean="0">
                <a:solidFill>
                  <a:srgbClr val="FF0000"/>
                </a:solidFill>
              </a:rPr>
              <a:t>العميل يطلب من ملقم الوب صفحة وب ما ، فيسلم الملقم الصفحة الى العميل.</a:t>
            </a:r>
          </a:p>
          <a:p>
            <a:endParaRPr lang="ar-SA" sz="3200" dirty="0"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8596" y="642918"/>
            <a:ext cx="7929618" cy="45243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 smtClean="0">
                <a:solidFill>
                  <a:srgbClr val="FF0000"/>
                </a:solidFill>
                <a:cs typeface="+mj-cs"/>
              </a:rPr>
              <a:t> </a:t>
            </a:r>
          </a:p>
          <a:p>
            <a:r>
              <a:rPr lang="ar-SA" sz="3200" b="1" dirty="0" smtClean="0">
                <a:solidFill>
                  <a:srgbClr val="FF0000"/>
                </a:solidFill>
                <a:cs typeface="+mj-cs"/>
              </a:rPr>
              <a:t>بروتوكول إرسال الملفات </a:t>
            </a:r>
            <a:r>
              <a:rPr lang="en-US" sz="3200" b="1" dirty="0" smtClean="0">
                <a:solidFill>
                  <a:srgbClr val="FF0000"/>
                </a:solidFill>
                <a:cs typeface="+mj-cs"/>
              </a:rPr>
              <a:t>(FTP)</a:t>
            </a:r>
            <a:endParaRPr lang="ar-SA" sz="3200" b="1" dirty="0" smtClean="0">
              <a:solidFill>
                <a:srgbClr val="FF0000"/>
              </a:solidFill>
              <a:cs typeface="+mj-cs"/>
            </a:endParaRPr>
          </a:p>
          <a:p>
            <a:r>
              <a:rPr lang="en-US" sz="3200" b="1" dirty="0" smtClean="0">
                <a:solidFill>
                  <a:srgbClr val="FF0000"/>
                </a:solidFill>
                <a:cs typeface="+mj-cs"/>
              </a:rPr>
              <a:t> </a:t>
            </a:r>
            <a:r>
              <a:rPr lang="ar-SA" sz="3200" b="1" dirty="0" smtClean="0">
                <a:solidFill>
                  <a:srgbClr val="FF0000"/>
                </a:solidFill>
                <a:cs typeface="+mj-cs"/>
              </a:rPr>
              <a:t> تقنية تتيح لك ارسال وتلقى ملفات عبر الانترنت.</a:t>
            </a:r>
          </a:p>
          <a:p>
            <a:r>
              <a:rPr lang="ar-SA" sz="3200" b="1" dirty="0" smtClean="0">
                <a:solidFill>
                  <a:srgbClr val="FF0000"/>
                </a:solidFill>
                <a:cs typeface="+mj-cs"/>
              </a:rPr>
              <a:t>            </a:t>
            </a:r>
          </a:p>
          <a:p>
            <a:r>
              <a:rPr lang="ar-SA" sz="3200" b="1" dirty="0" smtClean="0">
                <a:solidFill>
                  <a:srgbClr val="FF0000"/>
                </a:solidFill>
                <a:cs typeface="+mj-cs"/>
              </a:rPr>
              <a:t>تعتبر برامج </a:t>
            </a:r>
            <a:r>
              <a:rPr lang="en-US" sz="3200" b="1" dirty="0" smtClean="0">
                <a:solidFill>
                  <a:srgbClr val="FF0000"/>
                </a:solidFill>
                <a:cs typeface="+mj-cs"/>
              </a:rPr>
              <a:t>WS_FTP</a:t>
            </a:r>
            <a:r>
              <a:rPr lang="ar-SA" sz="3200" b="1" dirty="0" smtClean="0">
                <a:solidFill>
                  <a:srgbClr val="FF0000"/>
                </a:solidFill>
                <a:cs typeface="+mj-cs"/>
              </a:rPr>
              <a:t> و </a:t>
            </a:r>
            <a:r>
              <a:rPr lang="en-US" sz="3200" b="1" dirty="0" smtClean="0">
                <a:solidFill>
                  <a:srgbClr val="FF0000"/>
                </a:solidFill>
                <a:cs typeface="+mj-cs"/>
              </a:rPr>
              <a:t>CuteFTP</a:t>
            </a:r>
            <a:r>
              <a:rPr lang="ar-SA" sz="3200" b="1" dirty="0" smtClean="0">
                <a:solidFill>
                  <a:srgbClr val="FF0000"/>
                </a:solidFill>
                <a:cs typeface="+mj-cs"/>
              </a:rPr>
              <a:t>  بعض برامج  ال</a:t>
            </a:r>
            <a:r>
              <a:rPr lang="en-US" sz="3200" b="1" dirty="0" smtClean="0">
                <a:solidFill>
                  <a:srgbClr val="FF0000"/>
                </a:solidFill>
                <a:cs typeface="+mj-cs"/>
              </a:rPr>
              <a:t>FTP</a:t>
            </a:r>
            <a:r>
              <a:rPr lang="ar-SA" sz="3200" b="1" dirty="0" smtClean="0">
                <a:solidFill>
                  <a:srgbClr val="FF0000"/>
                </a:solidFill>
                <a:cs typeface="+mj-cs"/>
              </a:rPr>
              <a:t> الشعبية لويندوز.</a:t>
            </a:r>
          </a:p>
          <a:p>
            <a:endParaRPr lang="ar-SA" sz="3200" b="1" dirty="0" smtClean="0">
              <a:solidFill>
                <a:srgbClr val="FF0000"/>
              </a:solidFill>
              <a:cs typeface="+mj-cs"/>
            </a:endParaRPr>
          </a:p>
          <a:p>
            <a:endParaRPr lang="ar-SA" sz="3200" b="1" dirty="0" smtClean="0">
              <a:solidFill>
                <a:srgbClr val="FF0000"/>
              </a:solidFill>
              <a:cs typeface="+mj-cs"/>
            </a:endParaRPr>
          </a:p>
          <a:p>
            <a:endParaRPr lang="ar-SA" sz="3200" b="1" dirty="0">
              <a:solidFill>
                <a:srgbClr val="FF0000"/>
              </a:solidFill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642918"/>
            <a:ext cx="8001056" cy="45243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b="1" dirty="0" smtClean="0">
                <a:solidFill>
                  <a:srgbClr val="FF0000"/>
                </a:solidFill>
                <a:cs typeface="+mj-cs"/>
              </a:rPr>
              <a:t> </a:t>
            </a:r>
            <a:r>
              <a:rPr lang="ar-SA" sz="3200" b="1" dirty="0" smtClean="0">
                <a:solidFill>
                  <a:srgbClr val="7030A0"/>
                </a:solidFill>
                <a:cs typeface="+mj-cs"/>
              </a:rPr>
              <a:t>نشر صفحات الوب </a:t>
            </a:r>
          </a:p>
          <a:p>
            <a:endParaRPr lang="ar-SA" sz="3200" b="1" dirty="0" smtClean="0">
              <a:solidFill>
                <a:srgbClr val="7030A0"/>
              </a:solidFill>
              <a:cs typeface="+mj-cs"/>
            </a:endParaRPr>
          </a:p>
          <a:p>
            <a:pPr>
              <a:buFont typeface="Wingdings" pitchFamily="2" charset="2"/>
              <a:buChar char="§"/>
            </a:pPr>
            <a:r>
              <a:rPr lang="ar-SA" sz="3200" b="1" dirty="0" smtClean="0">
                <a:solidFill>
                  <a:srgbClr val="FF0000"/>
                </a:solidFill>
                <a:cs typeface="+mj-cs"/>
              </a:rPr>
              <a:t>معالج النشر على الوب.</a:t>
            </a:r>
          </a:p>
          <a:p>
            <a:pPr>
              <a:buFont typeface="Wingdings" pitchFamily="2" charset="2"/>
              <a:buChar char="§"/>
            </a:pPr>
            <a:r>
              <a:rPr lang="ar-SA" sz="3200" b="1" dirty="0" smtClean="0">
                <a:solidFill>
                  <a:srgbClr val="FF0000"/>
                </a:solidFill>
                <a:cs typeface="+mj-cs"/>
              </a:rPr>
              <a:t>برنامج </a:t>
            </a:r>
            <a:r>
              <a:rPr lang="en-US" sz="3200" b="1" dirty="0" smtClean="0">
                <a:solidFill>
                  <a:srgbClr val="FF0000"/>
                </a:solidFill>
                <a:cs typeface="+mj-cs"/>
              </a:rPr>
              <a:t>FTP</a:t>
            </a:r>
            <a:r>
              <a:rPr lang="ar-SA" sz="3200" b="1" dirty="0" smtClean="0">
                <a:solidFill>
                  <a:srgbClr val="FF0000"/>
                </a:solidFill>
                <a:cs typeface="+mj-cs"/>
              </a:rPr>
              <a:t> .</a:t>
            </a:r>
          </a:p>
          <a:p>
            <a:pPr>
              <a:buFont typeface="Wingdings" pitchFamily="2" charset="2"/>
              <a:buChar char="§"/>
            </a:pPr>
            <a:r>
              <a:rPr lang="ar-SA" sz="3200" b="1" dirty="0" smtClean="0">
                <a:solidFill>
                  <a:srgbClr val="FF0000"/>
                </a:solidFill>
                <a:cs typeface="+mj-cs"/>
              </a:rPr>
              <a:t>استعمال أداة تطوير رسومية للوب.</a:t>
            </a:r>
          </a:p>
          <a:p>
            <a:endParaRPr lang="ar-SA" sz="3200" b="1" dirty="0" smtClean="0">
              <a:solidFill>
                <a:srgbClr val="FF0000"/>
              </a:solidFill>
              <a:cs typeface="+mj-cs"/>
            </a:endParaRPr>
          </a:p>
          <a:p>
            <a:r>
              <a:rPr lang="ar-SA" sz="3200" b="1" dirty="0">
                <a:solidFill>
                  <a:srgbClr val="FF0000"/>
                </a:solidFill>
                <a:cs typeface="+mj-cs"/>
              </a:rPr>
              <a:t> </a:t>
            </a:r>
            <a:r>
              <a:rPr lang="ar-SA" sz="3200" b="1" dirty="0" smtClean="0">
                <a:solidFill>
                  <a:srgbClr val="FF0000"/>
                </a:solidFill>
                <a:cs typeface="+mj-cs"/>
              </a:rPr>
              <a:t>ملحوظة</a:t>
            </a:r>
          </a:p>
          <a:p>
            <a:r>
              <a:rPr lang="ar-SA" sz="3200" b="1" dirty="0">
                <a:solidFill>
                  <a:srgbClr val="FF0000"/>
                </a:solidFill>
                <a:cs typeface="+mj-cs"/>
              </a:rPr>
              <a:t> </a:t>
            </a:r>
            <a:r>
              <a:rPr lang="ar-SA" sz="3200" b="1" dirty="0" smtClean="0">
                <a:solidFill>
                  <a:srgbClr val="FF0000"/>
                </a:solidFill>
                <a:cs typeface="+mj-cs"/>
              </a:rPr>
              <a:t>عندما تنشر صفحات  باستعمال اى من الطرق أعلاه يجب أن تحدد عنوان الانترنت لملقم الوب الخاص بموقعك.</a:t>
            </a:r>
            <a:endParaRPr lang="ar-SA" sz="3200" b="1" dirty="0">
              <a:solidFill>
                <a:srgbClr val="FF0000"/>
              </a:solidFill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714356"/>
            <a:ext cx="8143932" cy="55707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b="1" i="1" dirty="0" smtClean="0">
                <a:solidFill>
                  <a:srgbClr val="7030A0"/>
                </a:solidFill>
                <a:cs typeface="+mj-cs"/>
              </a:rPr>
              <a:t>رئيسيات النشر على الوب </a:t>
            </a:r>
          </a:p>
          <a:p>
            <a:pPr algn="ctr"/>
            <a:r>
              <a:rPr lang="ar-SA" sz="3200" b="1" i="1" dirty="0" smtClean="0">
                <a:solidFill>
                  <a:srgbClr val="FF0000"/>
                </a:solidFill>
                <a:cs typeface="+mj-cs"/>
              </a:rPr>
              <a:t>لكى تتمكن من نشر صفحاتك الوب بنجاح وفى أى ملقم وب</a:t>
            </a:r>
            <a:r>
              <a:rPr lang="ar-SA" sz="3200" b="1" i="1" dirty="0" smtClean="0">
                <a:solidFill>
                  <a:srgbClr val="FF0000"/>
                </a:solidFill>
              </a:rPr>
              <a:t>(مع </a:t>
            </a:r>
            <a:r>
              <a:rPr lang="ar-SA" sz="3200" b="1" i="1" dirty="0">
                <a:solidFill>
                  <a:srgbClr val="FF0000"/>
                </a:solidFill>
              </a:rPr>
              <a:t>أى </a:t>
            </a:r>
            <a:r>
              <a:rPr lang="ar-SA" sz="3200" b="1" i="1" dirty="0" smtClean="0">
                <a:solidFill>
                  <a:srgbClr val="FF0000"/>
                </a:solidFill>
              </a:rPr>
              <a:t>أداة) </a:t>
            </a:r>
            <a:r>
              <a:rPr lang="ar-SA" sz="3200" b="1" i="1" dirty="0" smtClean="0">
                <a:solidFill>
                  <a:srgbClr val="FF0000"/>
                </a:solidFill>
                <a:cs typeface="+mj-cs"/>
              </a:rPr>
              <a:t>توجد مجموعة من الخيارات لاستضافة صفحاتك الوب ، والخيارات التالية مذكورة فى ترتيب تنازلى للكلفة ،التى تتوفر لمالك صفحة الوب :</a:t>
            </a:r>
          </a:p>
          <a:p>
            <a:pPr>
              <a:buFont typeface="Wingdings" pitchFamily="2" charset="2"/>
              <a:buChar char="§"/>
            </a:pPr>
            <a:r>
              <a:rPr lang="ar-SA" sz="3200" b="1" i="1" dirty="0" smtClean="0">
                <a:solidFill>
                  <a:srgbClr val="FF0000"/>
                </a:solidFill>
                <a:cs typeface="+mj-cs"/>
              </a:rPr>
              <a:t> استضافة ملقم وب خاص بك ($$$$).</a:t>
            </a:r>
          </a:p>
          <a:p>
            <a:pPr>
              <a:buFont typeface="Wingdings" pitchFamily="2" charset="2"/>
              <a:buChar char="§"/>
            </a:pPr>
            <a:r>
              <a:rPr lang="ar-SA" sz="3200" b="1" i="1" dirty="0" smtClean="0">
                <a:solidFill>
                  <a:srgbClr val="FF0000"/>
                </a:solidFill>
                <a:cs typeface="+mj-cs"/>
              </a:rPr>
              <a:t> الدفع لخدمة استفاضة مواقع وب($$$).</a:t>
            </a:r>
          </a:p>
          <a:p>
            <a:pPr>
              <a:buFont typeface="Wingdings" pitchFamily="2" charset="2"/>
              <a:buChar char="§"/>
            </a:pPr>
            <a:r>
              <a:rPr lang="ar-SA" sz="3200" b="1" i="1" dirty="0" smtClean="0">
                <a:solidFill>
                  <a:srgbClr val="FF0000"/>
                </a:solidFill>
                <a:cs typeface="+mj-cs"/>
              </a:rPr>
              <a:t> استعمال خدمة استضافة مواقع الوب المبيتة فى حسابك مع  </a:t>
            </a:r>
          </a:p>
          <a:p>
            <a:r>
              <a:rPr lang="ar-SA" sz="3200" b="1" i="1" dirty="0">
                <a:solidFill>
                  <a:srgbClr val="FF0000"/>
                </a:solidFill>
                <a:cs typeface="+mj-cs"/>
              </a:rPr>
              <a:t> </a:t>
            </a:r>
            <a:r>
              <a:rPr lang="ar-SA" sz="3200" b="1" i="1" dirty="0" smtClean="0">
                <a:solidFill>
                  <a:srgbClr val="FF0000"/>
                </a:solidFill>
                <a:cs typeface="+mj-cs"/>
              </a:rPr>
              <a:t>                 مزود الانترنت($$).</a:t>
            </a:r>
          </a:p>
          <a:p>
            <a:pPr>
              <a:buFont typeface="Wingdings" pitchFamily="2" charset="2"/>
              <a:buChar char="§"/>
            </a:pPr>
            <a:r>
              <a:rPr lang="ar-SA" sz="3200" b="1" i="1" dirty="0" smtClean="0">
                <a:solidFill>
                  <a:srgbClr val="FF0000"/>
                </a:solidFill>
                <a:cs typeface="+mj-cs"/>
              </a:rPr>
              <a:t> تخزين الصفحات فى قرصك المحلى فقط ($). </a:t>
            </a:r>
          </a:p>
          <a:p>
            <a:endParaRPr lang="ar-SA" sz="3200" b="1" i="1" dirty="0" smtClean="0">
              <a:solidFill>
                <a:srgbClr val="FF0000"/>
              </a:solidFill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714356"/>
            <a:ext cx="8001056" cy="50167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b="1" i="1" dirty="0" smtClean="0">
                <a:solidFill>
                  <a:srgbClr val="7030A0"/>
                </a:solidFill>
                <a:cs typeface="+mj-cs"/>
              </a:rPr>
              <a:t>استضافة موقعك بنفسك</a:t>
            </a:r>
          </a:p>
          <a:p>
            <a:pPr>
              <a:buFont typeface="Wingdings" pitchFamily="2" charset="2"/>
              <a:buChar char="§"/>
            </a:pPr>
            <a:r>
              <a:rPr lang="ar-SA" sz="3200" b="1" i="1" dirty="0" smtClean="0">
                <a:solidFill>
                  <a:srgbClr val="FF0000"/>
                </a:solidFill>
                <a:cs typeface="+mj-cs"/>
              </a:rPr>
              <a:t>   استضافة ملقم وب خاص يستلزم إعداد كمبيوتر منفصل ودفع مبلغ شهري كبير للحصول على اتصال مكرس بالانترنت.</a:t>
            </a:r>
          </a:p>
          <a:p>
            <a:pPr>
              <a:buFont typeface="Wingdings" pitchFamily="2" charset="2"/>
              <a:buChar char="§"/>
            </a:pPr>
            <a:r>
              <a:rPr lang="ar-SA" sz="3200" b="1" i="1" dirty="0" smtClean="0">
                <a:solidFill>
                  <a:srgbClr val="FF0000"/>
                </a:solidFill>
                <a:cs typeface="+mj-cs"/>
              </a:rPr>
              <a:t> من الممكن استخدام اتصال عريض النطاق كمودم سلكي أو       اتصال </a:t>
            </a:r>
            <a:r>
              <a:rPr lang="en-US" sz="3200" b="1" i="1" dirty="0" smtClean="0">
                <a:solidFill>
                  <a:srgbClr val="FF0000"/>
                </a:solidFill>
                <a:cs typeface="+mj-cs"/>
              </a:rPr>
              <a:t> DSL</a:t>
            </a:r>
            <a:r>
              <a:rPr lang="ar-SA" sz="3200" b="1" i="1" dirty="0" smtClean="0">
                <a:solidFill>
                  <a:srgbClr val="FF0000"/>
                </a:solidFill>
                <a:cs typeface="+mj-cs"/>
              </a:rPr>
              <a:t>( خط المشترك الرقمى ) لتشغيل ملقم وب لكن   معظم المزودين لايسمحون بذلك.</a:t>
            </a:r>
          </a:p>
          <a:p>
            <a:pPr>
              <a:buFont typeface="Wingdings" pitchFamily="2" charset="2"/>
              <a:buChar char="§"/>
            </a:pPr>
            <a:endParaRPr lang="ar-SA" sz="3200" b="1" i="1" dirty="0" smtClean="0">
              <a:solidFill>
                <a:srgbClr val="FF0000"/>
              </a:solidFill>
              <a:cs typeface="+mj-cs"/>
            </a:endParaRPr>
          </a:p>
          <a:p>
            <a:endParaRPr lang="ar-SA" sz="3200" b="1" i="1" dirty="0" smtClean="0">
              <a:solidFill>
                <a:srgbClr val="FF0000"/>
              </a:solidFill>
              <a:cs typeface="+mj-cs"/>
            </a:endParaRPr>
          </a:p>
          <a:p>
            <a:pPr algn="ctr"/>
            <a:endParaRPr lang="ar-SA" sz="3200" b="1" i="1" dirty="0">
              <a:solidFill>
                <a:srgbClr val="FF0000"/>
              </a:solidFill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785794"/>
            <a:ext cx="8072494" cy="61247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b="1" i="1" dirty="0" smtClean="0">
                <a:solidFill>
                  <a:srgbClr val="7030A0"/>
                </a:solidFill>
                <a:cs typeface="+mj-cs"/>
              </a:rPr>
              <a:t>الاشتراك مع خدمة استضافة مواقع وب</a:t>
            </a:r>
          </a:p>
          <a:p>
            <a:r>
              <a:rPr lang="ar-SA" sz="3600" b="1" i="1" dirty="0" smtClean="0">
                <a:solidFill>
                  <a:srgbClr val="7030A0"/>
                </a:solidFill>
                <a:cs typeface="+mj-cs"/>
              </a:rPr>
              <a:t> </a:t>
            </a:r>
            <a:r>
              <a:rPr lang="ar-SA" sz="3600" b="1" i="1" dirty="0" smtClean="0">
                <a:solidFill>
                  <a:srgbClr val="FF0000"/>
                </a:solidFill>
                <a:cs typeface="+mj-cs"/>
              </a:rPr>
              <a:t>بعض خدمات الاستضافة الشعبية :</a:t>
            </a:r>
          </a:p>
          <a:p>
            <a:pPr>
              <a:buFont typeface="Wingdings" pitchFamily="2" charset="2"/>
              <a:buChar char="§"/>
            </a:pPr>
            <a:r>
              <a:rPr lang="en-US" sz="3600" b="1" i="1" dirty="0" smtClean="0">
                <a:solidFill>
                  <a:srgbClr val="FF0000"/>
                </a:solidFill>
                <a:cs typeface="+mj-cs"/>
              </a:rPr>
              <a:t>http://website.yahoo.com /) yahoo    </a:t>
            </a:r>
            <a:r>
              <a:rPr lang="ar-SA" sz="3600" b="1" i="1" dirty="0" smtClean="0">
                <a:solidFill>
                  <a:srgbClr val="FF0000"/>
                </a:solidFill>
                <a:cs typeface="+mj-cs"/>
              </a:rPr>
              <a:t> )</a:t>
            </a:r>
          </a:p>
          <a:p>
            <a:pPr>
              <a:buFont typeface="Wingdings" pitchFamily="2" charset="2"/>
              <a:buChar char="§"/>
            </a:pPr>
            <a:r>
              <a:rPr lang="en-US" sz="3600" b="1" i="1" dirty="0" smtClean="0">
                <a:solidFill>
                  <a:srgbClr val="FF0000"/>
                </a:solidFill>
                <a:cs typeface="+mj-cs"/>
              </a:rPr>
              <a:t>http://www.westhost.com/) West Host</a:t>
            </a:r>
            <a:r>
              <a:rPr lang="ar-SA" sz="3600" b="1" i="1" dirty="0" smtClean="0">
                <a:solidFill>
                  <a:srgbClr val="FF0000"/>
                </a:solidFill>
                <a:cs typeface="+mj-cs"/>
              </a:rPr>
              <a:t>)</a:t>
            </a:r>
          </a:p>
          <a:p>
            <a:pPr algn="ctr"/>
            <a:r>
              <a:rPr lang="ar-SA" sz="3600" b="1" i="1" dirty="0" smtClean="0">
                <a:solidFill>
                  <a:srgbClr val="7030A0"/>
                </a:solidFill>
                <a:cs typeface="+mj-cs"/>
              </a:rPr>
              <a:t>(اسم الميدان </a:t>
            </a:r>
            <a:r>
              <a:rPr lang="en-US" sz="3600" b="1" i="1" dirty="0" smtClean="0">
                <a:solidFill>
                  <a:srgbClr val="7030A0"/>
                </a:solidFill>
                <a:cs typeface="+mj-cs"/>
              </a:rPr>
              <a:t>domain name</a:t>
            </a:r>
            <a:r>
              <a:rPr lang="ar-SA" sz="3600" b="1" i="1" dirty="0" smtClean="0">
                <a:solidFill>
                  <a:srgbClr val="7030A0"/>
                </a:solidFill>
                <a:cs typeface="+mj-cs"/>
              </a:rPr>
              <a:t>)</a:t>
            </a:r>
            <a:endParaRPr lang="ar-SA" sz="3600" b="1" i="1" dirty="0">
              <a:solidFill>
                <a:srgbClr val="7030A0"/>
              </a:solidFill>
              <a:cs typeface="+mj-cs"/>
            </a:endParaRPr>
          </a:p>
          <a:p>
            <a:pPr algn="ctr"/>
            <a:r>
              <a:rPr lang="ar-SA" sz="3600" b="1" i="1" dirty="0">
                <a:solidFill>
                  <a:srgbClr val="FF0000"/>
                </a:solidFill>
              </a:rPr>
              <a:t>اسم الميدان هو اسم فريد يعرف عن موقعك للعالم</a:t>
            </a:r>
            <a:r>
              <a:rPr lang="ar-SA" sz="3600" b="1" i="1" dirty="0" smtClean="0">
                <a:solidFill>
                  <a:srgbClr val="FF0000"/>
                </a:solidFill>
              </a:rPr>
              <a:t>.</a:t>
            </a:r>
            <a:endParaRPr lang="ar-SA" sz="3600" b="1" i="1" dirty="0">
              <a:solidFill>
                <a:srgbClr val="FF0000"/>
              </a:solidFill>
            </a:endParaRPr>
          </a:p>
          <a:p>
            <a:r>
              <a:rPr lang="ar-SA" sz="3600" b="1" i="1" dirty="0" smtClean="0">
                <a:solidFill>
                  <a:srgbClr val="FF0000"/>
                </a:solidFill>
                <a:cs typeface="+mj-cs"/>
              </a:rPr>
              <a:t>يمكن استضافة موقعك الوب كجزء من اسم ميدان شخص آخر .</a:t>
            </a:r>
          </a:p>
          <a:p>
            <a:endParaRPr lang="ar-SA" sz="3600" b="1" i="1" dirty="0" smtClean="0">
              <a:solidFill>
                <a:srgbClr val="FF0000"/>
              </a:solidFill>
              <a:cs typeface="+mj-cs"/>
            </a:endParaRPr>
          </a:p>
          <a:p>
            <a:endParaRPr lang="ar-SA" sz="3600" b="1" i="1" dirty="0" smtClean="0">
              <a:solidFill>
                <a:srgbClr val="7030A0"/>
              </a:solidFill>
              <a:cs typeface="+mj-cs"/>
            </a:endParaRPr>
          </a:p>
          <a:p>
            <a:pPr algn="ctr"/>
            <a:endParaRPr lang="ar-SA" sz="3200" b="1" i="1" dirty="0">
              <a:solidFill>
                <a:srgbClr val="7030A0"/>
              </a:solidFill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642918"/>
            <a:ext cx="8001056" cy="50167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b="1" i="1" dirty="0" smtClean="0">
                <a:solidFill>
                  <a:srgbClr val="7030A0"/>
                </a:solidFill>
                <a:cs typeface="+mj-cs"/>
              </a:rPr>
              <a:t>الاستضافة مع اشتراكك بالانترنت</a:t>
            </a:r>
          </a:p>
          <a:p>
            <a:pPr>
              <a:buFont typeface="Wingdings" pitchFamily="2" charset="2"/>
              <a:buChar char="ü"/>
            </a:pPr>
            <a:r>
              <a:rPr lang="ar-SA" sz="3200" b="1" i="1" dirty="0" smtClean="0">
                <a:solidFill>
                  <a:srgbClr val="FF0000"/>
                </a:solidFill>
                <a:cs typeface="+mj-cs"/>
              </a:rPr>
              <a:t> امتلاك </a:t>
            </a:r>
            <a:r>
              <a:rPr lang="ar-SA" sz="3200" b="1" i="1" dirty="0">
                <a:solidFill>
                  <a:srgbClr val="FF0000"/>
                </a:solidFill>
                <a:cs typeface="+mj-cs"/>
              </a:rPr>
              <a:t>اسم ميدان خاص بك من العوامل التي ستؤثر على نوع استضافة الوب التي </a:t>
            </a:r>
            <a:r>
              <a:rPr lang="ar-SA" sz="3200" b="1" i="1" dirty="0" smtClean="0">
                <a:solidFill>
                  <a:srgbClr val="FF0000"/>
                </a:solidFill>
                <a:cs typeface="+mj-cs"/>
              </a:rPr>
              <a:t>تختارها،</a:t>
            </a:r>
            <a:r>
              <a:rPr lang="ar-SA" sz="3200" b="1" i="1" dirty="0">
                <a:solidFill>
                  <a:srgbClr val="FF0000"/>
                </a:solidFill>
              </a:rPr>
              <a:t> العامل الرئيسي الذي يؤثر على خدمات استضافة مواقع الوب كمية المساحة المتوفرة لصفحات </a:t>
            </a:r>
            <a:r>
              <a:rPr lang="ar-SA" sz="3200" b="1" i="1" dirty="0" smtClean="0">
                <a:solidFill>
                  <a:srgbClr val="FF0000"/>
                </a:solidFill>
              </a:rPr>
              <a:t>الوب.</a:t>
            </a:r>
          </a:p>
          <a:p>
            <a:endParaRPr lang="ar-SA" sz="3200" b="1" i="1" dirty="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ar-SA" sz="3200" b="1" i="1" dirty="0" smtClean="0">
                <a:solidFill>
                  <a:srgbClr val="FF0000"/>
                </a:solidFill>
                <a:cs typeface="+mj-cs"/>
              </a:rPr>
              <a:t>بعض </a:t>
            </a:r>
            <a:r>
              <a:rPr lang="ar-SA" sz="3200" b="1" i="1" dirty="0">
                <a:solidFill>
                  <a:srgbClr val="FF0000"/>
                </a:solidFill>
                <a:cs typeface="+mj-cs"/>
              </a:rPr>
              <a:t>خدمات الانترنت لاتتيح استعمال اسم ميدان خاص بك بل تخزن موقعك ضمن مجلد في ميدان مزود الانترنت</a:t>
            </a:r>
            <a:r>
              <a:rPr lang="ar-SA" sz="3200" b="1" i="1" dirty="0" smtClean="0">
                <a:solidFill>
                  <a:srgbClr val="FF0000"/>
                </a:solidFill>
                <a:cs typeface="+mj-cs"/>
              </a:rPr>
              <a:t>.</a:t>
            </a:r>
          </a:p>
          <a:p>
            <a:endParaRPr lang="ar-SA" sz="3200" b="1" i="1" dirty="0">
              <a:solidFill>
                <a:srgbClr val="FF0000"/>
              </a:solidFill>
              <a:cs typeface="+mj-cs"/>
            </a:endParaRPr>
          </a:p>
          <a:p>
            <a:endParaRPr lang="ar-SA" sz="3200" dirty="0"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428604"/>
            <a:ext cx="8715436" cy="50167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sz="3200" b="1" dirty="0" smtClean="0">
              <a:solidFill>
                <a:srgbClr val="FF0000"/>
              </a:solidFill>
              <a:cs typeface="+mj-cs"/>
            </a:endParaRPr>
          </a:p>
          <a:p>
            <a:pPr>
              <a:buFont typeface="Wingdings" pitchFamily="2" charset="2"/>
              <a:buChar char="§"/>
            </a:pPr>
            <a:r>
              <a:rPr lang="ar-SA" sz="3200" b="1" dirty="0" smtClean="0">
                <a:solidFill>
                  <a:srgbClr val="FF0000"/>
                </a:solidFill>
                <a:cs typeface="+mj-cs"/>
              </a:rPr>
              <a:t>معظم  مزودى خدمات الانترنت لاتسمح لزبائنها  باستعمال أسماء ميادين خاصة بهم ،مما يعنى أن مواقع الوب تظهر كمجلد تحت ميدان مزود الانترنت.</a:t>
            </a:r>
          </a:p>
          <a:p>
            <a:endParaRPr lang="ar-SA" sz="3200" b="1" dirty="0" smtClean="0">
              <a:solidFill>
                <a:srgbClr val="FF0000"/>
              </a:solidFill>
              <a:cs typeface="+mj-cs"/>
            </a:endParaRPr>
          </a:p>
          <a:p>
            <a:pPr>
              <a:buFont typeface="Wingdings" pitchFamily="2" charset="2"/>
              <a:buChar char="§"/>
            </a:pPr>
            <a:r>
              <a:rPr lang="ar-SA" sz="3200" b="1" dirty="0" smtClean="0">
                <a:solidFill>
                  <a:srgbClr val="FF0000"/>
                </a:solidFill>
                <a:cs typeface="+mj-cs"/>
              </a:rPr>
              <a:t>يعتبر خيار انشاء صفحاتك وارسالها مباشرة الى ملقم وب خدمة الانترنت هو اسلوب عملى أكثر ويعطى مرونة لتعديل وتحسين التصاميم البسيطة . ومعظم مزودى خدمات الانترنت يدعمون هذا الخيار.</a:t>
            </a:r>
          </a:p>
          <a:p>
            <a:endParaRPr lang="ar-SA" sz="3200" b="1" dirty="0">
              <a:solidFill>
                <a:srgbClr val="FF0000"/>
              </a:solidFill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5786" y="714356"/>
            <a:ext cx="7786742" cy="41549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000" b="1" i="1" dirty="0" smtClean="0">
                <a:solidFill>
                  <a:srgbClr val="7030A0"/>
                </a:solidFill>
                <a:cs typeface="+mj-cs"/>
              </a:rPr>
              <a:t>الحصول على اسم ميدان</a:t>
            </a:r>
          </a:p>
          <a:p>
            <a:r>
              <a:rPr lang="ar-SA" sz="3200" b="1" i="1" dirty="0" smtClean="0">
                <a:solidFill>
                  <a:srgbClr val="FF0000"/>
                </a:solidFill>
                <a:cs typeface="+mj-cs"/>
              </a:rPr>
              <a:t> للحصول على اسم ميدان يجب التأكد من أن الاسم متوفر قبل محاولة تسجيله، وللتأكد من أن اسم ميدانك متوفر أم لا ، يمكن زيارة أحد مواقع الوب التالية: </a:t>
            </a:r>
          </a:p>
          <a:p>
            <a:pPr>
              <a:buFont typeface="Wingdings" pitchFamily="2" charset="2"/>
              <a:buChar char="§"/>
            </a:pPr>
            <a:r>
              <a:rPr lang="en-US" sz="3200" b="1" i="1" dirty="0" smtClean="0">
                <a:solidFill>
                  <a:srgbClr val="FF0000"/>
                </a:solidFill>
                <a:cs typeface="+mj-cs"/>
              </a:rPr>
              <a:t>Register.com/</a:t>
            </a:r>
            <a:r>
              <a:rPr lang="ar-SA" sz="3200" b="1" i="1" dirty="0" smtClean="0">
                <a:solidFill>
                  <a:srgbClr val="FF0000"/>
                </a:solidFill>
                <a:cs typeface="+mj-cs"/>
              </a:rPr>
              <a:t>.</a:t>
            </a:r>
            <a:r>
              <a:rPr lang="en-US" sz="3200" b="1" i="1" dirty="0" smtClean="0">
                <a:solidFill>
                  <a:srgbClr val="FF0000"/>
                </a:solidFill>
                <a:cs typeface="+mj-cs"/>
              </a:rPr>
              <a:t>www</a:t>
            </a:r>
          </a:p>
          <a:p>
            <a:pPr>
              <a:buFont typeface="Wingdings" pitchFamily="2" charset="2"/>
              <a:buChar char="§"/>
            </a:pPr>
            <a:r>
              <a:rPr lang="en-US" sz="3200" b="1" i="1" dirty="0" smtClean="0">
                <a:solidFill>
                  <a:srgbClr val="FF0000"/>
                </a:solidFill>
                <a:cs typeface="+mj-cs"/>
              </a:rPr>
              <a:t>www.easydns .com/</a:t>
            </a:r>
            <a:endParaRPr lang="ar-SA" sz="3200" b="1" i="1" dirty="0" smtClean="0">
              <a:solidFill>
                <a:srgbClr val="FF0000"/>
              </a:solidFill>
              <a:cs typeface="+mj-cs"/>
            </a:endParaRPr>
          </a:p>
          <a:p>
            <a:pPr>
              <a:buFont typeface="Wingdings" pitchFamily="2" charset="2"/>
              <a:buChar char="§"/>
            </a:pPr>
            <a:r>
              <a:rPr lang="en-US" sz="3200" b="1" i="1" dirty="0" smtClean="0">
                <a:solidFill>
                  <a:srgbClr val="FF0000"/>
                </a:solidFill>
                <a:cs typeface="+mj-cs"/>
              </a:rPr>
              <a:t>www.networksolutions.com</a:t>
            </a:r>
            <a:endParaRPr lang="ar-SA" sz="3200" b="1" i="1" dirty="0" smtClean="0">
              <a:solidFill>
                <a:srgbClr val="FF0000"/>
              </a:solidFill>
              <a:cs typeface="+mj-cs"/>
            </a:endParaRPr>
          </a:p>
          <a:p>
            <a:endParaRPr lang="ar-SA" sz="3200" b="1" i="1" dirty="0">
              <a:solidFill>
                <a:srgbClr val="FF0000"/>
              </a:solidFill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5786" y="571480"/>
            <a:ext cx="7858180" cy="607220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Wingdings" pitchFamily="2" charset="2"/>
              <a:buChar char="§"/>
            </a:pPr>
            <a:endParaRPr lang="ar-SA" sz="3200" b="1" i="1" dirty="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ar-SA" sz="3200" b="1" i="1" dirty="0" smtClean="0">
                <a:solidFill>
                  <a:srgbClr val="FF0000"/>
                </a:solidFill>
              </a:rPr>
              <a:t> تعتبر أسماء الميادين ملكية مؤجرة مما  يعني أن صلاحيتها يمكن أن تنتهي وتصبح متوفرة مرة أخرى.</a:t>
            </a:r>
          </a:p>
          <a:p>
            <a:pPr>
              <a:buFont typeface="Wingdings" pitchFamily="2" charset="2"/>
              <a:buChar char="§"/>
            </a:pPr>
            <a:r>
              <a:rPr lang="ar-SA" sz="3200" b="1" i="1" dirty="0" smtClean="0">
                <a:solidFill>
                  <a:srgbClr val="FF0000"/>
                </a:solidFill>
              </a:rPr>
              <a:t> في حالة كون الاسم محجوز مسبقا يمكنك تجربة ملحق مختلف.</a:t>
            </a:r>
          </a:p>
          <a:p>
            <a:pPr>
              <a:buFont typeface="Wingdings" pitchFamily="2" charset="2"/>
              <a:buChar char="§"/>
            </a:pPr>
            <a:r>
              <a:rPr lang="ar-SA" sz="3200" b="1" i="1" dirty="0" smtClean="0">
                <a:solidFill>
                  <a:srgbClr val="FF0000"/>
                </a:solidFill>
              </a:rPr>
              <a:t> كانت ميادين الانترنت المتوفرة  هى </a:t>
            </a:r>
            <a:r>
              <a:rPr lang="en-US" sz="3200" b="1" i="1" dirty="0" err="1" smtClean="0">
                <a:solidFill>
                  <a:srgbClr val="FF0000"/>
                </a:solidFill>
              </a:rPr>
              <a:t>.net</a:t>
            </a:r>
            <a:r>
              <a:rPr lang="en-US" sz="3200" b="1" i="1" dirty="0" smtClean="0">
                <a:solidFill>
                  <a:srgbClr val="FF0000"/>
                </a:solidFill>
              </a:rPr>
              <a:t> </a:t>
            </a:r>
            <a:r>
              <a:rPr lang="ar-SA" sz="3200" b="1" i="1" dirty="0" smtClean="0">
                <a:solidFill>
                  <a:srgbClr val="FF0000"/>
                </a:solidFill>
              </a:rPr>
              <a:t>و </a:t>
            </a:r>
            <a:r>
              <a:rPr lang="en-US" sz="3200" b="1" i="1" dirty="0" smtClean="0">
                <a:solidFill>
                  <a:srgbClr val="FF0000"/>
                </a:solidFill>
              </a:rPr>
              <a:t>.com</a:t>
            </a:r>
            <a:r>
              <a:rPr lang="ar-SA" sz="3200" b="1" i="1" dirty="0" smtClean="0">
                <a:solidFill>
                  <a:srgbClr val="FF0000"/>
                </a:solidFill>
              </a:rPr>
              <a:t> و </a:t>
            </a:r>
            <a:r>
              <a:rPr lang="en-US" sz="3200" b="1" i="1" dirty="0" smtClean="0">
                <a:solidFill>
                  <a:srgbClr val="FF0000"/>
                </a:solidFill>
              </a:rPr>
              <a:t>org </a:t>
            </a:r>
            <a:r>
              <a:rPr lang="ar-SA" sz="3200" b="1" i="1" dirty="0" smtClean="0">
                <a:solidFill>
                  <a:srgbClr val="FF0000"/>
                </a:solidFill>
              </a:rPr>
              <a:t> </a:t>
            </a:r>
            <a:r>
              <a:rPr lang="en-US" sz="3200" b="1" i="1" dirty="0" smtClean="0">
                <a:solidFill>
                  <a:srgbClr val="FF0000"/>
                </a:solidFill>
              </a:rPr>
              <a:t> </a:t>
            </a:r>
            <a:r>
              <a:rPr lang="ar-SA" sz="3200" b="1" i="1" dirty="0" smtClean="0">
                <a:solidFill>
                  <a:srgbClr val="FF0000"/>
                </a:solidFill>
              </a:rPr>
              <a:t>و</a:t>
            </a:r>
            <a:r>
              <a:rPr lang="en-US" sz="3200" b="1" i="1" dirty="0" smtClean="0">
                <a:solidFill>
                  <a:srgbClr val="FF0000"/>
                </a:solidFill>
              </a:rPr>
              <a:t> .</a:t>
            </a:r>
            <a:r>
              <a:rPr lang="en-US" sz="3200" b="1" i="1" dirty="0" err="1" smtClean="0">
                <a:solidFill>
                  <a:srgbClr val="FF0000"/>
                </a:solidFill>
              </a:rPr>
              <a:t>tv</a:t>
            </a:r>
            <a:r>
              <a:rPr lang="en-US" sz="3200" b="1" i="1" dirty="0" smtClean="0">
                <a:solidFill>
                  <a:srgbClr val="FF0000"/>
                </a:solidFill>
              </a:rPr>
              <a:t> </a:t>
            </a:r>
            <a:r>
              <a:rPr lang="ar-SA" sz="3200" b="1" i="1" dirty="0" smtClean="0">
                <a:solidFill>
                  <a:srgbClr val="FF0000"/>
                </a:solidFill>
              </a:rPr>
              <a:t> وكذلك مجموعة من الملاحق الخاصة بكل بلد   ولغة.</a:t>
            </a:r>
          </a:p>
          <a:p>
            <a:endParaRPr lang="ar-SA" sz="3200" b="1" i="1" dirty="0" smtClean="0">
              <a:solidFill>
                <a:srgbClr val="FF0000"/>
              </a:solidFill>
            </a:endParaRPr>
          </a:p>
          <a:p>
            <a:endParaRPr lang="ar-SA" sz="3200" b="1" i="1" dirty="0" smtClean="0">
              <a:solidFill>
                <a:srgbClr val="FF0000"/>
              </a:solidFill>
            </a:endParaRPr>
          </a:p>
          <a:p>
            <a:endParaRPr lang="ar-SA" sz="3200" b="1" i="1" dirty="0" smtClean="0">
              <a:solidFill>
                <a:srgbClr val="FF0000"/>
              </a:solidFill>
            </a:endParaRPr>
          </a:p>
          <a:p>
            <a:r>
              <a:rPr lang="ar-SA" sz="3200" b="1" i="1" dirty="0" smtClean="0">
                <a:solidFill>
                  <a:srgbClr val="FF0000"/>
                </a:solidFill>
                <a:cs typeface="+mj-cs"/>
              </a:rPr>
              <a:t>  </a:t>
            </a:r>
            <a:endParaRPr lang="ar-SA" sz="3200" b="1" i="1" dirty="0">
              <a:solidFill>
                <a:srgbClr val="FF0000"/>
              </a:solidFill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571480"/>
            <a:ext cx="7929618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ar-SA" sz="3200" b="1" i="1" dirty="0" smtClean="0">
                <a:solidFill>
                  <a:srgbClr val="FF0000"/>
                </a:solidFill>
                <a:cs typeface="+mj-cs"/>
              </a:rPr>
              <a:t>  بعد ذلك يمكنك تسجيل الاسم ودفع رسوم التسجيل والتي      تختلف وفقا للمكان الذي تسجل منه وملحق الميدان الذي  تسجله.</a:t>
            </a:r>
          </a:p>
          <a:p>
            <a:pPr>
              <a:buFont typeface="Wingdings" pitchFamily="2" charset="2"/>
              <a:buChar char="§"/>
            </a:pPr>
            <a:r>
              <a:rPr lang="ar-SA" sz="3200" b="1" i="1" dirty="0" smtClean="0">
                <a:solidFill>
                  <a:srgbClr val="FF0000"/>
                </a:solidFill>
                <a:cs typeface="+mj-cs"/>
              </a:rPr>
              <a:t> ينخفض رسم التسجيل إذا سجلته لفترة أطول.</a:t>
            </a:r>
          </a:p>
          <a:p>
            <a:pPr>
              <a:buFont typeface="Wingdings" pitchFamily="2" charset="2"/>
              <a:buChar char="§"/>
            </a:pPr>
            <a:r>
              <a:rPr lang="ar-SA" sz="3200" b="1" i="1" dirty="0" smtClean="0">
                <a:solidFill>
                  <a:srgbClr val="FF0000"/>
                </a:solidFill>
                <a:cs typeface="+mj-cs"/>
              </a:rPr>
              <a:t> بعد ذلك عليك </a:t>
            </a:r>
            <a:r>
              <a:rPr lang="ar-SA" sz="3200" b="1" i="1" smtClean="0">
                <a:solidFill>
                  <a:srgbClr val="FF0000"/>
                </a:solidFill>
                <a:cs typeface="+mj-cs"/>
              </a:rPr>
              <a:t>ابلاغ </a:t>
            </a:r>
            <a:r>
              <a:rPr lang="ar-SA" sz="3200" b="1" i="1" smtClean="0">
                <a:solidFill>
                  <a:srgbClr val="FF0000"/>
                </a:solidFill>
                <a:cs typeface="+mj-cs"/>
              </a:rPr>
              <a:t>خدمة </a:t>
            </a:r>
            <a:r>
              <a:rPr lang="ar-SA" sz="3200" b="1" i="1" dirty="0" smtClean="0">
                <a:solidFill>
                  <a:srgbClr val="FF0000"/>
                </a:solidFill>
                <a:cs typeface="+mj-cs"/>
              </a:rPr>
              <a:t>الاستضافة للقيام بخطوات قرن     </a:t>
            </a:r>
          </a:p>
          <a:p>
            <a:r>
              <a:rPr lang="ar-SA" sz="3200" b="1" i="1" dirty="0">
                <a:solidFill>
                  <a:srgbClr val="FF0000"/>
                </a:solidFill>
                <a:cs typeface="+mj-cs"/>
              </a:rPr>
              <a:t> </a:t>
            </a:r>
            <a:r>
              <a:rPr lang="ar-SA" sz="3200" b="1" i="1" dirty="0" smtClean="0">
                <a:solidFill>
                  <a:srgbClr val="FF0000"/>
                </a:solidFill>
                <a:cs typeface="+mj-cs"/>
              </a:rPr>
              <a:t>  صفحاتك الوب باسم الميدان.</a:t>
            </a:r>
            <a:endParaRPr lang="ar-SA" sz="3200" b="1" i="1" dirty="0">
              <a:solidFill>
                <a:srgbClr val="FF0000"/>
              </a:solidFill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0100" y="500042"/>
            <a:ext cx="7500990" cy="41549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b="1" i="1" dirty="0" smtClean="0">
                <a:solidFill>
                  <a:srgbClr val="7030A0"/>
                </a:solidFill>
              </a:rPr>
              <a:t>انتقاء برنامج النشر على الوب</a:t>
            </a:r>
          </a:p>
          <a:p>
            <a:r>
              <a:rPr lang="ar-SA" sz="3200" b="1" i="1" dirty="0" smtClean="0">
                <a:solidFill>
                  <a:srgbClr val="7030A0"/>
                </a:solidFill>
                <a:cs typeface="+mj-cs"/>
              </a:rPr>
              <a:t> </a:t>
            </a:r>
            <a:r>
              <a:rPr lang="ar-SA" sz="3600" b="1" i="1" dirty="0" smtClean="0">
                <a:solidFill>
                  <a:srgbClr val="00B050"/>
                </a:solidFill>
                <a:cs typeface="+mj-cs"/>
              </a:rPr>
              <a:t>يوجد نوعان رئيسيان لنشر صفحات الوب:</a:t>
            </a:r>
          </a:p>
          <a:p>
            <a:endParaRPr lang="ar-SA" sz="3600" b="1" i="1" dirty="0" smtClean="0">
              <a:solidFill>
                <a:srgbClr val="00B050"/>
              </a:solidFill>
              <a:cs typeface="+mj-cs"/>
            </a:endParaRPr>
          </a:p>
          <a:p>
            <a:r>
              <a:rPr lang="ar-SA" sz="3200" b="1" i="1" dirty="0" smtClean="0">
                <a:solidFill>
                  <a:srgbClr val="FF0000"/>
                </a:solidFill>
              </a:rPr>
              <a:t>عملاء </a:t>
            </a:r>
            <a:r>
              <a:rPr lang="en-US" sz="3200" b="1" i="1" dirty="0" smtClean="0">
                <a:solidFill>
                  <a:srgbClr val="FF0000"/>
                </a:solidFill>
              </a:rPr>
              <a:t>FTP</a:t>
            </a:r>
            <a:r>
              <a:rPr lang="ar-SA" sz="3200" b="1" i="1" dirty="0" smtClean="0">
                <a:solidFill>
                  <a:srgbClr val="FF0000"/>
                </a:solidFill>
              </a:rPr>
              <a:t> (بروتوكول إرسال الملفات)</a:t>
            </a:r>
            <a:endParaRPr lang="en-US" sz="3200" b="1" i="1" dirty="0" smtClean="0">
              <a:solidFill>
                <a:srgbClr val="FF0000"/>
              </a:solidFill>
            </a:endParaRPr>
          </a:p>
          <a:p>
            <a:r>
              <a:rPr lang="en-US" sz="3200" dirty="0" smtClean="0">
                <a:solidFill>
                  <a:srgbClr val="FF0000"/>
                </a:solidFill>
              </a:rPr>
              <a:t>               </a:t>
            </a:r>
            <a:r>
              <a:rPr lang="ar-SA" sz="3200" dirty="0" smtClean="0">
                <a:solidFill>
                  <a:srgbClr val="FF0000"/>
                </a:solidFill>
              </a:rPr>
              <a:t> </a:t>
            </a:r>
            <a:r>
              <a:rPr lang="ar-SA" sz="3200" b="1" i="1" dirty="0" smtClean="0">
                <a:solidFill>
                  <a:srgbClr val="FF0000"/>
                </a:solidFill>
              </a:rPr>
              <a:t>معالج النشر على الوب هو فى الأساس عميل </a:t>
            </a:r>
            <a:r>
              <a:rPr lang="en-US" sz="3200" b="1" i="1" dirty="0" smtClean="0">
                <a:solidFill>
                  <a:srgbClr val="FF0000"/>
                </a:solidFill>
              </a:rPr>
              <a:t>FTP     </a:t>
            </a:r>
            <a:r>
              <a:rPr lang="ar-SA" sz="3200" b="1" i="1" dirty="0" smtClean="0">
                <a:solidFill>
                  <a:srgbClr val="FF0000"/>
                </a:solidFill>
              </a:rPr>
              <a:t> مصمم ليرسل صفحات الوب الى ملقم وب.</a:t>
            </a:r>
            <a:endParaRPr lang="en-US" sz="3200" b="1" i="1" dirty="0" smtClean="0">
              <a:solidFill>
                <a:srgbClr val="FF0000"/>
              </a:solidFill>
            </a:endParaRPr>
          </a:p>
          <a:p>
            <a:endParaRPr lang="ar-SA" sz="3200" b="1" i="1" dirty="0" smtClean="0">
              <a:solidFill>
                <a:srgbClr val="FF0000"/>
              </a:solidFill>
              <a:cs typeface="+mj-cs"/>
            </a:endParaRPr>
          </a:p>
          <a:p>
            <a:pPr algn="ctr"/>
            <a:endParaRPr lang="ar-SA" sz="3200" b="1" i="1" dirty="0">
              <a:solidFill>
                <a:srgbClr val="7030A0"/>
              </a:solidFill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785794"/>
            <a:ext cx="7858180" cy="403187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i="1" dirty="0" smtClean="0">
                <a:solidFill>
                  <a:srgbClr val="7030A0"/>
                </a:solidFill>
                <a:cs typeface="+mj-cs"/>
              </a:rPr>
              <a:t>أدوات التطوير الرسومية للوب</a:t>
            </a:r>
          </a:p>
          <a:p>
            <a:r>
              <a:rPr lang="ar-SA" sz="3200" b="1" i="1" dirty="0" smtClean="0">
                <a:solidFill>
                  <a:srgbClr val="FF0000"/>
                </a:solidFill>
                <a:cs typeface="+mj-cs"/>
              </a:rPr>
              <a:t>                هى بيئة برامج كاملة تدعم كل مرحلة من مراحل التطوير للوب من تحرير الشيفرة </a:t>
            </a:r>
            <a:r>
              <a:rPr lang="en-US" sz="3200" b="1" i="1" dirty="0" smtClean="0">
                <a:solidFill>
                  <a:srgbClr val="FF0000"/>
                </a:solidFill>
                <a:cs typeface="+mj-cs"/>
              </a:rPr>
              <a:t>HTML</a:t>
            </a:r>
            <a:r>
              <a:rPr lang="ar-SA" sz="3200" b="1" i="1" dirty="0" smtClean="0">
                <a:solidFill>
                  <a:srgbClr val="FF0000"/>
                </a:solidFill>
                <a:cs typeface="+mj-cs"/>
              </a:rPr>
              <a:t> الى نشر صفحة الوب.</a:t>
            </a:r>
          </a:p>
          <a:p>
            <a:r>
              <a:rPr lang="ar-SA" sz="3200" b="1" i="1" dirty="0" smtClean="0">
                <a:solidFill>
                  <a:srgbClr val="7030A0"/>
                </a:solidFill>
                <a:cs typeface="+mj-cs"/>
              </a:rPr>
              <a:t>مثال</a:t>
            </a:r>
          </a:p>
          <a:p>
            <a:r>
              <a:rPr lang="ar-SA" sz="3200" b="1" i="1" dirty="0" smtClean="0">
                <a:solidFill>
                  <a:srgbClr val="FF0000"/>
                </a:solidFill>
                <a:cs typeface="+mj-cs"/>
              </a:rPr>
              <a:t> فرونتبيج هو مثال جيد لأداة تطوير للوب تسهل نشر صفحات الوب.</a:t>
            </a:r>
          </a:p>
          <a:p>
            <a:endParaRPr lang="ar-SA" sz="3200" b="1" i="1" dirty="0">
              <a:solidFill>
                <a:srgbClr val="FF0000"/>
              </a:solidFill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531</TotalTime>
  <Words>671</Words>
  <Application>Microsoft Office PowerPoint</Application>
  <PresentationFormat>On-screen Show (4:3)</PresentationFormat>
  <Paragraphs>86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welcome</dc:creator>
  <cp:lastModifiedBy>welcome</cp:lastModifiedBy>
  <cp:revision>96</cp:revision>
  <dcterms:created xsi:type="dcterms:W3CDTF">2012-04-20T06:27:01Z</dcterms:created>
  <dcterms:modified xsi:type="dcterms:W3CDTF">2012-04-21T06:16:20Z</dcterms:modified>
</cp:coreProperties>
</file>