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3300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B0698-2F60-4441-8442-B3BE7B670F7B}" type="datetimeFigureOut">
              <a:rPr lang="ar-SA" smtClean="0"/>
              <a:pPr/>
              <a:t>26/05/1433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A126F-5A0F-4489-B784-B18A00CC333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6000" b="1" i="1" dirty="0" smtClean="0">
                <a:solidFill>
                  <a:srgbClr val="FF0000"/>
                </a:solidFill>
              </a:rPr>
              <a:t>تنظيم الصفحات بواسطة جداول</a:t>
            </a:r>
            <a:endParaRPr lang="ar-SA" sz="6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أهداف الفصل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معرفة أساسيات الجداول.</a:t>
            </a:r>
          </a:p>
          <a:p>
            <a:pPr>
              <a:buFont typeface="Wingdings" pitchFamily="2" charset="2"/>
              <a:buChar char="ü"/>
            </a:pP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التعرف على وسوم الجداول.</a:t>
            </a:r>
          </a:p>
          <a:p>
            <a:pPr>
              <a:buFont typeface="Wingdings" pitchFamily="2" charset="2"/>
              <a:buChar char="ü"/>
            </a:pP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كيفية استعمال الجداول كأداة لتصميم الصفحات .</a:t>
            </a:r>
          </a:p>
          <a:p>
            <a:pPr>
              <a:buFont typeface="Wingdings" pitchFamily="2" charset="2"/>
              <a:buChar char="ü"/>
            </a:pPr>
            <a:r>
              <a:rPr lang="ar-S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استعمال الجداول كوسيلة لتنظيم البيانات الجدولية.</a:t>
            </a:r>
            <a:endParaRPr lang="ar-SA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928670"/>
            <a:ext cx="792961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أساسيات الجدول</a:t>
            </a:r>
          </a:p>
          <a:p>
            <a:r>
              <a:rPr lang="ar-SA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التعرف على وسوم الجداول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&lt;table&gt;</a:t>
            </a:r>
            <a:r>
              <a:rPr lang="ar-SA" sz="4800" dirty="0" smtClean="0">
                <a:latin typeface="Times New Roman" pitchFamily="18" charset="0"/>
                <a:cs typeface="Times New Roman" pitchFamily="18" charset="0"/>
              </a:rPr>
              <a:t> : ينشئ جدولا.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&lt;tr&gt;</a:t>
            </a:r>
            <a:r>
              <a:rPr lang="ar-SA" sz="4800" dirty="0" smtClean="0">
                <a:latin typeface="Times New Roman" pitchFamily="18" charset="0"/>
                <a:cs typeface="Times New Roman" pitchFamily="18" charset="0"/>
              </a:rPr>
              <a:t> :يعرف بداية صف ضمن الجدول.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&lt;td&gt;</a:t>
            </a:r>
            <a:r>
              <a:rPr lang="ar-SA" sz="4800" dirty="0" smtClean="0">
                <a:latin typeface="Times New Roman" pitchFamily="18" charset="0"/>
                <a:cs typeface="Times New Roman" pitchFamily="18" charset="0"/>
              </a:rPr>
              <a:t> :يعرف خلية ضمن صف.</a:t>
            </a:r>
          </a:p>
          <a:p>
            <a:endParaRPr lang="ar-SA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642918"/>
            <a:ext cx="835824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كيفية انشاء جدول</a:t>
            </a:r>
          </a:p>
          <a:p>
            <a:pPr>
              <a:buFont typeface="Wingdings" pitchFamily="2" charset="2"/>
              <a:buChar char="§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ننشئ الجدول فى البدء.</a:t>
            </a:r>
          </a:p>
          <a:p>
            <a:pPr>
              <a:buFont typeface="Wingdings" pitchFamily="2" charset="2"/>
              <a:buChar char="§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نضيف صفوف الى الجدول باستعمال الوسم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&lt;tr&gt;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نضيف وسوم 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&lt;td&gt;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لتعريف كل خلية ضمن كل وسم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&lt;tr&gt;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ar-SA" sz="4000" b="1" i="1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مثال لانشاء جدول بسيط</a:t>
            </a:r>
          </a:p>
          <a:p>
            <a:pPr algn="l"/>
            <a:r>
              <a:rPr lang="en-US" sz="32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table&gt;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 January   &lt;/td&gt;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 February &lt;/td&gt;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March      &lt;/td&gt; 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&lt;/tr&gt;  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8143932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&lt;td&gt;  April   &lt;/td&gt;</a:t>
            </a:r>
          </a:p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&lt;td&gt;  May    &lt;/td&gt;</a:t>
            </a:r>
          </a:p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&lt;td&gt; June     &lt;/td&gt; </a:t>
            </a:r>
          </a:p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&lt;/tr&gt;</a:t>
            </a:r>
            <a:endParaRPr lang="ar-SA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 July           &lt;/td&gt;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 August      &lt;/td&gt;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&lt;td&gt; September  &lt;/td&gt; </a:t>
            </a:r>
          </a:p>
          <a:p>
            <a:pPr algn="l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&lt;/tr&gt;</a:t>
            </a:r>
            <a:endParaRPr lang="ar-SA" sz="32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78581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6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36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 &lt;td&gt;  October   &lt;/td&gt;</a:t>
            </a:r>
          </a:p>
          <a:p>
            <a:pPr algn="l"/>
            <a:r>
              <a:rPr lang="en-US" sz="36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 &lt;td&gt;  November   &lt;/td&gt;</a:t>
            </a:r>
          </a:p>
          <a:p>
            <a:pPr algn="l"/>
            <a:r>
              <a:rPr lang="en-US" sz="36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 &lt;td&gt; December     &lt;/td&gt; </a:t>
            </a:r>
          </a:p>
          <a:p>
            <a:pPr algn="l"/>
            <a:r>
              <a:rPr lang="en-US" sz="36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&lt;/tr&gt;</a:t>
            </a: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&lt;/table&gt;</a:t>
            </a:r>
            <a:endParaRPr lang="ar-SA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85794"/>
            <a:ext cx="835824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رسم حدود حول الجداول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تعريف</a:t>
            </a:r>
          </a:p>
          <a:p>
            <a:pPr algn="ctr"/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الحدود هى مربع رفيع مرسوم حول قسم من المحتوى فى     صفحة الوب.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&lt;border&gt;</a:t>
            </a:r>
            <a:endParaRPr lang="ar-SA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           نضبط هذه السمة عند رقم يحدد سماكة حدود الجدول بالبكسل.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مثال: 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لتغيير صفحة وب التقويم السابقة بحيث تتضمن حدود عرضها بكسلين، نغير وسمها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&lt;table&gt;</a:t>
            </a:r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الى </a:t>
            </a: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&lt;table     border=“2”&gt;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5724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728663"/>
            <a:ext cx="59055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85794"/>
            <a:ext cx="728667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47713"/>
            <a:ext cx="8143932" cy="525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85794"/>
            <a:ext cx="8072494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اعطاء جدول ترويسة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خلايا الرأس 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         تستعمل لانشاء ترويسات ضمن الجدول.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الوسم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&lt;th&gt;</a:t>
            </a:r>
            <a:endParaRPr lang="ar-SA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       يستعمل لانشاء خلايا الرأس 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مثال:</a:t>
            </a: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عن خلية رأس فى صف جديد لجدول التقويم السابق.</a:t>
            </a:r>
          </a:p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&lt;th&gt; 2012&lt;/th&gt;</a:t>
            </a:r>
          </a:p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&lt;/tr&gt;</a:t>
            </a:r>
            <a:endParaRPr lang="ar-SA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642918"/>
            <a:ext cx="5786478" cy="404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714356"/>
            <a:ext cx="7929618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تمديد الخلايا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Cell Spanning</a:t>
            </a:r>
            <a:r>
              <a:rPr lang="ar-SA" sz="3200" dirty="0" smtClean="0">
                <a:cs typeface="+mj-cs"/>
              </a:rPr>
              <a:t> </a:t>
            </a:r>
          </a:p>
          <a:p>
            <a:r>
              <a:rPr lang="ar-SA" sz="3200" dirty="0" smtClean="0">
                <a:cs typeface="+mj-cs"/>
              </a:rPr>
              <a:t>هو أسلوب يقضى بدمج الخلايا غير المستعملة فى الجدول لكى تنساب الخلايا سوية كخلية واحدة.</a:t>
            </a:r>
          </a:p>
          <a:p>
            <a:r>
              <a:rPr lang="ar-SA" sz="3200" dirty="0" smtClean="0">
                <a:cs typeface="+mj-cs"/>
              </a:rPr>
              <a:t>وتمديد الخلية يلعب دورا فى استعمال الجداول للتحكم بالتصميم الاجمالى لصفحات الوب.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السمة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 rowspan</a:t>
            </a:r>
            <a:r>
              <a:rPr lang="en-US" sz="3200" dirty="0" smtClean="0">
                <a:cs typeface="+mj-cs"/>
              </a:rPr>
              <a:t> </a:t>
            </a:r>
            <a:endParaRPr lang="ar-SA" sz="3200" dirty="0" smtClean="0">
              <a:cs typeface="+mj-cs"/>
            </a:endParaRPr>
          </a:p>
          <a:p>
            <a:r>
              <a:rPr lang="ar-SA" sz="3200" dirty="0" smtClean="0">
                <a:cs typeface="+mj-cs"/>
              </a:rPr>
              <a:t>                تستعمل لتمديد الخلايا عموديا عبر الصفوف.</a:t>
            </a:r>
          </a:p>
          <a:p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  السمة </a:t>
            </a:r>
            <a:r>
              <a:rPr lang="en-US" sz="3200" b="1" i="1" dirty="0" smtClean="0">
                <a:solidFill>
                  <a:srgbClr val="FF0000"/>
                </a:solidFill>
                <a:cs typeface="+mj-cs"/>
              </a:rPr>
              <a:t>colspan</a:t>
            </a:r>
            <a:r>
              <a:rPr lang="ar-SA" sz="3200" b="1" i="1" dirty="0" smtClean="0">
                <a:solidFill>
                  <a:srgbClr val="FF0000"/>
                </a:solidFill>
                <a:cs typeface="+mj-cs"/>
              </a:rPr>
              <a:t> </a:t>
            </a:r>
          </a:p>
          <a:p>
            <a:r>
              <a:rPr lang="ar-SA" sz="3200" dirty="0" smtClean="0">
                <a:cs typeface="+mj-cs"/>
              </a:rPr>
              <a:t>               تستعمل لتمديد الخلايا افقيا عبر الأعمدة.</a:t>
            </a:r>
          </a:p>
          <a:p>
            <a:endParaRPr lang="ar-SA" sz="3200" dirty="0" smtClean="0">
              <a:cs typeface="+mj-cs"/>
            </a:endParaRPr>
          </a:p>
          <a:p>
            <a:endParaRPr lang="ar-SA" sz="3200" dirty="0" smtClean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928670"/>
            <a:ext cx="75724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  <a:cs typeface="+mj-cs"/>
              </a:rPr>
              <a:t>مثال</a:t>
            </a:r>
          </a:p>
          <a:p>
            <a:r>
              <a:rPr lang="ar-SA" sz="4000" dirty="0" smtClean="0">
                <a:cs typeface="+mj-cs"/>
              </a:rPr>
              <a:t>   لاصلاح خلية الرأس فى جدول التقويم نضبط السمة </a:t>
            </a:r>
            <a:r>
              <a:rPr lang="en-US" sz="4000" dirty="0" smtClean="0">
                <a:cs typeface="+mj-cs"/>
              </a:rPr>
              <a:t>colspan </a:t>
            </a:r>
            <a:r>
              <a:rPr lang="ar-SA" sz="4000" dirty="0" smtClean="0">
                <a:cs typeface="+mj-cs"/>
              </a:rPr>
              <a:t> بحيث تمتد الخلية علي ثلاثة أعمدة. </a:t>
            </a:r>
          </a:p>
          <a:p>
            <a:r>
              <a:rPr lang="ar-SA" sz="4000" dirty="0" smtClean="0">
                <a:cs typeface="+mj-cs"/>
              </a:rPr>
              <a:t>وتصبح الشيفرة الجديدة لهذه الخلية :</a:t>
            </a:r>
          </a:p>
          <a:p>
            <a:pPr algn="ctr"/>
            <a:r>
              <a:rPr lang="en-US" sz="4000" dirty="0" smtClean="0">
                <a:cs typeface="+mj-cs"/>
              </a:rPr>
              <a:t>&lt;th colspan=“3”&gt;2012&lt;/th&gt;</a:t>
            </a:r>
            <a:endParaRPr lang="ar-SA" sz="4000" dirty="0" smtClean="0">
              <a:cs typeface="+mj-cs"/>
            </a:endParaRPr>
          </a:p>
          <a:p>
            <a:pPr algn="ctr"/>
            <a:endParaRPr lang="en-US" sz="4000" dirty="0" smtClean="0">
              <a:cs typeface="+mj-cs"/>
            </a:endParaRPr>
          </a:p>
          <a:p>
            <a:pPr algn="ctr"/>
            <a:endParaRPr lang="ar-SA" sz="40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7572428" cy="542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57158" y="571480"/>
            <a:ext cx="83582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ضبط  عرض الجدول</a:t>
            </a:r>
            <a:endParaRPr lang="en-US" sz="3600" b="1" dirty="0" smtClean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: تتيح تحديد عرض الجدول بالبكسل أو كنسبة مئوية من عرض الصفحة المعروضة.</a:t>
            </a: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أسلوب البكسلات</a:t>
            </a: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لتحديد عرض الجدول بالبكسل ، نزود رقما في السمة 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،</a:t>
            </a:r>
          </a:p>
          <a:p>
            <a:pPr algn="ctr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&lt;table border=“2”  </a:t>
            </a: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=“400”&gt;</a:t>
            </a:r>
          </a:p>
          <a:p>
            <a:r>
              <a:rPr lang="ar-SA" sz="32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أسلوب النسبة المئوية</a:t>
            </a: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هو تحديد نسبة مئوية من حجم الصفحة، مثلما توضح الشفرة التالية :</a:t>
            </a:r>
          </a:p>
          <a:p>
            <a:pPr algn="ctr"/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&lt;table border =“2” width=“60%”&gt;</a:t>
            </a:r>
            <a:endParaRPr lang="en-US" sz="32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14282" y="357166"/>
            <a:ext cx="821537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r-SA" sz="3200" b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مثال</a:t>
            </a: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إذا كان إطار المستعرض مكبرا في الدقة </a:t>
            </a: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600X800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، فسيكون عرض الصفحة حوالي 800</a:t>
            </a: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بكسل ،لذا فان عرض الجدول سيكون 60 بالمائة من ذلك أو 480 بكسل.</a:t>
            </a:r>
          </a:p>
          <a:p>
            <a:endParaRPr lang="ar-SA" sz="3200" b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ملحوظة </a:t>
            </a: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يمكن ضبط عرض الخلايا الفردية باستعمال السمة </a:t>
            </a: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ضمن الوسم </a:t>
            </a: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&lt;td&gt;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en-US" sz="32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8596" y="642918"/>
            <a:ext cx="821537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التحكم بمحاذاة الجداول</a:t>
            </a: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يتم التحكم بمحاذاة الجداول بسهولة بواسطة السمة </a:t>
            </a: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align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للوسم 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&lt;table&gt; 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، ويمكن ضبط هذه السمة عند إحدى القيم التالية للتحكم بمحاذاة الجدول :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- تحاذى الجدول عند الحافة اليسرى لصفحة الوب 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Right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– تحاذى الجدول عند الحافة اليمنى لصفحة الوب.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– يوسط الجدول أفقيا على صفحة الوب.</a:t>
            </a:r>
          </a:p>
          <a:p>
            <a:r>
              <a:rPr lang="ar-SA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ضبط محاذاة المحتوى ضمن كل خلية </a:t>
            </a:r>
          </a:p>
          <a:p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align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:يمكن ضبط محاذاة عمود كامل باستعمال السمة 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align</a:t>
            </a:r>
            <a:r>
              <a:rPr lang="ar-SA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مع الخلية الأولى في العمود.</a:t>
            </a:r>
            <a:endParaRPr lang="en-US" sz="32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8596" y="571480"/>
            <a:ext cx="814393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السمة </a:t>
            </a:r>
            <a:r>
              <a:rPr lang="en-US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valign</a:t>
            </a:r>
            <a:r>
              <a:rPr lang="ar-SA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تتيح ضبط المحاذاة العمودية للخلايا والصفوف , ويمكن ضبط هذه السمة عند إحدى القيم التالية :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top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: تضع محتوى الخلية في أعلى الخلية.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middle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: تضع محتوى الخلية في وسط الخلية.</a:t>
            </a:r>
          </a:p>
          <a:p>
            <a:pPr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Bottom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:تضع محتوى الخلية في أسفل الخلية .</a:t>
            </a:r>
          </a:p>
          <a:p>
            <a:r>
              <a:rPr lang="ar-SA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مثال</a:t>
            </a:r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r-SA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الشفرة التالية تعيد ضبط مكان الصور والفقرة الرئيسية في الصفحة:</a:t>
            </a:r>
            <a:endParaRPr lang="en-US" sz="32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0034" y="500042"/>
            <a:ext cx="828680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 table align=“left”&gt;</a:t>
            </a:r>
          </a:p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&lt;tr&gt;</a:t>
            </a:r>
          </a:p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&lt;td&gt;</a:t>
            </a:r>
          </a:p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&lt; a href =“4.jpg” &lt; img src=“3.jpg” </a:t>
            </a:r>
          </a:p>
          <a:p>
            <a:pPr algn="l"/>
            <a:r>
              <a:rPr lang="ar-S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ar-S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تم تغيير أسماء الصور إلى الأرقام 3 و 4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alt = “</a:t>
            </a:r>
            <a:endParaRPr lang="ar-SA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hspace=“10” align=“left” &gt; &lt;/a&gt;</a:t>
            </a:r>
          </a:p>
          <a:p>
            <a:pPr algn="l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&lt;/td&gt;</a:t>
            </a:r>
          </a:p>
          <a:p>
            <a:pPr algn="l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&lt;td&gt;</a:t>
            </a:r>
          </a:p>
          <a:p>
            <a:pPr algn="l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&lt; a href =“2.jpg” &lt; img src=“1.jpg” </a:t>
            </a:r>
          </a:p>
          <a:p>
            <a:pPr algn="l"/>
            <a:r>
              <a:rPr lang="ar-SA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ar-SA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تم تغيير أسماء الصور إلى الأرقام 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و 2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alt = “</a:t>
            </a:r>
            <a:endParaRPr lang="ar-SA" sz="2800" b="1" dirty="0" smtClean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hspace=“10” align=“left” &gt; &lt;/a&gt;</a:t>
            </a:r>
          </a:p>
          <a:p>
            <a:pPr algn="l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&lt;/td&gt;</a:t>
            </a:r>
          </a:p>
          <a:p>
            <a:pPr algn="l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71472" y="428604"/>
            <a:ext cx="75009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&lt;tr align=“center”&gt;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&lt;td&gt;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ar-S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تم استعمال صور المصغرات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&lt;/td&gt;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&lt;td&gt;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تم تغيير أسماء الصور إلى الأرقام 1 و 2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&lt;/td&gt;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&lt;/tr&gt;</a:t>
            </a:r>
          </a:p>
          <a:p>
            <a:pPr algn="l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&lt;/table&gt; 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823</Words>
  <Application>Microsoft Office PowerPoint</Application>
  <PresentationFormat>عرض على الشاشة (3:4)‏</PresentationFormat>
  <Paragraphs>117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تنظيم الصفحات بواسطة جداول</vt:lpstr>
      <vt:lpstr>أهداف الفصل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تنظيم الصفحات بواسطة جداول</dc:title>
  <dc:creator>welcome</dc:creator>
  <cp:lastModifiedBy>nh</cp:lastModifiedBy>
  <cp:revision>101</cp:revision>
  <dcterms:created xsi:type="dcterms:W3CDTF">2012-04-06T19:09:52Z</dcterms:created>
  <dcterms:modified xsi:type="dcterms:W3CDTF">2012-04-17T06:30:50Z</dcterms:modified>
</cp:coreProperties>
</file>