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08" r:id="rId1"/>
  </p:sldMasterIdLst>
  <p:notesMasterIdLst>
    <p:notesMasterId r:id="rId24"/>
  </p:notesMasterIdLst>
  <p:sldIdLst>
    <p:sldId id="263" r:id="rId2"/>
    <p:sldId id="256" r:id="rId3"/>
    <p:sldId id="258" r:id="rId4"/>
    <p:sldId id="259" r:id="rId5"/>
    <p:sldId id="257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3300"/>
    <a:srgbClr val="D60093"/>
    <a:srgbClr val="CC3300"/>
    <a:srgbClr val="7F280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inimized" horzBarState="maximized">
    <p:restoredLeft sz="65385" autoAdjust="0"/>
    <p:restoredTop sz="86441" autoAdjust="0"/>
  </p:normalViewPr>
  <p:slideViewPr>
    <p:cSldViewPr>
      <p:cViewPr varScale="1">
        <p:scale>
          <a:sx n="74" d="100"/>
          <a:sy n="74" d="100"/>
        </p:scale>
        <p:origin x="-69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62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782AB9EF-707C-4185-9598-0FF3A9E35BBB}" type="datetimeFigureOut">
              <a:rPr lang="ar-SA" smtClean="0"/>
              <a:pPr/>
              <a:t>08/05/33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1C57713E-0002-4104-B955-5DFC19C16E35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57713E-0002-4104-B955-5DFC19C16E35}" type="slidenum">
              <a:rPr lang="ar-SA" smtClean="0"/>
              <a:pPr/>
              <a:t>2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57713E-0002-4104-B955-5DFC19C16E35}" type="slidenum">
              <a:rPr lang="ar-SA" smtClean="0"/>
              <a:pPr/>
              <a:t>6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581E219-F49D-433B-AB18-12F8F38E91A5}" type="datetime1">
              <a:rPr lang="ar-SA" smtClean="0"/>
              <a:t>08/05/33</a:t>
            </a:fld>
            <a:endParaRPr lang="ar-S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108D55E-462E-43F6-840B-2A50C551D0C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75F6695-2BAE-426B-8FD7-7A57E9C14A82}" type="datetime1">
              <a:rPr lang="ar-SA" smtClean="0"/>
              <a:t>08/05/33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08D55E-462E-43F6-840B-2A50C551D0CF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6D6CB9-DF93-4DB6-B847-88B9A07CC0E2}" type="datetime1">
              <a:rPr lang="ar-SA" smtClean="0"/>
              <a:t>08/05/33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08D55E-462E-43F6-840B-2A50C551D0CF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B32A86E-58BA-4468-934F-89FCC5CBA349}" type="datetime1">
              <a:rPr lang="ar-SA" smtClean="0"/>
              <a:t>08/05/33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08D55E-462E-43F6-840B-2A50C551D0CF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E89109-8F83-47A7-97DD-355E932414D1}" type="datetime1">
              <a:rPr lang="ar-SA" smtClean="0"/>
              <a:t>08/05/33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08D55E-462E-43F6-840B-2A50C551D0C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87CA12C-66B9-49C2-8B11-1FBCF34663F1}" type="datetime1">
              <a:rPr lang="ar-SA" smtClean="0"/>
              <a:t>08/05/33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08D55E-462E-43F6-840B-2A50C551D0CF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FF7D70-DBB6-42DD-A4B9-58D050DACF88}" type="datetime1">
              <a:rPr lang="ar-SA" smtClean="0"/>
              <a:t>08/05/33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08D55E-462E-43F6-840B-2A50C551D0C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1858A17-4D81-4FC2-8C89-C6C3BC14C065}" type="datetime1">
              <a:rPr lang="ar-SA" smtClean="0"/>
              <a:t>08/05/33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08D55E-462E-43F6-840B-2A50C551D0C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3E20A8F-9999-4AC7-92B0-8B978CAC179E}" type="datetime1">
              <a:rPr lang="ar-SA" smtClean="0"/>
              <a:t>08/05/33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108D55E-462E-43F6-840B-2A50C551D0CF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2C0390-7121-4C7D-8957-D28CCE5FB2D8}" type="datetime1">
              <a:rPr lang="ar-SA" smtClean="0"/>
              <a:t>08/05/33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08D55E-462E-43F6-840B-2A50C551D0C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629747-25CE-49E1-93F4-2EBC1DADE111}" type="datetime1">
              <a:rPr lang="ar-SA" smtClean="0"/>
              <a:t>08/05/33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08D55E-462E-43F6-840B-2A50C551D0C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3B7570C-1143-415E-B201-A72CA77CE914}" type="datetime1">
              <a:rPr lang="ar-SA" smtClean="0"/>
              <a:t>08/05/33</a:t>
            </a:fld>
            <a:endParaRPr lang="ar-S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108D55E-462E-43F6-840B-2A50C551D0CF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 smtClean="0"/>
              <a:t> </a:t>
            </a:r>
            <a:endParaRPr lang="ar-SA" sz="4000" dirty="0" smtClean="0"/>
          </a:p>
          <a:p>
            <a:pPr>
              <a:buNone/>
            </a:pPr>
            <a:endParaRPr lang="ar-SA" sz="4000" dirty="0" smtClean="0"/>
          </a:p>
          <a:p>
            <a:pPr algn="ctr">
              <a:buNone/>
            </a:pPr>
            <a:r>
              <a:rPr lang="ar-SA" sz="4800" b="1" i="1" dirty="0" smtClean="0">
                <a:solidFill>
                  <a:srgbClr val="FF3300"/>
                </a:solidFill>
              </a:rPr>
              <a:t>الفصل  السادس</a:t>
            </a:r>
          </a:p>
          <a:p>
            <a:pPr algn="ctr">
              <a:buNone/>
            </a:pPr>
            <a:r>
              <a:rPr lang="ar-SA" sz="4800" b="1" i="1" dirty="0" smtClean="0">
                <a:solidFill>
                  <a:srgbClr val="FF3300"/>
                </a:solidFill>
              </a:rPr>
              <a:t>التنقل البصرى بواسطة خرائط الصور</a:t>
            </a:r>
            <a:endParaRPr lang="ar-SA" sz="4800" b="1" i="1" dirty="0">
              <a:solidFill>
                <a:srgbClr val="FF33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D55E-462E-43F6-840B-2A50C551D0CF}" type="slidenum">
              <a:rPr lang="ar-SA" smtClean="0"/>
              <a:pPr/>
              <a:t>1</a:t>
            </a:fld>
            <a:endParaRPr lang="ar-SA"/>
          </a:p>
        </p:txBody>
      </p:sp>
    </p:spTree>
  </p:cSld>
  <p:clrMapOvr>
    <a:masterClrMapping/>
  </p:clrMapOvr>
  <p:transition>
    <p:dissolve/>
    <p:sndAc>
      <p:stSnd>
        <p:snd r:embed="rId2" name="camera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507251"/>
          </a:xfrm>
        </p:spPr>
        <p:txBody>
          <a:bodyPr>
            <a:normAutofit/>
          </a:bodyPr>
          <a:lstStyle/>
          <a:p>
            <a:endParaRPr lang="ar-SA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ar-SA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ar-SA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ar-SA" sz="36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تعريف</a:t>
            </a:r>
          </a:p>
          <a:p>
            <a:pPr>
              <a:buNone/>
            </a:pPr>
            <a:r>
              <a:rPr lang="ar-SA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خريطة الصورة (</a:t>
            </a:r>
            <a:r>
              <a:rPr lang="en-US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image map</a:t>
            </a:r>
            <a:r>
              <a:rPr lang="ar-SA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          هى صور مقسمة الى مناطق منطقية ، كل منطقة تخدم كارتباط تشعبى الى مورد على الوب.</a:t>
            </a:r>
          </a:p>
          <a:p>
            <a:pPr>
              <a:buNone/>
            </a:pPr>
            <a:r>
              <a:rPr lang="ar-SA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أساسيات خرائط الصور</a:t>
            </a:r>
          </a:p>
          <a:p>
            <a:pPr>
              <a:buNone/>
            </a:pPr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لعبة الاطفال الاكثر رواجا دمية الصبى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Tick Me Elmo</a:t>
            </a:r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 ( الصبى يقهقه عندما تضغط على بطنه ).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68412"/>
          </a:xfrm>
        </p:spPr>
        <p:txBody>
          <a:bodyPr>
            <a:normAutofit fontScale="90000"/>
          </a:bodyPr>
          <a:lstStyle/>
          <a:p>
            <a:pPr algn="ctr"/>
            <a:r>
              <a:rPr lang="ar-SA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r-SA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r-SA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r-SA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r-SA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الفصل السادس </a:t>
            </a:r>
            <a:br>
              <a:rPr lang="ar-SA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r-SA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التنقل البصرى بواسطة خرائط الصور</a:t>
            </a:r>
            <a:endParaRPr lang="ar-SA" sz="1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D55E-462E-43F6-840B-2A50C551D0CF}" type="slidenum">
              <a:rPr lang="ar-SA" smtClean="0"/>
              <a:pPr/>
              <a:t>2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571480"/>
            <a:ext cx="8186766" cy="543581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sz="3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مثال</a:t>
            </a:r>
          </a:p>
          <a:p>
            <a:pPr>
              <a:buNone/>
            </a:pPr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لخريطة هندسية منشأة بواسطة خريطة صور موجودة فى موقع الوب</a:t>
            </a:r>
          </a:p>
          <a:p>
            <a:pPr>
              <a:buNone/>
            </a:pPr>
            <a:r>
              <a:rPr lang="en-US" dirty="0" smtClean="0"/>
              <a:t>Arizona Vacation Guide.net/map/)</a:t>
            </a:r>
            <a:r>
              <a:rPr lang="ar-SA" dirty="0" smtClean="0"/>
              <a:t>)</a:t>
            </a:r>
          </a:p>
          <a:p>
            <a:pPr>
              <a:buNone/>
            </a:pPr>
            <a:r>
              <a:rPr lang="ar-SA" dirty="0" smtClean="0"/>
              <a:t>خريطة الصورة للولاية أريزونا والتى تتيح النقر للتعلم عن مختلف  الاماكن الجذابة فى الولاية .فعنما تنقر احدى المدن او الاماكن على الخريطة ، تفتح صفحة فيها معلومات مفصلة أكثر.</a:t>
            </a:r>
          </a:p>
          <a:p>
            <a:pPr>
              <a:buNone/>
            </a:pPr>
            <a:r>
              <a:rPr lang="ar-SA" sz="3000" dirty="0" smtClean="0">
                <a:solidFill>
                  <a:srgbClr val="0070C0"/>
                </a:solidFill>
              </a:rPr>
              <a:t>● بتقطيع صورة الى عدة مناطق ، من الممكن تحديد ارتباطات تشعبية لكل منطقة واعطاء الصور سياقا مستعملا للتنقل.</a:t>
            </a:r>
          </a:p>
          <a:p>
            <a:pPr>
              <a:buNone/>
            </a:pPr>
            <a:r>
              <a:rPr lang="ar-SA" sz="3500" i="1" dirty="0" smtClean="0">
                <a:solidFill>
                  <a:srgbClr val="FF0000"/>
                </a:solidFill>
              </a:rPr>
              <a:t>● يوجد نوعان رئيسيان لخرائط الصور هما :</a:t>
            </a:r>
          </a:p>
          <a:p>
            <a:pPr>
              <a:buNone/>
            </a:pPr>
            <a:r>
              <a:rPr lang="ar-SA" dirty="0" smtClean="0"/>
              <a:t>1.خرائط الصور من جهة العميل (مرغوبة اكثر / لا تضع عبء اضافى على ملقمات الوب)</a:t>
            </a:r>
          </a:p>
          <a:p>
            <a:pPr>
              <a:buNone/>
            </a:pPr>
            <a:r>
              <a:rPr lang="ar-SA" dirty="0" smtClean="0"/>
              <a:t>2. خرائط الصور من جهة </a:t>
            </a:r>
            <a:r>
              <a:rPr lang="ar-SA" dirty="0" smtClean="0"/>
              <a:t>الملقم</a:t>
            </a:r>
            <a:endParaRPr lang="ar-S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D55E-462E-43F6-840B-2A50C551D0CF}" type="slidenum">
              <a:rPr lang="ar-SA" smtClean="0"/>
              <a:pPr/>
              <a:t>3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8596" y="500042"/>
            <a:ext cx="8143932" cy="55707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i="1" u="sng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تعريف</a:t>
            </a:r>
          </a:p>
          <a:p>
            <a:r>
              <a:rPr lang="ar-SA" sz="3200" b="1" i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الاحداثيات (</a:t>
            </a:r>
            <a:r>
              <a:rPr lang="en-US" sz="3200" b="1" i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Coordinates</a:t>
            </a:r>
            <a:r>
              <a:rPr lang="ar-SA" sz="3200" b="1" i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●موضع س ، ص أو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X ,Y )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) على الشاشة .</a:t>
            </a:r>
          </a:p>
          <a:p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●تعرف مكان مؤشر الماوس بالنسبة لاطار المستعرض او لنقطة داخل صورة. </a:t>
            </a:r>
          </a:p>
          <a:p>
            <a:r>
              <a:rPr lang="ar-SA" sz="3200" i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●تقاس الاحداثيات بالبكسل 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●حيث  تتواجد النقطة (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0 , 0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) فى الزاوية اليسرى العليا لاطار المستعرض او الصورة . هذا يعنى ان قيم الاحداثيات تزداد الى اليمين ونزولا . فاذا بأت فى الزاوية اليسرى العليا لصورة (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0,0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) وعدد بكسلات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 عرضا و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 بكسلات نزولا ، ستصل الى النقطة (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10,5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ar-SA" sz="3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D55E-462E-43F6-840B-2A50C551D0CF}" type="slidenum">
              <a:rPr lang="ar-SA" smtClean="0"/>
              <a:pPr/>
              <a:t>4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571480"/>
            <a:ext cx="8072494" cy="507831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D55E-462E-43F6-840B-2A50C551D0CF}" type="slidenum">
              <a:rPr lang="ar-SA" smtClean="0"/>
              <a:pPr/>
              <a:t>5</a:t>
            </a:fld>
            <a:endParaRPr lang="ar-SA"/>
          </a:p>
        </p:txBody>
      </p:sp>
      <p:sp>
        <p:nvSpPr>
          <p:cNvPr id="5" name="TextBox 4"/>
          <p:cNvSpPr txBox="1"/>
          <p:nvPr/>
        </p:nvSpPr>
        <p:spPr>
          <a:xfrm>
            <a:off x="714348" y="714356"/>
            <a:ext cx="7715304" cy="61247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800" dirty="0" smtClean="0"/>
              <a:t>خرائط الصور التى تعالج فى ملقم الوب تسمى خرائط صور من جهة الملقم .</a:t>
            </a:r>
          </a:p>
          <a:p>
            <a:pPr>
              <a:buFont typeface="Arial" pitchFamily="34" charset="0"/>
              <a:buChar char="•"/>
            </a:pPr>
            <a:r>
              <a:rPr lang="ar-SA" sz="2800" dirty="0" smtClean="0">
                <a:solidFill>
                  <a:srgbClr val="D60093"/>
                </a:solidFill>
              </a:rPr>
              <a:t>خرائط الصور من جهة الملقم  تعطى ملقم الوب مهام معالجة أكثر لينفذها ، وهذه عادة ليست فكرة جيدة  كون ملقمات الوب يجب ان تكون مكرسة فى المقام الاول لتزويد صفحات وب للزوار.</a:t>
            </a:r>
          </a:p>
          <a:p>
            <a:pPr>
              <a:buFont typeface="Arial" pitchFamily="34" charset="0"/>
              <a:buChar char="•"/>
            </a:pPr>
            <a:r>
              <a:rPr lang="ar-SA" sz="2800" dirty="0" smtClean="0"/>
              <a:t>خرائط الصور من جهة العميل يعالجها مستعرض الوب كليا وتؤدى مبدئيا الى ارسال طلب بسيط لصفحة وب من الملقم .</a:t>
            </a:r>
          </a:p>
          <a:p>
            <a:pPr>
              <a:buFont typeface="Arial" pitchFamily="34" charset="0"/>
              <a:buChar char="•"/>
            </a:pPr>
            <a:r>
              <a:rPr lang="ar-SA" sz="2800" dirty="0" smtClean="0"/>
              <a:t>خرائط الصورالمعالجة ضمن مستعرض الوب تسمى خرائط صور من جهة العميل .</a:t>
            </a:r>
          </a:p>
          <a:p>
            <a:pPr>
              <a:buFont typeface="Arial" pitchFamily="34" charset="0"/>
              <a:buChar char="•"/>
            </a:pPr>
            <a:r>
              <a:rPr lang="ar-SA" sz="2800" dirty="0" smtClean="0">
                <a:solidFill>
                  <a:srgbClr val="D60093"/>
                </a:solidFill>
              </a:rPr>
              <a:t>لا علاقة لملقم الوب ابدا بمعالجة خريطة الصورة من جهة العميل.</a:t>
            </a:r>
          </a:p>
          <a:p>
            <a:pPr>
              <a:buFont typeface="Arial" pitchFamily="34" charset="0"/>
              <a:buChar char="•"/>
            </a:pPr>
            <a:r>
              <a:rPr lang="ar-SA" sz="2800" dirty="0" smtClean="0"/>
              <a:t>خرائط الصور  من جهة العميل تعتبر مثالية اكثر من خرائط الصور من جهة الملقم لأن معالجة خريطة الصورة تجرى لدى العميل ، وهذا يحرر الملقم ليتفرغ لتلبية صفحات الوب الى الزوار.</a:t>
            </a:r>
          </a:p>
          <a:p>
            <a:pPr>
              <a:buFont typeface="Arial" pitchFamily="34" charset="0"/>
              <a:buChar char="•"/>
            </a:pP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D55E-462E-43F6-840B-2A50C551D0CF}" type="slidenum">
              <a:rPr lang="ar-SA" smtClean="0"/>
              <a:pPr/>
              <a:t>6</a:t>
            </a:fld>
            <a:endParaRPr lang="ar-SA"/>
          </a:p>
        </p:txBody>
      </p:sp>
      <p:sp>
        <p:nvSpPr>
          <p:cNvPr id="3" name="TextBox 2"/>
          <p:cNvSpPr txBox="1"/>
          <p:nvPr/>
        </p:nvSpPr>
        <p:spPr>
          <a:xfrm>
            <a:off x="500034" y="285728"/>
            <a:ext cx="8143932" cy="150502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600" dirty="0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فرق آخر بين خرائط الصور من جهة العميل ومن جهة الملقم هو كيفية تحديد معلومات الخريطة .</a:t>
            </a:r>
          </a:p>
          <a:p>
            <a:pPr>
              <a:buFont typeface="Arial" pitchFamily="34" charset="0"/>
              <a:buChar char="•"/>
            </a:pPr>
            <a:r>
              <a:rPr lang="ar-SA" sz="3600" dirty="0" smtClean="0">
                <a:latin typeface="Times New Roman" pitchFamily="18" charset="0"/>
                <a:cs typeface="Times New Roman" pitchFamily="18" charset="0"/>
              </a:rPr>
              <a:t>معلومات الخريطة تلك تتكون من الاحداثيات الهندسية للمناطق ضمن الخريطة ، الى جانب عناوين صفحات الوب المربوطة بكل منطقة .</a:t>
            </a:r>
          </a:p>
          <a:p>
            <a:pPr>
              <a:buFont typeface="Arial" pitchFamily="34" charset="0"/>
              <a:buChar char="•"/>
            </a:pPr>
            <a:r>
              <a:rPr lang="ar-SA" sz="3600" dirty="0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لخرائط الصور من جهة الملقم ، معلومات الخريطة مشروحة فى ملف خريطة خاص . ملف الخريطة موضوع فى ملقم الوب ومشار اليه من وسم</a:t>
            </a:r>
            <a:r>
              <a:rPr lang="en-US" sz="3600" dirty="0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&lt;a&gt; </a:t>
            </a:r>
            <a:r>
              <a:rPr lang="ar-SA" sz="3600" dirty="0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 يحتوى على مرجع الى الصورة.</a:t>
            </a:r>
            <a:r>
              <a:rPr lang="ar-SA" sz="3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ar-SA" sz="3600" dirty="0" smtClean="0">
                <a:latin typeface="Times New Roman" pitchFamily="18" charset="0"/>
                <a:cs typeface="Times New Roman" pitchFamily="18" charset="0"/>
              </a:rPr>
              <a:t>أما معلومات الخريطة من جهة العميل مضمنة مباشرة عادة فى صفحة الوب حيث توجد خريطة الصورة .</a:t>
            </a:r>
          </a:p>
          <a:p>
            <a:pPr>
              <a:buFont typeface="Arial" pitchFamily="34" charset="0"/>
              <a:buChar char="•"/>
            </a:pPr>
            <a:endParaRPr lang="ar-SA" sz="3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ar-SA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ar-SA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ar-SA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ar-SA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ar-SA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ar-SA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ar-SA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ar-SA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ar-SA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ar-SA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ar-SA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ar-SA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ar-SA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ar-SA" sz="3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ar-SA" sz="3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7290" y="2000240"/>
            <a:ext cx="6786610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pPr algn="ctr"/>
            <a:endParaRPr lang="ar-SA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D55E-462E-43F6-840B-2A50C551D0CF}" type="slidenum">
              <a:rPr lang="ar-SA" smtClean="0"/>
              <a:pPr/>
              <a:t>7</a:t>
            </a:fld>
            <a:endParaRPr lang="ar-SA"/>
          </a:p>
        </p:txBody>
      </p:sp>
      <p:sp>
        <p:nvSpPr>
          <p:cNvPr id="4" name="TextBox 3"/>
          <p:cNvSpPr txBox="1"/>
          <p:nvPr/>
        </p:nvSpPr>
        <p:spPr>
          <a:xfrm flipH="1">
            <a:off x="857223" y="857232"/>
            <a:ext cx="4571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/>
          </a:p>
        </p:txBody>
      </p:sp>
      <p:sp>
        <p:nvSpPr>
          <p:cNvPr id="6" name="Rectangle 5"/>
          <p:cNvSpPr/>
          <p:nvPr/>
        </p:nvSpPr>
        <p:spPr>
          <a:xfrm>
            <a:off x="1071538" y="1000108"/>
            <a:ext cx="7143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3600" dirty="0" smtClean="0">
                <a:solidFill>
                  <a:srgbClr val="D60093"/>
                </a:solidFill>
              </a:rPr>
              <a:t>خرائط الصور من جهة العميل لا تتطلب اى معالجة على الملقم ، لذا فان صفحات الوب التى تستعمل خرائط صور من جهة العميل ليست مضطرة الى الاشتغال فى بيئة على الخط مع وجود ملقم وب حقيقى ، وهذه فائدة كبيرة لخرائط الصور من جهة العميل لانها تتيح لنا نشر صفحات الوب فى سيناريوهات خارج الخط (اقراص مضغوطة تفاعلية ) مثلا 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D55E-462E-43F6-840B-2A50C551D0CF}" type="slidenum">
              <a:rPr lang="ar-SA" smtClean="0"/>
              <a:pPr/>
              <a:t>8</a:t>
            </a:fld>
            <a:endParaRPr lang="ar-SA"/>
          </a:p>
        </p:txBody>
      </p:sp>
      <p:sp>
        <p:nvSpPr>
          <p:cNvPr id="3" name="TextBox 2"/>
          <p:cNvSpPr txBox="1"/>
          <p:nvPr/>
        </p:nvSpPr>
        <p:spPr>
          <a:xfrm>
            <a:off x="642910" y="2571744"/>
            <a:ext cx="71438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4" name="TextBox 3"/>
          <p:cNvSpPr txBox="1"/>
          <p:nvPr/>
        </p:nvSpPr>
        <p:spPr>
          <a:xfrm>
            <a:off x="1214414" y="1285860"/>
            <a:ext cx="257176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5" name="TextBox 4"/>
          <p:cNvSpPr txBox="1"/>
          <p:nvPr/>
        </p:nvSpPr>
        <p:spPr>
          <a:xfrm>
            <a:off x="642910" y="642918"/>
            <a:ext cx="8072494" cy="122187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b="1" i="1" dirty="0" smtClean="0">
                <a:solidFill>
                  <a:srgbClr val="FF0000"/>
                </a:solidFill>
              </a:rPr>
              <a:t>استعمال أدوات تطوير خرائط الصور</a:t>
            </a:r>
          </a:p>
          <a:p>
            <a:pPr>
              <a:buFont typeface="Arial" pitchFamily="34" charset="0"/>
              <a:buChar char="•"/>
            </a:pPr>
            <a:r>
              <a:rPr lang="ar-SA" sz="3200" dirty="0" smtClean="0"/>
              <a:t> انشاء خرائط الصور من جهة العميل سهل جدا بواسطة  أدوات رسومية خاصة .</a:t>
            </a:r>
          </a:p>
          <a:p>
            <a:pPr>
              <a:buFont typeface="Arial" pitchFamily="34" charset="0"/>
              <a:buChar char="•"/>
            </a:pPr>
            <a:r>
              <a:rPr lang="ar-SA" sz="3200" dirty="0" smtClean="0">
                <a:solidFill>
                  <a:srgbClr val="D60093"/>
                </a:solidFill>
              </a:rPr>
              <a:t>يوجد العديد من الادوات التجريبية لتحرير خرائط الصور ، ويمكن استعمال ادوات التطوير للوب الغنية بالميزات كمايكروسوفت فرونتبيج.</a:t>
            </a:r>
          </a:p>
          <a:p>
            <a:pPr algn="ctr">
              <a:buFont typeface="Arial" pitchFamily="34" charset="0"/>
              <a:buChar char="•"/>
            </a:pPr>
            <a:r>
              <a:rPr lang="ar-SA" sz="3600" b="1" i="1" dirty="0" smtClean="0">
                <a:solidFill>
                  <a:srgbClr val="FF3300"/>
                </a:solidFill>
              </a:rPr>
              <a:t>كيف يمكن تقبل فكرة استعمال اداة بصرية لانشاء خرائط الصور؟</a:t>
            </a:r>
          </a:p>
          <a:p>
            <a:r>
              <a:rPr lang="ar-SA" sz="3200" dirty="0" smtClean="0"/>
              <a:t>لأن النتيجة النهائية لبرنامج التحرير الرسومى البصرى هى شيفرة </a:t>
            </a:r>
            <a:r>
              <a:rPr lang="en-US" sz="3200" dirty="0" smtClean="0"/>
              <a:t>HTML</a:t>
            </a:r>
            <a:r>
              <a:rPr lang="ar-SA" sz="3200" dirty="0" smtClean="0"/>
              <a:t> تصف خريطة الصورة.بالاضافة الى ذلك ، مهمة تحديد المناطق فى خريطة الصورة هى مهمة بصرية، وتنفيذها أسهل بكثير بواسطة أداة رسومية.</a:t>
            </a:r>
          </a:p>
          <a:p>
            <a:pPr algn="ctr"/>
            <a:endParaRPr lang="ar-SA" sz="3200" dirty="0" smtClean="0"/>
          </a:p>
          <a:p>
            <a:r>
              <a:rPr lang="ar-SA" sz="3200" dirty="0" smtClean="0"/>
              <a:t> </a:t>
            </a:r>
          </a:p>
          <a:p>
            <a:endParaRPr lang="ar-SA" sz="3200" dirty="0" smtClean="0"/>
          </a:p>
          <a:p>
            <a:endParaRPr lang="ar-SA" sz="3200" dirty="0" smtClean="0"/>
          </a:p>
          <a:p>
            <a:endParaRPr lang="ar-SA" sz="3200" dirty="0" smtClean="0"/>
          </a:p>
          <a:p>
            <a:endParaRPr lang="ar-SA" sz="3200" dirty="0" smtClean="0"/>
          </a:p>
          <a:p>
            <a:endParaRPr lang="ar-SA" sz="3200" dirty="0" smtClean="0"/>
          </a:p>
          <a:p>
            <a:endParaRPr lang="ar-SA" sz="3200" dirty="0" smtClean="0"/>
          </a:p>
          <a:p>
            <a:endParaRPr lang="ar-SA" sz="3200" dirty="0" smtClean="0"/>
          </a:p>
          <a:p>
            <a:endParaRPr lang="ar-SA" sz="3200" dirty="0" smtClean="0"/>
          </a:p>
          <a:p>
            <a:endParaRPr lang="ar-SA" sz="3200" dirty="0" smtClean="0"/>
          </a:p>
          <a:p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7224" y="1714488"/>
            <a:ext cx="21431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3" name="TextBox 2"/>
          <p:cNvSpPr txBox="1"/>
          <p:nvPr/>
        </p:nvSpPr>
        <p:spPr>
          <a:xfrm>
            <a:off x="714348" y="785794"/>
            <a:ext cx="7786742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800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تمرين</a:t>
            </a:r>
          </a:p>
          <a:p>
            <a:pPr algn="ctr"/>
            <a:r>
              <a:rPr lang="ar-SA" sz="4800" dirty="0" smtClean="0">
                <a:solidFill>
                  <a:srgbClr val="0070C0"/>
                </a:solidFill>
              </a:rPr>
              <a:t>حاول انشاء خريطة صورة بسيطة بوضع صورة فى صفحة وب ثم تعريف المناطق المربوطة فى الصورة باستعمال مايكوسوفت فرونتبيج.</a:t>
            </a:r>
          </a:p>
          <a:p>
            <a:pPr algn="ctr"/>
            <a:endParaRPr lang="ar-SA" sz="4800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D55E-462E-43F6-840B-2A50C551D0CF}" type="slidenum">
              <a:rPr lang="ar-SA" smtClean="0"/>
              <a:pPr/>
              <a:t>9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857232"/>
            <a:ext cx="8429684" cy="39703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 smtClean="0">
                <a:latin typeface="Times New Roman" pitchFamily="18" charset="0"/>
                <a:cs typeface="Times New Roman" pitchFamily="18" charset="0"/>
              </a:rPr>
              <a:t>مثال</a:t>
            </a:r>
          </a:p>
          <a:p>
            <a:pPr algn="ctr"/>
            <a:r>
              <a:rPr lang="ar-SA" sz="3600" b="1" dirty="0" smtClean="0">
                <a:latin typeface="Times New Roman" pitchFamily="18" charset="0"/>
                <a:cs typeface="Times New Roman" pitchFamily="18" charset="0"/>
              </a:rPr>
              <a:t>ما يلى جزء من شيفرة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HTML </a:t>
            </a:r>
            <a:r>
              <a:rPr lang="ar-SA" sz="3600" b="1" dirty="0" smtClean="0">
                <a:latin typeface="Times New Roman" pitchFamily="18" charset="0"/>
                <a:cs typeface="Times New Roman" pitchFamily="18" charset="0"/>
              </a:rPr>
              <a:t> لخريطة صورة باستخدام فرونتبيج.</a:t>
            </a:r>
          </a:p>
          <a:p>
            <a:pPr algn="l"/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&lt;p&gt;</a:t>
            </a:r>
          </a:p>
          <a:p>
            <a:pPr algn="l"/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&lt;Map name=“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FPMap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0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”  &gt;</a:t>
            </a:r>
          </a:p>
          <a:p>
            <a:pPr algn="l"/>
            <a:r>
              <a:rPr lang="en-US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en-US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area href</a:t>
            </a:r>
            <a:r>
              <a:rPr lang="en-US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=“Wheels.html</a:t>
            </a:r>
            <a:r>
              <a:rPr lang="en-US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</a:p>
          <a:p>
            <a:pPr algn="l"/>
            <a:r>
              <a:rPr lang="en-US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shape</a:t>
            </a:r>
            <a:r>
              <a:rPr lang="en-US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=“</a:t>
            </a:r>
            <a:r>
              <a:rPr lang="en-US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circle” coords</a:t>
            </a:r>
            <a:r>
              <a:rPr lang="en-US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=“519,278,118”&gt;</a:t>
            </a:r>
            <a:endParaRPr lang="ar-SA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D55E-462E-43F6-840B-2A50C551D0CF}" type="slidenum">
              <a:rPr lang="ar-SA" smtClean="0"/>
              <a:pPr/>
              <a:t>10</a:t>
            </a:fld>
            <a:endParaRPr lang="ar-SA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357166"/>
            <a:ext cx="8715436" cy="68634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en-US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area href</a:t>
            </a:r>
            <a:r>
              <a:rPr lang="en-US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=“Wheels.html”</a:t>
            </a:r>
          </a:p>
          <a:p>
            <a:pPr algn="l"/>
            <a:r>
              <a:rPr lang="en-US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shape</a:t>
            </a:r>
            <a:r>
              <a:rPr lang="en-US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=“circle”coords=“519,278,118”&gt;</a:t>
            </a:r>
            <a:endParaRPr lang="ar-SA" sz="4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&lt;area href=“Wheels.html”</a:t>
            </a:r>
          </a:p>
          <a:p>
            <a:pPr algn="l"/>
            <a:r>
              <a:rPr lang="en-US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shape=“circle”coords</a:t>
            </a:r>
            <a:r>
              <a:rPr lang="en-US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=“114,219,104”&gt;</a:t>
            </a:r>
            <a:endParaRPr lang="ar-SA" sz="40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&lt;area href</a:t>
            </a:r>
            <a:r>
              <a:rPr lang="en-US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=“seat.html</a:t>
            </a:r>
            <a:r>
              <a:rPr lang="en-US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</a:p>
          <a:p>
            <a:pPr algn="l"/>
            <a:r>
              <a:rPr lang="en-US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shape</a:t>
            </a:r>
            <a:r>
              <a:rPr lang="en-US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=“rect”coords=“365,7,489,32”&gt;</a:t>
            </a:r>
            <a:endParaRPr lang="ar-SA" sz="4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&lt;area href</a:t>
            </a:r>
            <a:r>
              <a:rPr lang="en-US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=“barends.html</a:t>
            </a:r>
            <a:r>
              <a:rPr lang="en-US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</a:p>
          <a:p>
            <a:pPr algn="l"/>
            <a:r>
              <a:rPr lang="en-US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shape=“rect”coords</a:t>
            </a:r>
            <a:r>
              <a:rPr lang="en-US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=“36,48,80,76”&gt;</a:t>
            </a:r>
            <a:endParaRPr lang="ar-SA" sz="40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ar-SA" sz="4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ar-SA" sz="4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ar-SA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D55E-462E-43F6-840B-2A50C551D0CF}" type="slidenum">
              <a:rPr lang="ar-SA" smtClean="0"/>
              <a:pPr/>
              <a:t>11</a:t>
            </a:fld>
            <a:endParaRPr lang="ar-SA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785794"/>
            <a:ext cx="785818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3" name="TextBox 2"/>
          <p:cNvSpPr txBox="1"/>
          <p:nvPr/>
        </p:nvSpPr>
        <p:spPr>
          <a:xfrm>
            <a:off x="428596" y="428604"/>
            <a:ext cx="8429684" cy="440120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&lt;area href</a:t>
            </a:r>
            <a:r>
              <a:rPr lang="en-US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=“grips.html</a:t>
            </a:r>
            <a:r>
              <a:rPr lang="en-US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</a:p>
          <a:p>
            <a:pPr algn="l"/>
            <a:r>
              <a:rPr lang="en-US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shape=“rect”coords=“78,57,155,75”&gt;</a:t>
            </a:r>
            <a:endParaRPr lang="ar-SA" sz="4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&lt;/map&gt;</a:t>
            </a:r>
          </a:p>
          <a:p>
            <a:pPr algn="l"/>
            <a:r>
              <a:rPr lang="en-US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&lt;img border=“0” src=“Bicycle.jpg” usemap=“#FpMap0”</a:t>
            </a:r>
          </a:p>
          <a:p>
            <a:pPr algn="l"/>
            <a:r>
              <a:rPr lang="en-US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width=“650”  height=”400”&gt; </a:t>
            </a:r>
          </a:p>
          <a:p>
            <a:pPr algn="l"/>
            <a:r>
              <a:rPr lang="en-US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&lt;/p&gt;</a:t>
            </a:r>
            <a:endParaRPr lang="ar-SA" sz="4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D55E-462E-43F6-840B-2A50C551D0CF}" type="slidenum">
              <a:rPr lang="ar-SA" smtClean="0"/>
              <a:pPr/>
              <a:t>12</a:t>
            </a:fld>
            <a:endParaRPr lang="ar-SA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D55E-462E-43F6-840B-2A50C551D0CF}" type="slidenum">
              <a:rPr lang="ar-SA" smtClean="0"/>
              <a:pPr/>
              <a:t>13</a:t>
            </a:fld>
            <a:endParaRPr lang="ar-SA"/>
          </a:p>
        </p:txBody>
      </p:sp>
      <p:sp>
        <p:nvSpPr>
          <p:cNvPr id="3" name="TextBox 2"/>
          <p:cNvSpPr txBox="1"/>
          <p:nvPr/>
        </p:nvSpPr>
        <p:spPr>
          <a:xfrm>
            <a:off x="785786" y="714356"/>
            <a:ext cx="7500990" cy="458587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بعض التلميحات عن كيفية وصف خرائط الصور </a:t>
            </a:r>
          </a:p>
          <a:p>
            <a:pPr>
              <a:buFont typeface="Arial" pitchFamily="34" charset="0"/>
              <a:buChar char="•"/>
            </a:pP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كل ناحية أو منطقة ، فى خريطة الصورة محددة كشكل تليه احداثيات وقيم تتعلق بموضع وحجم الشكل.</a:t>
            </a:r>
          </a:p>
          <a:p>
            <a:pPr>
              <a:buFont typeface="Arial" pitchFamily="34" charset="0"/>
              <a:buChar char="•"/>
            </a:pP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كل ناحية مقترنة بارتباط تشعبى واحد الى المكان الذى ستذهب اليه عندما تنقر تلك الناحية فى الصورة .</a:t>
            </a:r>
          </a:p>
          <a:p>
            <a:pPr>
              <a:buFont typeface="Arial" pitchFamily="34" charset="0"/>
              <a:buChar char="•"/>
            </a:pP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عندما تنقر فى منطقة متداخلة مع منطقة أخرى ، ستكون الأسبقية للناحية الاولى التى تظهر فى الشيفرة .</a:t>
            </a:r>
          </a:p>
          <a:p>
            <a:pPr>
              <a:buFont typeface="Arial" pitchFamily="34" charset="0"/>
              <a:buChar char="•"/>
            </a:pP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يجب أن نأخذ بعين الاعتبارترتيب الشيفرة عندما ننشئ خريطة صورة فيها نواحى متداخلة.</a:t>
            </a:r>
            <a:endParaRPr lang="ar-SA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D55E-462E-43F6-840B-2A50C551D0CF}" type="slidenum">
              <a:rPr lang="ar-SA" smtClean="0"/>
              <a:pPr/>
              <a:t>14</a:t>
            </a:fld>
            <a:endParaRPr lang="ar-SA"/>
          </a:p>
        </p:txBody>
      </p:sp>
      <p:sp>
        <p:nvSpPr>
          <p:cNvPr id="3" name="TextBox 2"/>
          <p:cNvSpPr txBox="1"/>
          <p:nvPr/>
        </p:nvSpPr>
        <p:spPr>
          <a:xfrm>
            <a:off x="428596" y="1000108"/>
            <a:ext cx="8429684" cy="507831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كتابة شيفرة خرائط الصور باليد</a:t>
            </a:r>
          </a:p>
          <a:p>
            <a:r>
              <a:rPr lang="ar-SA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وسوم وسمات </a:t>
            </a:r>
            <a:r>
              <a:rPr lang="en-US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HTML</a:t>
            </a:r>
            <a:r>
              <a:rPr lang="ar-SA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التى تجعل خرائط الصور تعمل</a:t>
            </a:r>
          </a:p>
          <a:p>
            <a:r>
              <a:rPr lang="ar-SA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انشاء الخريطة</a:t>
            </a:r>
          </a:p>
          <a:p>
            <a:r>
              <a:rPr lang="ar-SA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الوسم </a:t>
            </a:r>
            <a:r>
              <a:rPr lang="en-US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&lt;map&gt;</a:t>
            </a:r>
            <a:r>
              <a:rPr lang="ar-SA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ar-SA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الوسم الرئيسى المستعمل لانشاء خرائط الصور ويحصر كل المعلومات المقترنة بخريطة الصورة.</a:t>
            </a:r>
          </a:p>
          <a:p>
            <a:r>
              <a:rPr lang="ar-SA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السمة </a:t>
            </a:r>
            <a:r>
              <a:rPr lang="en-US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name</a:t>
            </a:r>
            <a:r>
              <a:rPr lang="ar-SA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ar-SA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تستعمل لتعريف النواحى والارتباطات التشعبية للخريطة ولقرن معلومات الخريطة بصورة الخريطة نفسها.</a:t>
            </a:r>
          </a:p>
          <a:p>
            <a:endParaRPr lang="ar-SA" sz="32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D55E-462E-43F6-840B-2A50C551D0CF}" type="slidenum">
              <a:rPr lang="ar-SA" smtClean="0"/>
              <a:pPr/>
              <a:t>15</a:t>
            </a:fld>
            <a:endParaRPr lang="ar-SA"/>
          </a:p>
        </p:txBody>
      </p:sp>
      <p:sp>
        <p:nvSpPr>
          <p:cNvPr id="3" name="TextBox 2"/>
          <p:cNvSpPr txBox="1"/>
          <p:nvPr/>
        </p:nvSpPr>
        <p:spPr>
          <a:xfrm>
            <a:off x="214282" y="428604"/>
            <a:ext cx="8501122" cy="56323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smtClean="0">
                <a:latin typeface="Times New Roman" pitchFamily="18" charset="0"/>
                <a:cs typeface="Times New Roman" pitchFamily="18" charset="0"/>
              </a:rPr>
              <a:t>مثال</a:t>
            </a:r>
          </a:p>
          <a:p>
            <a:r>
              <a:rPr lang="ar-SA" sz="3600" dirty="0" smtClean="0">
                <a:latin typeface="Times New Roman" pitchFamily="18" charset="0"/>
                <a:cs typeface="Times New Roman" pitchFamily="18" charset="0"/>
              </a:rPr>
              <a:t>الشيفرة التالية تنشئ خريطة صورة مسماة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:bicyclemap </a:t>
            </a:r>
          </a:p>
          <a:p>
            <a:pPr algn="l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&lt;map name=“bicyclemap”&gt;</a:t>
            </a:r>
          </a:p>
          <a:p>
            <a:pPr algn="l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&lt;/map&gt;</a:t>
            </a:r>
          </a:p>
          <a:p>
            <a:r>
              <a:rPr lang="ar-SA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600" dirty="0" smtClean="0">
                <a:latin typeface="Times New Roman" pitchFamily="18" charset="0"/>
                <a:cs typeface="Times New Roman" pitchFamily="18" charset="0"/>
              </a:rPr>
              <a:t>تصف هذه الشيفرة خريطة فارغة من دون معلومات خريطة .</a:t>
            </a:r>
          </a:p>
          <a:p>
            <a:pPr>
              <a:buFont typeface="Arial" pitchFamily="34" charset="0"/>
              <a:buChar char="•"/>
            </a:pPr>
            <a:r>
              <a:rPr lang="ar-SA" sz="3600" dirty="0" smtClean="0">
                <a:latin typeface="Times New Roman" pitchFamily="18" charset="0"/>
                <a:cs typeface="Times New Roman" pitchFamily="18" charset="0"/>
              </a:rPr>
              <a:t>يتم تحديد معلومات الخريطة ضمن الوسم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&lt;map&gt;</a:t>
            </a:r>
            <a:r>
              <a:rPr lang="ar-SA" sz="3600" dirty="0" smtClean="0">
                <a:latin typeface="Times New Roman" pitchFamily="18" charset="0"/>
                <a:cs typeface="Times New Roman" pitchFamily="18" charset="0"/>
              </a:rPr>
              <a:t> باستعمال الوسم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&lt;area&gt; </a:t>
            </a:r>
            <a:r>
              <a:rPr lang="ar-SA" sz="3600" dirty="0" smtClean="0">
                <a:latin typeface="Times New Roman" pitchFamily="18" charset="0"/>
                <a:cs typeface="Times New Roman" pitchFamily="18" charset="0"/>
              </a:rPr>
              <a:t> ، الذى يتضمن عدة سمات لوصف المناطق ضمن خريطة الصورة .</a:t>
            </a:r>
          </a:p>
          <a:p>
            <a:endParaRPr lang="ar-SA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D55E-462E-43F6-840B-2A50C551D0CF}" type="slidenum">
              <a:rPr lang="ar-SA" smtClean="0"/>
              <a:pPr/>
              <a:t>16</a:t>
            </a:fld>
            <a:endParaRPr lang="ar-SA"/>
          </a:p>
        </p:txBody>
      </p:sp>
      <p:sp>
        <p:nvSpPr>
          <p:cNvPr id="3" name="TextBox 2"/>
          <p:cNvSpPr txBox="1"/>
          <p:nvPr/>
        </p:nvSpPr>
        <p:spPr>
          <a:xfrm>
            <a:off x="571472" y="1357298"/>
            <a:ext cx="835824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4" name="TextBox 3"/>
          <p:cNvSpPr txBox="1"/>
          <p:nvPr/>
        </p:nvSpPr>
        <p:spPr>
          <a:xfrm>
            <a:off x="3000364" y="785794"/>
            <a:ext cx="492922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7" name="TextBox 6"/>
          <p:cNvSpPr txBox="1"/>
          <p:nvPr/>
        </p:nvSpPr>
        <p:spPr>
          <a:xfrm>
            <a:off x="142844" y="785794"/>
            <a:ext cx="8429684" cy="80945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السمات الرئيسية للوسم </a:t>
            </a:r>
            <a:r>
              <a:rPr lang="en-US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&lt;area&gt; </a:t>
            </a:r>
            <a:r>
              <a:rPr lang="ar-SA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المستعمل لوصف النواحى </a:t>
            </a:r>
            <a:r>
              <a:rPr lang="ar-SA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ضمن خريطة الصورة :</a:t>
            </a:r>
          </a:p>
          <a:p>
            <a:pPr>
              <a:buFont typeface="Wingdings" pitchFamily="2" charset="2"/>
              <a:buChar char="§"/>
            </a:pPr>
            <a:r>
              <a:rPr lang="en-US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href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عنوان المورد، عادة صفحة وب ، المربوطة بالناحية.</a:t>
            </a:r>
          </a:p>
          <a:p>
            <a:pPr>
              <a:buFont typeface="Wingdings" pitchFamily="2" charset="2"/>
              <a:buChar char="§"/>
            </a:pPr>
            <a:r>
              <a:rPr lang="en-US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nohref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 –تحدد أن الناحية ليس لها مورد مربوط تشعبيا.</a:t>
            </a:r>
          </a:p>
          <a:p>
            <a:pPr>
              <a:buFont typeface="Wingdings" pitchFamily="2" charset="2"/>
              <a:buChar char="§"/>
            </a:pPr>
            <a:r>
              <a:rPr lang="en-US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shape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 الشكل الهندسى للناحية. </a:t>
            </a:r>
          </a:p>
          <a:p>
            <a:pPr>
              <a:buFont typeface="Wingdings" pitchFamily="2" charset="2"/>
              <a:buChar char="§"/>
            </a:pPr>
            <a:r>
              <a:rPr lang="en-US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coords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 - احداثيات تشرح حجم ومكان شكل الناحية.</a:t>
            </a:r>
          </a:p>
          <a:p>
            <a:pPr>
              <a:buFont typeface="Wingdings" pitchFamily="2" charset="2"/>
              <a:buChar char="§"/>
            </a:pPr>
            <a:r>
              <a:rPr lang="en-US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alt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-وصف نصى للناحية.</a:t>
            </a:r>
          </a:p>
          <a:p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تلميح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:السمة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nohref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 مفيدة فى الحالات حيث نريد ازالة منطقة من ارتباط تشعبى ،اذا كنت تنشئ خريطة صورة تشتمل على دونات ضخمة ، يمكن استعمال شكل دائرى للدونات بأكملها ،ثم تزويد دائرة أصغر سمتها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nohref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 مضبوطة لاستبعاد فجوة الدونات من الارتباط (خدعة ذكية) . </a:t>
            </a:r>
          </a:p>
          <a:p>
            <a:endParaRPr lang="ar-SA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ar-SA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ar-SA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ar-SA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D55E-462E-43F6-840B-2A50C551D0CF}" type="slidenum">
              <a:rPr lang="ar-SA" smtClean="0"/>
              <a:pPr/>
              <a:t>17</a:t>
            </a:fld>
            <a:endParaRPr lang="ar-SA"/>
          </a:p>
        </p:txBody>
      </p:sp>
      <p:sp>
        <p:nvSpPr>
          <p:cNvPr id="3" name="TextBox 2"/>
          <p:cNvSpPr txBox="1"/>
          <p:nvPr/>
        </p:nvSpPr>
        <p:spPr>
          <a:xfrm>
            <a:off x="642910" y="714356"/>
            <a:ext cx="7929618" cy="65556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وصف شكل الناحية باستعمال السمة 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shape</a:t>
            </a:r>
            <a:r>
              <a:rPr lang="ar-SA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ar-SA" sz="32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السمة </a:t>
            </a:r>
            <a:r>
              <a:rPr lang="en-US" sz="32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shape</a:t>
            </a:r>
            <a:r>
              <a:rPr lang="ar-SA" sz="32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يمكن أن  يكون لها احدى القيم التالية :</a:t>
            </a:r>
          </a:p>
          <a:p>
            <a:pPr>
              <a:buFont typeface="Wingdings" pitchFamily="2" charset="2"/>
              <a:buChar char="§"/>
            </a:pP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rect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 مستطيل موصوف باحداثيات زواياه اليسرى العليا واليمنى السفلى.</a:t>
            </a:r>
          </a:p>
          <a:p>
            <a:pPr>
              <a:buFont typeface="Wingdings" pitchFamily="2" charset="2"/>
              <a:buChar char="§"/>
            </a:pP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Circ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- دائرة موصوفة باحداثيات وسطها ، الى جانب شعاع.</a:t>
            </a:r>
          </a:p>
          <a:p>
            <a:pPr>
              <a:buFont typeface="Wingdings" pitchFamily="2" charset="2"/>
              <a:buChar char="§"/>
            </a:pP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poly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-مضلع موصوف بسلسلة احداثيات نقاط متصلة ببعضها.</a:t>
            </a:r>
          </a:p>
          <a:p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السمة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coords</a:t>
            </a:r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النقاط المستعملة لوصف كل شكل من الاشكال يتم تحديدها بهذه السمة التى تحتوى على لائحة أرقام مفصولة بفواصل.</a:t>
            </a:r>
            <a:endParaRPr lang="ar-SA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ar-SA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ar-SA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D55E-462E-43F6-840B-2A50C551D0CF}" type="slidenum">
              <a:rPr lang="ar-SA" smtClean="0"/>
              <a:pPr/>
              <a:t>18</a:t>
            </a:fld>
            <a:endParaRPr lang="ar-SA"/>
          </a:p>
        </p:txBody>
      </p:sp>
      <p:sp>
        <p:nvSpPr>
          <p:cNvPr id="3" name="TextBox 2"/>
          <p:cNvSpPr txBox="1"/>
          <p:nvPr/>
        </p:nvSpPr>
        <p:spPr>
          <a:xfrm>
            <a:off x="500034" y="571480"/>
            <a:ext cx="8001056" cy="50167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معانى الارقام فى اللائحة </a:t>
            </a:r>
            <a:r>
              <a:rPr lang="en-US" sz="3200" dirty="0" smtClean="0"/>
              <a:t>coords</a:t>
            </a:r>
            <a:r>
              <a:rPr lang="ar-SA" sz="3200" dirty="0" smtClean="0"/>
              <a:t> تختلف وفقا لنوع الشكل. وما يلى هى تنسيقات الاحداثيات لكل شكل:</a:t>
            </a:r>
          </a:p>
          <a:p>
            <a:pPr algn="l"/>
            <a:r>
              <a:rPr lang="en-US" sz="3200" dirty="0" smtClean="0"/>
              <a:t>Shape=“rect” coords=“x1,y1,x2,y2”</a:t>
            </a:r>
          </a:p>
          <a:p>
            <a:pPr algn="l"/>
            <a:r>
              <a:rPr lang="en-US" sz="3200" dirty="0" smtClean="0"/>
              <a:t>Shape=“circ” coords=“</a:t>
            </a:r>
            <a:r>
              <a:rPr lang="en-US" sz="3200" dirty="0" err="1" smtClean="0"/>
              <a:t>x,y,radius</a:t>
            </a:r>
            <a:r>
              <a:rPr lang="en-US" sz="3200" dirty="0" smtClean="0"/>
              <a:t>”</a:t>
            </a:r>
          </a:p>
          <a:p>
            <a:pPr algn="l"/>
            <a:r>
              <a:rPr lang="en-US" sz="3200" dirty="0" smtClean="0"/>
              <a:t>Shape=“poly” coords=“x1,y1,x2,y2,x3,y3, …”</a:t>
            </a:r>
          </a:p>
          <a:p>
            <a:r>
              <a:rPr lang="en-US" sz="3200" dirty="0" smtClean="0"/>
              <a:t> </a:t>
            </a:r>
            <a:r>
              <a:rPr lang="ar-SA" sz="3200" dirty="0" smtClean="0"/>
              <a:t>أمثلة:</a:t>
            </a:r>
          </a:p>
          <a:p>
            <a:r>
              <a:rPr lang="ar-SA" sz="3200" dirty="0" smtClean="0"/>
              <a:t>عن كيفية وصف الاشكال باستعمال الوسم </a:t>
            </a:r>
            <a:r>
              <a:rPr lang="en-US" sz="3200" dirty="0" smtClean="0"/>
              <a:t>&lt;area&gt;</a:t>
            </a:r>
            <a:r>
              <a:rPr lang="ar-SA" sz="3200" dirty="0" smtClean="0"/>
              <a:t> الى جانب السمات </a:t>
            </a:r>
            <a:r>
              <a:rPr lang="en-US" sz="3200" dirty="0" smtClean="0"/>
              <a:t> coords </a:t>
            </a:r>
            <a:r>
              <a:rPr lang="ar-SA" sz="3200" dirty="0" smtClean="0"/>
              <a:t>و</a:t>
            </a:r>
            <a:r>
              <a:rPr lang="en-US" sz="3200" dirty="0" smtClean="0"/>
              <a:t> shape</a:t>
            </a:r>
            <a:r>
              <a:rPr lang="ar-SA" sz="3200" dirty="0" smtClean="0"/>
              <a:t>   :  </a:t>
            </a:r>
          </a:p>
          <a:p>
            <a:r>
              <a:rPr lang="ar-SA" sz="3200" dirty="0" smtClean="0"/>
              <a:t>            </a:t>
            </a:r>
            <a:endParaRPr lang="ar-SA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D55E-462E-43F6-840B-2A50C551D0CF}" type="slidenum">
              <a:rPr lang="ar-SA" smtClean="0"/>
              <a:pPr/>
              <a:t>19</a:t>
            </a:fld>
            <a:endParaRPr lang="ar-SA"/>
          </a:p>
        </p:txBody>
      </p:sp>
      <p:sp>
        <p:nvSpPr>
          <p:cNvPr id="3" name="TextBox 2"/>
          <p:cNvSpPr txBox="1"/>
          <p:nvPr/>
        </p:nvSpPr>
        <p:spPr>
          <a:xfrm>
            <a:off x="214282" y="714356"/>
            <a:ext cx="8715436" cy="50167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32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&lt; area  href=“page1.html” shape=“circ” coords=“10,10,5”&gt;</a:t>
            </a:r>
          </a:p>
          <a:p>
            <a:pPr algn="l"/>
            <a:r>
              <a:rPr lang="en-US" sz="32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&lt; area  href=“</a:t>
            </a:r>
            <a:r>
              <a:rPr lang="en-US" sz="32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page2.html</a:t>
            </a:r>
            <a:r>
              <a:rPr lang="en-US" sz="32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” shape</a:t>
            </a:r>
            <a:r>
              <a:rPr lang="en-US" sz="32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=“rect” coords=“5,15,40,20”&gt;</a:t>
            </a:r>
            <a:endParaRPr lang="en-US" sz="3200" b="1" i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32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&lt; area  href=“</a:t>
            </a:r>
            <a:r>
              <a:rPr lang="en-US" sz="32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page3.html</a:t>
            </a:r>
            <a:r>
              <a:rPr lang="en-US" sz="32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” shape</a:t>
            </a:r>
            <a:r>
              <a:rPr lang="en-US" sz="32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=“polygon” </a:t>
            </a:r>
            <a:r>
              <a:rPr lang="en-US" sz="32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coords=“</a:t>
            </a:r>
            <a:r>
              <a:rPr lang="en-US" sz="32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50, 5,95,45,5,45”&gt;</a:t>
            </a:r>
            <a:endParaRPr lang="en-US" sz="3200" b="1" i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سطر الشيفرة الاول ي</a:t>
            </a:r>
            <a:r>
              <a:rPr lang="ar-SA" sz="3200" i="1" dirty="0" smtClean="0">
                <a:latin typeface="Times New Roman" pitchFamily="18" charset="0"/>
                <a:cs typeface="Times New Roman" pitchFamily="18" charset="0"/>
              </a:rPr>
              <a:t>نشئ ناحية دائرية عند النقطة (</a:t>
            </a: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10,10</a:t>
            </a:r>
            <a:r>
              <a:rPr lang="ar-SA" sz="3200" i="1" dirty="0" smtClean="0">
                <a:latin typeface="Times New Roman" pitchFamily="18" charset="0"/>
                <a:cs typeface="Times New Roman" pitchFamily="18" charset="0"/>
              </a:rPr>
              <a:t>) مع شعاع يساوى </a:t>
            </a: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ar-SA" sz="32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ar-SA" sz="3200" i="1" dirty="0" smtClean="0">
                <a:latin typeface="Times New Roman" pitchFamily="18" charset="0"/>
                <a:cs typeface="Times New Roman" pitchFamily="18" charset="0"/>
              </a:rPr>
              <a:t>وينشئ السطر الثانى ناحية مستطيلية زاويتها اليسرى العليا عند النقطة (</a:t>
            </a: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5,15</a:t>
            </a:r>
            <a:r>
              <a:rPr lang="ar-SA" sz="3200" i="1" dirty="0" smtClean="0">
                <a:latin typeface="Times New Roman" pitchFamily="18" charset="0"/>
                <a:cs typeface="Times New Roman" pitchFamily="18" charset="0"/>
              </a:rPr>
              <a:t>) وزاويتها اليمنى السفلى عند (</a:t>
            </a: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40,20</a:t>
            </a:r>
            <a:r>
              <a:rPr lang="ar-SA" sz="3200" i="1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ar-SA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D55E-462E-43F6-840B-2A50C551D0CF}" type="slidenum">
              <a:rPr lang="ar-SA" smtClean="0"/>
              <a:pPr/>
              <a:t>20</a:t>
            </a:fld>
            <a:endParaRPr lang="ar-SA"/>
          </a:p>
        </p:txBody>
      </p:sp>
      <p:sp>
        <p:nvSpPr>
          <p:cNvPr id="3" name="TextBox 2"/>
          <p:cNvSpPr txBox="1"/>
          <p:nvPr/>
        </p:nvSpPr>
        <p:spPr>
          <a:xfrm>
            <a:off x="357158" y="428604"/>
            <a:ext cx="814393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4" name="TextBox 3"/>
          <p:cNvSpPr txBox="1"/>
          <p:nvPr/>
        </p:nvSpPr>
        <p:spPr>
          <a:xfrm>
            <a:off x="642910" y="642918"/>
            <a:ext cx="8001056" cy="60016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وينشئ سطر الشيفرة الاخيرمضلعا مثلثيا بوصل النقاط (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50,5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) و (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95,45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) و (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5,45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) ببعضها.</a:t>
            </a:r>
          </a:p>
          <a:p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السمة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alt</a:t>
            </a:r>
            <a:endParaRPr lang="ar-SA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تتيح لنا تزويد وصف نصى للناحية . عندما يضع المستخدم مؤشر الماوس فوق ناحية لديها نص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alt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 ، سيظهر ذلك النص فى اطار صغير فوق الناحية. </a:t>
            </a:r>
            <a:endParaRPr lang="ar-SA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مثال:</a:t>
            </a:r>
          </a:p>
          <a:p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استعمال السمة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alt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 لوصف ناحية مثلثية </a:t>
            </a:r>
          </a:p>
          <a:p>
            <a:r>
              <a:rPr lang="en-US" sz="32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&lt; area  href=“</a:t>
            </a:r>
            <a:r>
              <a:rPr lang="en-US" sz="32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page4.html</a:t>
            </a:r>
            <a:r>
              <a:rPr lang="en-US" sz="32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” shape=“polygon” </a:t>
            </a:r>
            <a:r>
              <a:rPr lang="en-US" sz="32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coords</a:t>
            </a:r>
            <a:r>
              <a:rPr lang="en-US" sz="32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=“50, 5,95,45,5,45</a:t>
            </a:r>
            <a:r>
              <a:rPr lang="en-US" sz="32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endParaRPr lang="en-US" sz="3200" b="1" i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32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alt=“this is a triangular area.”&gt;</a:t>
            </a:r>
            <a:endParaRPr lang="ar-SA" sz="3200" b="1" i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ar-SA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D55E-462E-43F6-840B-2A50C551D0CF}" type="slidenum">
              <a:rPr lang="ar-SA" smtClean="0"/>
              <a:pPr/>
              <a:t>21</a:t>
            </a:fld>
            <a:endParaRPr lang="ar-SA"/>
          </a:p>
        </p:txBody>
      </p:sp>
      <p:sp>
        <p:nvSpPr>
          <p:cNvPr id="3" name="TextBox 2"/>
          <p:cNvSpPr txBox="1"/>
          <p:nvPr/>
        </p:nvSpPr>
        <p:spPr>
          <a:xfrm>
            <a:off x="428596" y="1285860"/>
            <a:ext cx="778674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910" y="642918"/>
            <a:ext cx="7929618" cy="50167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قرن الخريطة بصورة</a:t>
            </a:r>
          </a:p>
          <a:p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السمة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usemap</a:t>
            </a:r>
            <a:endParaRPr lang="ar-SA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        معلومات الخريطة الموصوفة فى الوسم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&lt;map&gt;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 يتم قرنها بصورة باستعمال السمة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usemap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 للوسم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.&lt;img&gt;</a:t>
            </a:r>
          </a:p>
          <a:p>
            <a:pPr>
              <a:buFont typeface="Wingdings" pitchFamily="2" charset="2"/>
              <a:buChar char="§"/>
            </a:pP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تحتوى قيمة السمة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usemap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  على عنوان يعرف معلومات الخريطة للصورة.</a:t>
            </a:r>
          </a:p>
          <a:p>
            <a:pPr>
              <a:buFont typeface="Wingdings" pitchFamily="2" charset="2"/>
              <a:buChar char="§"/>
            </a:pP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تحذير: التفاصيل المتواجدة ضمن خريطة الصورة تعتمد كثيرا على حجم تلك الصورة ،لذا يجب التأكد من تعديل معلومات الخريطة بشكل ملائم اذا قررنا تغيير حجم صورة يجرى استخدامها كخريطة صورة.</a:t>
            </a:r>
            <a:endParaRPr lang="ar-SA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D55E-462E-43F6-840B-2A50C551D0CF}" type="slidenum">
              <a:rPr lang="ar-SA" smtClean="0"/>
              <a:pPr/>
              <a:t>22</a:t>
            </a:fld>
            <a:endParaRPr lang="ar-SA"/>
          </a:p>
        </p:txBody>
      </p:sp>
      <p:sp>
        <p:nvSpPr>
          <p:cNvPr id="3" name="TextBox 2"/>
          <p:cNvSpPr txBox="1"/>
          <p:nvPr/>
        </p:nvSpPr>
        <p:spPr>
          <a:xfrm>
            <a:off x="142844" y="1000108"/>
            <a:ext cx="8572560" cy="35394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ملاحظة </a:t>
            </a:r>
          </a:p>
          <a:p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كل خريطة لها اسم تعرفه السمة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name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200" smtClean="0">
                <a:latin typeface="Times New Roman" pitchFamily="18" charset="0"/>
                <a:cs typeface="Times New Roman" pitchFamily="18" charset="0"/>
              </a:rPr>
              <a:t>التابعة للوسم</a:t>
            </a: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map</a:t>
            </a: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هذا الاسم هو ما  ما تستعمله فى السمة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usemap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 لقرن خريطة صورة.فاذا كان الوسم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&lt;map&gt;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 الذى يحتوى على معلومات الخريطة موجود ضمن نفس صفحة الوب كالصورة ستحدد اسم الخريطة يسبقها الرمز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#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 كالتالى :</a:t>
            </a:r>
          </a:p>
          <a:p>
            <a:pPr algn="l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&lt; img src=“Jungle.gif” usemap=“#junglemap”&gt;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ar-SA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854</TotalTime>
  <Words>1472</Words>
  <Application>Microsoft Office PowerPoint</Application>
  <PresentationFormat>On-screen Show (4:3)</PresentationFormat>
  <Paragraphs>202</Paragraphs>
  <Slides>22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Concourse</vt:lpstr>
      <vt:lpstr>Slide 1</vt:lpstr>
      <vt:lpstr>  الفصل السادس  التنقل البصرى بواسطة خرائط الصور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welcome</dc:creator>
  <cp:lastModifiedBy>welcome</cp:lastModifiedBy>
  <cp:revision>212</cp:revision>
  <dcterms:created xsi:type="dcterms:W3CDTF">2012-03-28T10:30:03Z</dcterms:created>
  <dcterms:modified xsi:type="dcterms:W3CDTF">2012-03-30T13:14:58Z</dcterms:modified>
</cp:coreProperties>
</file>