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9"/>
  </p:notesMasterIdLst>
  <p:sldIdLst>
    <p:sldId id="274" r:id="rId2"/>
    <p:sldId id="275" r:id="rId3"/>
    <p:sldId id="276" r:id="rId4"/>
    <p:sldId id="261" r:id="rId5"/>
    <p:sldId id="277" r:id="rId6"/>
    <p:sldId id="283" r:id="rId7"/>
    <p:sldId id="278" r:id="rId8"/>
    <p:sldId id="284" r:id="rId9"/>
    <p:sldId id="285" r:id="rId10"/>
    <p:sldId id="286" r:id="rId11"/>
    <p:sldId id="287" r:id="rId12"/>
    <p:sldId id="288" r:id="rId13"/>
    <p:sldId id="292" r:id="rId14"/>
    <p:sldId id="293" r:id="rId15"/>
    <p:sldId id="289" r:id="rId16"/>
    <p:sldId id="290" r:id="rId17"/>
    <p:sldId id="291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11163" indent="4603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823913" indent="9048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236663" indent="13493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649413" indent="17938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sz="2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FFFF"/>
    <a:srgbClr val="3366CC"/>
    <a:srgbClr val="336699"/>
    <a:srgbClr val="006699"/>
    <a:srgbClr val="3399FF"/>
    <a:srgbClr val="33CCFF"/>
    <a:srgbClr val="003366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نمط فاتح 3 - تميي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نمط فاتح 3 - تميي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نمط فاتح 3 - تميي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82" autoAdjust="0"/>
    <p:restoredTop sz="90929"/>
  </p:normalViewPr>
  <p:slideViewPr>
    <p:cSldViewPr>
      <p:cViewPr varScale="1">
        <p:scale>
          <a:sx n="39" d="100"/>
          <a:sy n="39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D0D1FBC-A81F-4B34-A4C8-53C71F8B8CF2}" type="datetimeFigureOut">
              <a:rPr lang="ar-SA" smtClean="0"/>
              <a:pPr/>
              <a:t>12/05/33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CD5D118-7AEC-4448-8986-1F6611CE565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BC532-AF72-4101-A204-408D65F6F180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EF931-6498-447A-9F72-F589487877AC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3" descr="C:\Documents and Settings\Rami\Desktop\Ramis Work\PresPro\Templates_07_July_2004\Biotech\JPGS\PPP_SBIOT_TLE_DNA_Stru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solidFill>
            <a:srgbClr val="336699"/>
          </a:solidFill>
          <a:ln w="9525">
            <a:solidFill>
              <a:srgbClr val="339966"/>
            </a:solidFill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933" y="1011272"/>
            <a:ext cx="6250927" cy="1880534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8847" y="3029512"/>
            <a:ext cx="6193722" cy="1308198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707188"/>
            <a:ext cx="1905000" cy="165100"/>
          </a:xfrm>
        </p:spPr>
        <p:txBody>
          <a:bodyPr/>
          <a:lstStyle>
            <a:lvl1pPr>
              <a:defRPr sz="11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92900"/>
            <a:ext cx="2895600" cy="165100"/>
          </a:xfrm>
        </p:spPr>
        <p:txBody>
          <a:bodyPr/>
          <a:lstStyle>
            <a:lvl1pPr>
              <a:defRPr sz="11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692900"/>
            <a:ext cx="1905000" cy="165100"/>
          </a:xfrm>
        </p:spPr>
        <p:txBody>
          <a:bodyPr/>
          <a:lstStyle>
            <a:lvl1pPr>
              <a:defRPr sz="11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9815F2-E162-4A0A-9250-57CD30C45F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95A8C-8819-499F-8206-86B0CECD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6" y="4406563"/>
            <a:ext cx="7772543" cy="136270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6" y="2906151"/>
            <a:ext cx="7772543" cy="150041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2394" indent="0">
              <a:buNone/>
              <a:defRPr sz="1600"/>
            </a:lvl2pPr>
            <a:lvl3pPr marL="824789" indent="0">
              <a:buNone/>
              <a:defRPr sz="1400"/>
            </a:lvl3pPr>
            <a:lvl4pPr marL="1237183" indent="0">
              <a:buNone/>
              <a:defRPr sz="1300"/>
            </a:lvl4pPr>
            <a:lvl5pPr marL="1649578" indent="0">
              <a:buNone/>
              <a:defRPr sz="1300"/>
            </a:lvl5pPr>
            <a:lvl6pPr marL="2061972" indent="0">
              <a:buNone/>
              <a:defRPr sz="1300"/>
            </a:lvl6pPr>
            <a:lvl7pPr marL="2474366" indent="0">
              <a:buNone/>
              <a:defRPr sz="1300"/>
            </a:lvl7pPr>
            <a:lvl8pPr marL="2886761" indent="0">
              <a:buNone/>
              <a:defRPr sz="1300"/>
            </a:lvl8pPr>
            <a:lvl9pPr marL="3299155" indent="0">
              <a:buNone/>
              <a:defRPr sz="13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EA97-C9F5-481E-8126-4316B639F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5598" y="1583608"/>
            <a:ext cx="3706795" cy="495738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682" y="1583608"/>
            <a:ext cx="3706795" cy="495738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BAFE0-6AB0-4453-8AE3-7BC1F78E1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29" y="273976"/>
            <a:ext cx="8228742" cy="1143239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29" y="1534838"/>
            <a:ext cx="4040007" cy="63975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29" y="2174593"/>
            <a:ext cx="4040007" cy="39518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935" y="1534838"/>
            <a:ext cx="4041436" cy="63975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935" y="2174593"/>
            <a:ext cx="4041436" cy="39518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DF64-09C8-4477-BCC0-E935BAF24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57327-CC32-4322-8B04-08DAE6892B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08497-732D-4848-98B8-50062675D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30" y="272542"/>
            <a:ext cx="3007481" cy="116188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7" y="272541"/>
            <a:ext cx="5111144" cy="585390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30" y="1434428"/>
            <a:ext cx="3007481" cy="4692014"/>
          </a:xfrm>
        </p:spPr>
        <p:txBody>
          <a:bodyPr/>
          <a:lstStyle>
            <a:lvl1pPr marL="0" indent="0">
              <a:buNone/>
              <a:defRPr sz="1300"/>
            </a:lvl1pPr>
            <a:lvl2pPr marL="412394" indent="0">
              <a:buNone/>
              <a:defRPr sz="1100"/>
            </a:lvl2pPr>
            <a:lvl3pPr marL="824789" indent="0">
              <a:buNone/>
              <a:defRPr sz="900"/>
            </a:lvl3pPr>
            <a:lvl4pPr marL="1237183" indent="0">
              <a:buNone/>
              <a:defRPr sz="800"/>
            </a:lvl4pPr>
            <a:lvl5pPr marL="1649578" indent="0">
              <a:buNone/>
              <a:defRPr sz="800"/>
            </a:lvl5pPr>
            <a:lvl6pPr marL="2061972" indent="0">
              <a:buNone/>
              <a:defRPr sz="800"/>
            </a:lvl6pPr>
            <a:lvl7pPr marL="2474366" indent="0">
              <a:buNone/>
              <a:defRPr sz="800"/>
            </a:lvl7pPr>
            <a:lvl8pPr marL="2886761" indent="0">
              <a:buNone/>
              <a:defRPr sz="800"/>
            </a:lvl8pPr>
            <a:lvl9pPr marL="3299155" indent="0">
              <a:buNone/>
              <a:defRPr sz="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3FA98-5DA6-46AA-8CAC-3E34FF59B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904" y="4801030"/>
            <a:ext cx="5487258" cy="56659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904" y="612502"/>
            <a:ext cx="5487258" cy="4115373"/>
          </a:xfrm>
        </p:spPr>
        <p:txBody>
          <a:bodyPr/>
          <a:lstStyle>
            <a:lvl1pPr marL="0" indent="0">
              <a:buNone/>
              <a:defRPr sz="2900"/>
            </a:lvl1pPr>
            <a:lvl2pPr marL="412394" indent="0">
              <a:buNone/>
              <a:defRPr sz="2500"/>
            </a:lvl2pPr>
            <a:lvl3pPr marL="824789" indent="0">
              <a:buNone/>
              <a:defRPr sz="2200"/>
            </a:lvl3pPr>
            <a:lvl4pPr marL="1237183" indent="0">
              <a:buNone/>
              <a:defRPr sz="1800"/>
            </a:lvl4pPr>
            <a:lvl5pPr marL="1649578" indent="0">
              <a:buNone/>
              <a:defRPr sz="1800"/>
            </a:lvl5pPr>
            <a:lvl6pPr marL="2061972" indent="0">
              <a:buNone/>
              <a:defRPr sz="1800"/>
            </a:lvl6pPr>
            <a:lvl7pPr marL="2474366" indent="0">
              <a:buNone/>
              <a:defRPr sz="1800"/>
            </a:lvl7pPr>
            <a:lvl8pPr marL="2886761" indent="0">
              <a:buNone/>
              <a:defRPr sz="1800"/>
            </a:lvl8pPr>
            <a:lvl9pPr marL="3299155" indent="0">
              <a:buNone/>
              <a:defRPr sz="18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904" y="5367629"/>
            <a:ext cx="5487258" cy="804714"/>
          </a:xfrm>
        </p:spPr>
        <p:txBody>
          <a:bodyPr/>
          <a:lstStyle>
            <a:lvl1pPr marL="0" indent="0">
              <a:buNone/>
              <a:defRPr sz="1300"/>
            </a:lvl1pPr>
            <a:lvl2pPr marL="412394" indent="0">
              <a:buNone/>
              <a:defRPr sz="1100"/>
            </a:lvl2pPr>
            <a:lvl3pPr marL="824789" indent="0">
              <a:buNone/>
              <a:defRPr sz="900"/>
            </a:lvl3pPr>
            <a:lvl4pPr marL="1237183" indent="0">
              <a:buNone/>
              <a:defRPr sz="800"/>
            </a:lvl4pPr>
            <a:lvl5pPr marL="1649578" indent="0">
              <a:buNone/>
              <a:defRPr sz="800"/>
            </a:lvl5pPr>
            <a:lvl6pPr marL="2061972" indent="0">
              <a:buNone/>
              <a:defRPr sz="800"/>
            </a:lvl6pPr>
            <a:lvl7pPr marL="2474366" indent="0">
              <a:buNone/>
              <a:defRPr sz="800"/>
            </a:lvl7pPr>
            <a:lvl8pPr marL="2886761" indent="0">
              <a:buNone/>
              <a:defRPr sz="800"/>
            </a:lvl8pPr>
            <a:lvl9pPr marL="3299155" indent="0">
              <a:buNone/>
              <a:defRPr sz="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1682B-9DF1-4732-8B06-035FEA445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FBB73-AC87-47F0-A39C-98C05CEC2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1544" y="137705"/>
            <a:ext cx="1956364" cy="6403286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2451" y="137705"/>
            <a:ext cx="5731804" cy="6403286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A90DF-04CA-4223-9C44-0D1BA6DE2E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8" descr="C:\Documents and Settings\Rami\Desktop\Ramis Work\PresPro\Templates_07_July_2004\Biotech\JPGS\PPP_SBIOT_TXT_DNA_Structure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2025" y="138113"/>
            <a:ext cx="782637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5075" y="1584325"/>
            <a:ext cx="7551738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6525" y="6624638"/>
            <a:ext cx="19050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defTabSz="915001">
              <a:defRPr sz="900" smtClean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7538" y="6624638"/>
            <a:ext cx="289401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 defTabSz="915001">
              <a:defRPr sz="900" smtClean="0">
                <a:solidFill>
                  <a:srgbClr val="FFFFFF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70725" y="6624638"/>
            <a:ext cx="19050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 defTabSz="915001">
              <a:defRPr sz="900" smtClean="0">
                <a:solidFill>
                  <a:srgbClr val="FFFFFF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CA2B3F08-3E6F-4E18-A348-272FA7F4F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5pPr>
      <a:lvl6pPr marL="412394" algn="l" defTabSz="915001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6pPr>
      <a:lvl7pPr marL="824789" algn="l" defTabSz="915001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7pPr>
      <a:lvl8pPr marL="1237183" algn="l" defTabSz="915001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8pPr>
      <a:lvl9pPr marL="1649578" algn="l" defTabSz="915001" rtl="1" eaLnBrk="1" fontAlgn="base" hangingPunct="1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9pPr>
    </p:titleStyle>
    <p:bodyStyle>
      <a:lvl1pPr marL="341313" indent="-341313" algn="r" rtl="1" eaLnBrk="1" fontAlgn="base" hangingPunct="1">
        <a:spcBef>
          <a:spcPct val="20000"/>
        </a:spcBef>
        <a:spcAft>
          <a:spcPct val="0"/>
        </a:spcAft>
        <a:buChar char="•"/>
        <a:defRPr sz="25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FFFFFF"/>
          </a:solidFill>
          <a:latin typeface="+mn-lt"/>
        </a:defRPr>
      </a:lvl2pPr>
      <a:lvl3pPr marL="1141413" indent="-227013" algn="r" rtl="1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FFFFFF"/>
          </a:solidFill>
          <a:latin typeface="+mn-lt"/>
        </a:defRPr>
      </a:lvl3pPr>
      <a:lvl4pPr marL="1598613" indent="-227013" algn="r" rtl="1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rgbClr val="FFFFFF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5pPr>
      <a:lvl6pPr marL="2470071" indent="-229108" algn="r" defTabSz="915001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882465" indent="-229108" algn="r" defTabSz="915001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294860" indent="-229108" algn="r" defTabSz="915001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707254" indent="-229108" algn="r" defTabSz="915001" rtl="1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2394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4789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7183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9578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1972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4366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6761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9155" algn="r" defTabSz="824789" rtl="1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219200"/>
            <a:ext cx="7675512" cy="5715000"/>
          </a:xfrm>
        </p:spPr>
        <p:txBody>
          <a:bodyPr>
            <a:normAutofit fontScale="90000"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0"/>
            <a: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>بسم الله الرحمن الرحيم </a:t>
            </a:r>
            <a:b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</a:br>
            <a: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/>
            </a:r>
            <a:br>
              <a:rPr lang="ar-SA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</a:br>
            <a:r>
              <a:rPr lang="ar-SA" altLang="en-US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cs typeface="Diwani Letter" pitchFamily="2" charset="-78"/>
              </a:rPr>
              <a:t>مادة</a:t>
            </a:r>
            <a:r>
              <a:rPr lang="ar-SA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iwani Letter" pitchFamily="2" charset="-78"/>
              </a:rPr>
              <a:t/>
            </a:r>
            <a:br>
              <a:rPr lang="ar-SA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Diwani Letter" pitchFamily="2" charset="-78"/>
              </a:rPr>
            </a:b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إدارة وصيانة بيئة</a:t>
            </a:r>
            <a:b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Microsoft</a:t>
            </a:r>
            <a:br>
              <a:rPr lang="en-US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 WINDOWS SERVER 2003</a:t>
            </a: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endParaRPr lang="ar-SA" sz="60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447800"/>
            <a:ext cx="7444680" cy="3349352"/>
          </a:xfrm>
        </p:spPr>
        <p:txBody>
          <a:bodyPr>
            <a:noAutofit/>
            <a:scene3d>
              <a:camera prst="isometricOffAxis1Right"/>
              <a:lightRig rig="threePt" dir="t"/>
            </a:scene3d>
          </a:bodyPr>
          <a:lstStyle/>
          <a:p>
            <a:pPr algn="r"/>
            <a:r>
              <a:rPr lang="ar-SA" sz="5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 </a:t>
            </a: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الفصل الرابع </a:t>
            </a:r>
          </a:p>
          <a:p>
            <a:pPr algn="r"/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</a:b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      حسابات المجموعات</a:t>
            </a:r>
            <a:endParaRPr lang="en-US" sz="60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  <a:p>
            <a:pPr algn="ctr"/>
            <a:endParaRPr lang="ar-SA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057400" y="1524000"/>
            <a:ext cx="4690864" cy="1470025"/>
          </a:xfrm>
          <a:scene3d>
            <a:camera prst="isometricOffAxis1Right"/>
            <a:lightRig rig="threePt" dir="t"/>
          </a:scene3d>
        </p:spPr>
        <p:txBody>
          <a:bodyPr vert="horz" lIns="91440" tIns="45720" rIns="91440" bIns="45720" rtlCol="0">
            <a:noAutofit/>
          </a:bodyPr>
          <a:lstStyle/>
          <a:p>
            <a:pPr algn="r"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6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الدرس الأول</a:t>
            </a:r>
          </a:p>
        </p:txBody>
      </p:sp>
      <p:sp>
        <p:nvSpPr>
          <p:cNvPr id="4" name="عنوان فرعي 3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6629400" cy="1828800"/>
          </a:xfrm>
          <a:scene3d>
            <a:camera prst="isometricOffAxis1Right"/>
            <a:lightRig rig="threePt" dir="t"/>
          </a:scene3d>
        </p:spPr>
        <p:txBody>
          <a:bodyPr/>
          <a:lstStyle/>
          <a:p>
            <a:pPr>
              <a:spcBef>
                <a:spcPts val="2000"/>
              </a:spcBef>
              <a:buClr>
                <a:schemeClr val="tx1"/>
              </a:buClr>
              <a:buSzPct val="80000"/>
              <a:defRPr/>
            </a:pPr>
            <a:r>
              <a:rPr lang="ar-SA" sz="5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فهم أنواع ومُدى المجموعات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620000" cy="548640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تعريف نوعي المجموعات واستعمالها الملائم .</a:t>
            </a:r>
            <a:endParaRPr lang="ar-S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تعريف الأنواع الثلاثة لمدى </a:t>
            </a: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المجموعة واستعمالها الملائم.</a:t>
            </a:r>
            <a:endParaRPr lang="ar-S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3"/>
              </a:buBlip>
            </a:pPr>
            <a:r>
              <a:rPr lang="ar-SA" sz="3600" b="1" dirty="0" smtClean="0">
                <a:latin typeface="Times New Roman" pitchFamily="18" charset="0"/>
                <a:cs typeface="Times New Roman" pitchFamily="18" charset="0"/>
              </a:rPr>
              <a:t>فهم الفرق بين المجموعات والهويات .</a:t>
            </a:r>
            <a:endParaRPr lang="ar-SA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436096" y="503312"/>
            <a:ext cx="3268216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عناصر الدرس</a:t>
            </a:r>
            <a:endParaRPr lang="ar-SA" sz="48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534400" cy="50292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المجموعات :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هي حاويات يمكنها ان تحتوي على كائنات مستخدمين وكمبيوترات على هيئة اعضاء.</a:t>
            </a: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عند ضبط إذونات الأمان لمجموعة في لائحة التحكم بالوصول 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على مورد ما فسيتلقى كل أعضاء المجموعة تلك الإذونات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ar-SA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743200" y="503312"/>
            <a:ext cx="59611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فهم أنواع ومُدى المجموعات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534400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يتضمن ويندوز سرفر2003 نوعين من المجموعات هما :</a:t>
            </a:r>
          </a:p>
          <a:p>
            <a:pPr marL="971550" lvl="1" indent="-514350">
              <a:lnSpc>
                <a:spcPct val="170000"/>
              </a:lnSpc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مجموعات الأمان </a:t>
            </a:r>
            <a:r>
              <a:rPr lang="en-US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Security groups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تستعمل لتعيين إذونات الوصول 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إلي 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موارد الشبكة </a:t>
            </a:r>
          </a:p>
          <a:p>
            <a:pPr marL="971550" lvl="1" indent="-514350">
              <a:lnSpc>
                <a:spcPct val="170000"/>
              </a:lnSpc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مجموعات التوزيع </a:t>
            </a:r>
            <a:r>
              <a:rPr lang="en-US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Distribution groups</a:t>
            </a:r>
            <a:r>
              <a:rPr lang="ar-SA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تستعمل لدمج المستخدمين للوائح توزيع البريد الإلكتروني .</a:t>
            </a:r>
          </a:p>
          <a:p>
            <a:pPr>
              <a:lnSpc>
                <a:spcPct val="17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يمكن استعمال مجموعات الأمان كمجموعات توزيع ولكن لا يمكن استعمال مجموعات التوزيع كمجموعات أمان.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743200" y="503312"/>
            <a:ext cx="59611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فهم أنواع ومُدى المجموعات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534400" cy="5715000"/>
          </a:xfrm>
        </p:spPr>
        <p:txBody>
          <a:bodyPr/>
          <a:lstStyle/>
          <a:p>
            <a:pPr marL="609600" indent="-609600" algn="ctr">
              <a:lnSpc>
                <a:spcPct val="80000"/>
              </a:lnSpc>
              <a:buFont typeface="Wingdings" pitchFamily="2" charset="2"/>
              <a:buNone/>
            </a:pPr>
            <a:endParaRPr lang="ar-SA" b="1" dirty="0">
              <a:solidFill>
                <a:srgbClr val="FFFF00"/>
              </a:solidFill>
              <a:effectLst/>
            </a:endParaRP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هناك أربعة مستويات وظائفية للميدان:</a:t>
            </a:r>
          </a:p>
          <a:p>
            <a:pPr marL="514350" indent="-514350">
              <a:buClr>
                <a:srgbClr val="FFFFFF"/>
              </a:buClr>
              <a:buFont typeface="+mj-lt"/>
              <a:buAutoNum type="arabicPeriod"/>
            </a:pP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ويندوز 2000المخلوط </a:t>
            </a:r>
            <a:r>
              <a:rPr lang="en-US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Mixed)</a:t>
            </a: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: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وهو الافتراضي: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لدعم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متحكمات ميدان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NT4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وويندوز 2000 وويندوز سرفر2003</a:t>
            </a:r>
          </a:p>
          <a:p>
            <a:pPr marL="514350" indent="-514350">
              <a:buClr>
                <a:srgbClr val="FFFFFF"/>
              </a:buClr>
              <a:buFont typeface="+mj-lt"/>
              <a:buAutoNum type="arabicPeriod"/>
            </a:pP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ويندوز 2000الفطري</a:t>
            </a:r>
            <a:r>
              <a:rPr lang="en-US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(Native)</a:t>
            </a: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دعم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متحكمات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ميدان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ويندوز2000 وويندوز سرفر2003 </a:t>
            </a:r>
          </a:p>
          <a:p>
            <a:pPr marL="514350" indent="-514350">
              <a:buClr>
                <a:srgbClr val="FFFFFF"/>
              </a:buClr>
              <a:buFont typeface="+mj-lt"/>
              <a:buAutoNum type="arabicPeriod"/>
            </a:pP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ويندوز سرفر 2003المؤقت(</a:t>
            </a:r>
            <a:r>
              <a:rPr lang="en-US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interim</a:t>
            </a: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: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دعم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متحكمات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ميدان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ويندوز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NT4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وويندوز سرفر2003</a:t>
            </a:r>
          </a:p>
          <a:p>
            <a:pPr marL="514350" indent="-514350">
              <a:buClr>
                <a:srgbClr val="FFFFFF"/>
              </a:buClr>
              <a:buFont typeface="+mj-lt"/>
              <a:buAutoNum type="arabicPeriod"/>
            </a:pP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ويندوز سرفر 2003: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دعم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متحكمات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ميدان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وويندوز سرفر2003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2743200" y="503312"/>
            <a:ext cx="59611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المستويات الوظائفية للميدان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82000" cy="5029200"/>
          </a:xfrm>
        </p:spPr>
        <p:txBody>
          <a:bodyPr/>
          <a:lstStyle/>
          <a:p>
            <a:pPr>
              <a:buClr>
                <a:schemeClr val="accent1">
                  <a:lumMod val="75000"/>
                </a:schemeClr>
              </a:buClr>
              <a:buNone/>
            </a:pP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مدى المجموعة </a:t>
            </a:r>
            <a:r>
              <a:rPr lang="en-US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 scope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يعرِّف كيف يتم تعيين الإذونات لأعضاء المجموعة 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مجموعات الأمان والتوزيع مصنفة في أحد ثلاثة مُدى للمجموعات وهي :</a:t>
            </a:r>
          </a:p>
          <a:p>
            <a:pPr marL="514350" indent="-514350">
              <a:buClr>
                <a:srgbClr val="FFFFFF"/>
              </a:buClr>
              <a:buFont typeface="+mj-lt"/>
              <a:buAutoNum type="arabicPeriod"/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محلية ميدانية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domain local</a:t>
            </a:r>
            <a:endParaRPr lang="ar-SA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>
                <a:srgbClr val="FFFFFF"/>
              </a:buClr>
              <a:buFont typeface="+mj-lt"/>
              <a:buAutoNum type="arabicPeriod"/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عمومية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global</a:t>
            </a:r>
            <a:endParaRPr lang="ar-SA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>
                <a:srgbClr val="FFFFFF"/>
              </a:buClr>
              <a:buFont typeface="+mj-lt"/>
              <a:buAutoNum type="arabicPeriod"/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عالمية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universal</a:t>
            </a:r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2133600" y="503312"/>
            <a:ext cx="65707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group scope </a:t>
            </a: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مدى المجموعة</a:t>
            </a: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229600" cy="50292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المجموعات المحلية:</a:t>
            </a:r>
            <a:endParaRPr lang="en-US" sz="32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تستخدم المجموعات المحلية للمحافظة على توافقية خلفية مع ويندوز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NT4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متحكمات الميدان لا تستخدم مجموعات محلية.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تستطيع المجموعات المحلية أن تتضمن  أعضاء من أي ميدان ضمن غابة ومن ميادين الغابات الأخرى الموثوق بها ومن الميادين ذات المستوى المنخفض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المجموعات المحلية لها مدى يغطي الكمبيوتر فقط 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133600" y="503312"/>
            <a:ext cx="65707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group scope </a:t>
            </a: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مدى المجموعة</a:t>
            </a: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229600" cy="5029200"/>
          </a:xfrm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ar-SA" sz="2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المجموعات المحلية الميدانية :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تستعمل لإعطاء المجموعات العمومية إذونات وصول إلي موارد الميدان المحلي.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تتواجد في كل الميادين والغابات ذات المستوى الوظائفي المخلوط والمؤقت الفطري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تتوفر ضمن الميدان بأكمله فقط في الميادين ذات المستوى الفطري. وتعمل المجموعات المحلية الميدانية كمجموعة محلية في متحكمات الميدان بينما يكون الميدان في المستوى الوظائفي المخلوط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تتضمن أعضاء من </a:t>
            </a:r>
            <a:r>
              <a:rPr lang="ar-SA" sz="2600" b="1" smtClean="0">
                <a:latin typeface="Times New Roman" pitchFamily="18" charset="0"/>
                <a:cs typeface="Times New Roman" pitchFamily="18" charset="0"/>
              </a:rPr>
              <a:t>أي </a:t>
            </a:r>
            <a:r>
              <a:rPr lang="ar-SA" sz="2600" b="1" smtClean="0">
                <a:latin typeface="Times New Roman" pitchFamily="18" charset="0"/>
                <a:cs typeface="Times New Roman" pitchFamily="18" charset="0"/>
              </a:rPr>
              <a:t>ميدان </a:t>
            </a: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الغابة ومن الميادين الموثوق بها ومن الميادين ذات المستوى المنخفض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لها مدى يغطي الميدان بأكمله في الميادين ذات المستوى الوظائفي في ويندوز 2000الفطري وويندوز سرفر2003 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600" b="1" dirty="0" smtClean="0">
                <a:latin typeface="Times New Roman" pitchFamily="18" charset="0"/>
                <a:cs typeface="Times New Roman" pitchFamily="18" charset="0"/>
              </a:rPr>
              <a:t>يمكن استعمالها لمنح إذن مورد موجود في أي كمبيوتر ويندوز سرفر 2003 داخل الميدان وليس ابعد من الميدان الذي تتواجد فيه المجموعة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133600" y="503312"/>
            <a:ext cx="65707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group scope </a:t>
            </a: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مدى المجموعة</a:t>
            </a: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229600" cy="5410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ar-SA" sz="3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المجموعات العمومية :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تستعمل لإعطاء رؤساء الآمان الفرديين عضوية مصنّفة في المجموعة المحلية الميدانية أو لتعيين إذونات مباشرة(بالأخص في حالة ميدان ذي مستوى وظائفي مخلوط أو مؤقت)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تستعمل المجموعات العمومية لتجميع المستخدمين أو الكمبيوترات في نفس الميدان ولمشاركة نفس العمل أو الدور أو الوظيفة 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تتواجد في كل الميادين والغابات ذات المستوى المخلوط والمؤقت والفطري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يمكن أن تضم أعضاء ميدانها فقط 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يمكن جعلها عضو في مجموعات محلية أو مجموعة محلية ميدانية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يمكن منحها إذناً في أي ميدان (بما في ذلك الميادين في الغابات الآخرى )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يمكن أن تحتوي على مجموعات عمومية أخرى(المستوى الفطري أو ويندوز سرفر 2003 فقط)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133600" y="503312"/>
            <a:ext cx="65707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group scope </a:t>
            </a: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مدى المجموعة</a:t>
            </a: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229600" cy="5029200"/>
          </a:xfrm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ar-S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المجموعات العالمية: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تستعمل لمنح وصول إلي الموارد في كل الميادين الموثوق بها . 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يمكن استعمال المجموعات العالمية فقط كرئيس آمان(النوع مجموعة أمان) في المستوى الوظائفي الفطري وويندوز سرفر 2003.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تستطيع المجموعات العالمية أن تتضمن أعضاء من أي ميدان في الغابة.</a:t>
            </a:r>
          </a:p>
          <a:p>
            <a:pPr>
              <a:lnSpc>
                <a:spcPct val="8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يمكن منح المجموعات العالمية </a:t>
            </a:r>
            <a:r>
              <a:rPr lang="ar-SA" sz="3200" b="1" dirty="0" err="1" smtClean="0">
                <a:latin typeface="Times New Roman" pitchFamily="18" charset="0"/>
                <a:cs typeface="Times New Roman" pitchFamily="18" charset="0"/>
              </a:rPr>
              <a:t>اذونات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في أي ميدان بما في ذلك الميادين الأخرى الموثوق بها في المستوى الوظائفي الفطري وويندوز سرفر 2003 .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133600" y="503312"/>
            <a:ext cx="65707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group scope </a:t>
            </a: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مدى المجموعة</a:t>
            </a:r>
            <a:r>
              <a:rPr lang="en-US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1825" y="228600"/>
            <a:ext cx="7826375" cy="1219200"/>
          </a:xfrm>
        </p:spPr>
        <p:txBody>
          <a:bodyPr>
            <a:normAutofit/>
          </a:bodyPr>
          <a:lstStyle/>
          <a:p>
            <a:pPr algn="r"/>
            <a:r>
              <a:rPr lang="ar-SA" sz="2800" b="1" kern="1200" dirty="0" smtClean="0">
                <a:ln w="11430"/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مدى المجموعة والكائنات </a:t>
            </a:r>
            <a:r>
              <a:rPr lang="ar-SA" sz="2800" b="1" kern="1200" dirty="0" smtClean="0">
                <a:ln w="11430"/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المسموحة في ميدان ذو مستوى وظائفي ويندوز 2000 الفطري أو ويندوز سرفر 2003</a:t>
            </a:r>
            <a:endParaRPr lang="ar-SA" sz="2800" b="1" kern="1200" dirty="0" smtClean="0">
              <a:ln w="11430"/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914399" y="1524000"/>
          <a:ext cx="7872414" cy="5029200"/>
        </p:xfrm>
        <a:graphic>
          <a:graphicData uri="http://schemas.openxmlformats.org/drawingml/2006/table">
            <a:tbl>
              <a:tblPr rtl="1" firstRow="1" bandRow="1">
                <a:tableStyleId>{BDBED569-4797-4DF1-A0F4-6AAB3CD982D8}</a:tableStyleId>
              </a:tblPr>
              <a:tblGrid>
                <a:gridCol w="1160635"/>
                <a:gridCol w="6711779"/>
              </a:tblGrid>
              <a:tr h="167640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محلية ميدانية </a:t>
                      </a:r>
                      <a:endParaRPr lang="ar-SA" sz="24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كمبيوترات , مستخدمين , مجموعات عمومية ومجموعات عالمية من أي غابة أو ميدان موثوق به , المجموعات المحلية  الميدانية من نفس الميدان .</a:t>
                      </a:r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 المجموعات المحلية  الميدانية المتداخلة (من نفس الميدان )</a:t>
                      </a:r>
                      <a:endParaRPr lang="ar-SA" sz="24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67640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عمومية</a:t>
                      </a:r>
                      <a:endParaRPr lang="ar-SA" sz="24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مستخدمين , كمبيوترات , مجموعات عمومية من نفس الميدان , </a:t>
                      </a:r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مجموعات عمومية متداخلة (من نفس الميدان )</a:t>
                      </a:r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المجموعات المحلية الميدانية أو العالمية .</a:t>
                      </a:r>
                      <a:endParaRPr lang="ar-SA" sz="24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67640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عالمية</a:t>
                      </a:r>
                      <a:r>
                        <a:rPr lang="ar-SA" sz="2400" b="1" baseline="0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 </a:t>
                      </a:r>
                      <a:endParaRPr lang="ar-SA" sz="24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مجموعات عالمية , مجموعات عمومية , مستخدمين وكمبيوترات من أي ميدان في الغابة . المجموعات العمومية</a:t>
                      </a:r>
                      <a:r>
                        <a:rPr lang="ar-SA" sz="2400" b="1" baseline="0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 المتداخلة , المحلية الميدانية أو العالمية</a:t>
                      </a:r>
                      <a:endParaRPr lang="ar-SA" sz="24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36625" y="228600"/>
            <a:ext cx="7826375" cy="1219200"/>
          </a:xfrm>
        </p:spPr>
        <p:txBody>
          <a:bodyPr>
            <a:normAutofit/>
          </a:bodyPr>
          <a:lstStyle/>
          <a:p>
            <a:pPr algn="r"/>
            <a:r>
              <a:rPr lang="ar-SA" sz="2800" b="1" kern="1200" dirty="0" smtClean="0">
                <a:ln w="11430"/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مدى المجموعة والكائنات </a:t>
            </a:r>
            <a:r>
              <a:rPr lang="ar-SA" sz="2800" b="1" kern="1200" dirty="0" smtClean="0">
                <a:ln w="11430"/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المسموحة في ميدان ذو مستوى وظائفي ويندوز 2000 المخلوط أو ويندوز سرفر 2003 المؤقت</a:t>
            </a:r>
            <a:endParaRPr lang="ar-SA" sz="2800" b="1" kern="1200" dirty="0" smtClean="0">
              <a:ln w="11430"/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914399" y="1600200"/>
          <a:ext cx="7872414" cy="4724400"/>
        </p:xfrm>
        <a:graphic>
          <a:graphicData uri="http://schemas.openxmlformats.org/drawingml/2006/table">
            <a:tbl>
              <a:tblPr rtl="1" firstRow="1" bandRow="1">
                <a:tableStyleId>{BDBED569-4797-4DF1-A0F4-6AAB3CD982D8}</a:tableStyleId>
              </a:tblPr>
              <a:tblGrid>
                <a:gridCol w="2723765"/>
                <a:gridCol w="5148649"/>
              </a:tblGrid>
              <a:tr h="1574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محلية ميدانية </a:t>
                      </a:r>
                      <a:endParaRPr lang="ar-SA" sz="28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كمبيوترات , مستخدمين , مجموعات عمومية</a:t>
                      </a:r>
                      <a:r>
                        <a:rPr lang="ar-SA" sz="2800" b="1" baseline="0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 من أي</a:t>
                      </a:r>
                      <a:r>
                        <a:rPr lang="ar-SA" sz="28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 ميدان</a:t>
                      </a:r>
                      <a:r>
                        <a:rPr lang="ar-SA" sz="2800" b="1" baseline="0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 , لا يمكنها ان تكون متداخلة .</a:t>
                      </a:r>
                      <a:endParaRPr lang="ar-SA" sz="28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1574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عمومية</a:t>
                      </a:r>
                      <a:endParaRPr lang="ar-SA" sz="28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فقط المستخدمين و</a:t>
                      </a:r>
                      <a:r>
                        <a:rPr lang="ar-SA" sz="2800" b="1" baseline="0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ال</a:t>
                      </a:r>
                      <a:r>
                        <a:rPr lang="ar-SA" sz="28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كمبيوترات  من نفس الميدان , </a:t>
                      </a:r>
                      <a:r>
                        <a:rPr lang="ar-SA" sz="2800" b="1" baseline="0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لا يمكنها ان تكون متداخلة .</a:t>
                      </a:r>
                      <a:endParaRPr lang="ar-SA" sz="28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1574800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عالمية</a:t>
                      </a:r>
                      <a:r>
                        <a:rPr lang="ar-SA" sz="2800" b="1" baseline="0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 </a:t>
                      </a:r>
                      <a:endParaRPr lang="ar-SA" sz="28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b="1" dirty="0" smtClean="0"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</a:rPr>
                        <a:t>غير متوفرة .</a:t>
                      </a:r>
                      <a:endParaRPr lang="ar-SA" sz="2800" b="1" dirty="0"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153400" cy="5029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يتم تحديد مدى المجموعة أثناء إنشائها 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في ميدان ذي المستوي الوظائفي ويندوز 2000 الفطري أو ويندوز سرفر 2003  يمكن تحويل المجموعات المحلية والعمومية إلي مجموعات عالمية إذا لم تكن أعضاء في مجموعات أخرى من نفس المدى .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800600" y="503312"/>
            <a:ext cx="39037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09600" indent="-609600" algn="r">
              <a:lnSpc>
                <a:spcPct val="80000"/>
              </a:lnSpc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تحويل المجموعة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53400" cy="5029200"/>
          </a:xfrm>
        </p:spPr>
        <p:txBody>
          <a:bodyPr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المجموعات الخاصة تسمى الهويات الخاصة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Special Identities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يديرها نظام التشغيل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الهويات الخاصة لا يمكن إنشاؤها أو حذفها 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الهويات الخاصة لا يستطيع المسئولين تعديل عضويتها 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لا تظهر الهويات الخاصة في الأداة الإضافية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Active Directory Users and Computers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ولا في أداة أخرى لإدارة الكمبيوتر .</a:t>
            </a:r>
          </a:p>
          <a:p>
            <a:pPr>
              <a:buClr>
                <a:schemeClr val="accent1">
                  <a:lumMod val="75000"/>
                </a:schemeClr>
              </a:buClr>
              <a:buBlip>
                <a:blip r:embed="rId2"/>
              </a:buBlip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يمكن إعطاؤها إذونات في لائحة التحكم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181600" y="503312"/>
            <a:ext cx="3522712" cy="792088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الهويات الخاصة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3886200" y="0"/>
            <a:ext cx="5181600" cy="609600"/>
          </a:xfrm>
          <a:prstGeom prst="roundRect">
            <a:avLst/>
          </a:prstGeom>
          <a:solidFill>
            <a:srgbClr val="FF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>
              <a:buFont typeface="Wingdings" pitchFamily="2" charset="2"/>
              <a:buNone/>
            </a:pPr>
            <a:r>
              <a:rPr lang="ar-SA" sz="4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الهويات الخاصة وتمثيلها</a:t>
            </a:r>
          </a:p>
        </p:txBody>
      </p:sp>
      <p:graphicFrame>
        <p:nvGraphicFramePr>
          <p:cNvPr id="5" name="Group 92"/>
          <p:cNvGraphicFramePr>
            <a:graphicFrameLocks noGrp="1"/>
          </p:cNvGraphicFramePr>
          <p:nvPr>
            <p:ph idx="1"/>
          </p:nvPr>
        </p:nvGraphicFramePr>
        <p:xfrm>
          <a:off x="0" y="685801"/>
          <a:ext cx="9144000" cy="6101444"/>
        </p:xfrm>
        <a:graphic>
          <a:graphicData uri="http://schemas.openxmlformats.org/drawingml/2006/table">
            <a:tbl>
              <a:tblPr rtl="1">
                <a:tableStyleId>{616DA210-FB5B-4158-B5E0-FEB733F419BA}</a:tableStyleId>
              </a:tblPr>
              <a:tblGrid>
                <a:gridCol w="2209800"/>
                <a:gridCol w="6934200"/>
              </a:tblGrid>
              <a:tr h="1066799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Everyone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تمثل كل مستخدمي الشبكة الحاليين يما في ذلك الضيوف. عندما يسجل مستخدم دخول إلي الشبكة سيضاف إلي المجموعة </a:t>
                      </a: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everyone</a:t>
                      </a: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تلقائياً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113755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Network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تمثل المستخدمين الذين يستعملون حالياً احد الموارد عبر الشبكة سيضاف المستخدم الذي يستخدم مورد عبر الشبكة إلي المجموعة </a:t>
                      </a: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network </a:t>
                      </a: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تلقائيا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1207556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Interactive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تمثل المستخدمين الذين يستعملون مورد علي الكمبيوتر نفسه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كل ما استخدم مستخدم مورد على الكمبيوتر نفسه يتم تسجيله في المجموعة </a:t>
                      </a:r>
                      <a:r>
                        <a:rPr kumimoji="0" lang="en-US" sz="22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interactive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78753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Anonymous logon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تشير إلي كل مستخدم يستعمل موارد الشبكة ولم يمر عبر عملية التحقق من الصحة 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85754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Authenticated users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تضم كل المستخدمين الذين تم التأكد من صحتهم في الشبكة 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يمكن استعمالها لتعين الإذونات لمنع الوصول المجهول للموارد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50151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Create Owner</a:t>
                      </a: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تشير </a:t>
                      </a:r>
                      <a:r>
                        <a:rPr kumimoji="0" lang="ar-SA" sz="22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الي</a:t>
                      </a: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المستخدم الذي اٌنشأ </a:t>
                      </a:r>
                      <a:r>
                        <a:rPr kumimoji="0" lang="ar-SA" sz="22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او</a:t>
                      </a: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أخذ ملكية المورد 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54294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Dialup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تتضمن أي شخص متصل بالشبكة من خلال اتصال هاتفي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NA structure design template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784</TotalTime>
  <Words>929</Words>
  <Application>Microsoft Office PowerPoint</Application>
  <PresentationFormat>عرض على الشاشة (3:4)‏</PresentationFormat>
  <Paragraphs>103</Paragraphs>
  <Slides>17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DNA structure design template</vt:lpstr>
      <vt:lpstr>بسم الله الرحمن الرحيم   مادة إدارة وصيانة بيئة Microsoft  WINDOWS SERVER 2003  </vt:lpstr>
      <vt:lpstr>الشريحة 2</vt:lpstr>
      <vt:lpstr>الدرس الأول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مدى المجموعة والكائنات المسموحة في ميدان ذو مستوى وظائفي ويندوز 2000 الفطري أو ويندوز سرفر 2003</vt:lpstr>
      <vt:lpstr>مدى المجموعة والكائنات المسموحة في ميدان ذو مستوى وظائفي ويندوز 2000 المخلوط أو ويندوز سرفر 2003 المؤقت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freeusersr</dc:creator>
  <cp:lastModifiedBy>hamody</cp:lastModifiedBy>
  <cp:revision>69</cp:revision>
  <dcterms:created xsi:type="dcterms:W3CDTF">2011-11-23T12:49:19Z</dcterms:created>
  <dcterms:modified xsi:type="dcterms:W3CDTF">2012-04-03T07:10:37Z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TC102862081033</vt:lpwstr>
  </property>
</Properties>
</file>