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74" r:id="rId2"/>
    <p:sldId id="275" r:id="rId3"/>
    <p:sldId id="276" r:id="rId4"/>
    <p:sldId id="261" r:id="rId5"/>
    <p:sldId id="277" r:id="rId6"/>
    <p:sldId id="294" r:id="rId7"/>
    <p:sldId id="283" r:id="rId8"/>
    <p:sldId id="295" r:id="rId9"/>
    <p:sldId id="296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11163" indent="460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823913" indent="904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236663" indent="1349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649413" indent="1793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FFFF"/>
    <a:srgbClr val="3366CC"/>
    <a:srgbClr val="336699"/>
    <a:srgbClr val="006699"/>
    <a:srgbClr val="3399FF"/>
    <a:srgbClr val="33CCFF"/>
    <a:srgbClr val="003366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82" autoAdjust="0"/>
    <p:restoredTop sz="90929"/>
  </p:normalViewPr>
  <p:slideViewPr>
    <p:cSldViewPr>
      <p:cViewPr varScale="1">
        <p:scale>
          <a:sx n="39" d="100"/>
          <a:sy n="39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D0D1FBC-A81F-4B34-A4C8-53C71F8B8CF2}" type="datetimeFigureOut">
              <a:rPr lang="ar-SA" smtClean="0"/>
              <a:pPr/>
              <a:t>17/05/33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CD5D118-7AEC-4448-8986-1F6611CE565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3" descr="C:\Documents and Settings\Rami\Desktop\Ramis Work\PresPro\Templates_07_July_2004\Biotech\JPGS\PPP_SBIOT_TLE_DNA_Stru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solidFill>
            <a:srgbClr val="336699"/>
          </a:solidFill>
          <a:ln w="9525">
            <a:solidFill>
              <a:srgbClr val="339966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933" y="1011272"/>
            <a:ext cx="6250927" cy="1880534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8847" y="3029512"/>
            <a:ext cx="6193722" cy="1308198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707188"/>
            <a:ext cx="1905000" cy="165100"/>
          </a:xfrm>
        </p:spPr>
        <p:txBody>
          <a:bodyPr/>
          <a:lstStyle>
            <a:lvl1pPr>
              <a:defRPr sz="11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92900"/>
            <a:ext cx="2895600" cy="165100"/>
          </a:xfrm>
        </p:spPr>
        <p:txBody>
          <a:bodyPr/>
          <a:lstStyle>
            <a:lvl1pPr>
              <a:defRPr sz="11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692900"/>
            <a:ext cx="1905000" cy="165100"/>
          </a:xfrm>
        </p:spPr>
        <p:txBody>
          <a:bodyPr/>
          <a:lstStyle>
            <a:lvl1pPr>
              <a:defRPr sz="11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9815F2-E162-4A0A-9250-57CD30C45F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95A8C-8819-499F-8206-86B0CECD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6" y="4406563"/>
            <a:ext cx="7772543" cy="136270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6" y="2906151"/>
            <a:ext cx="7772543" cy="150041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394" indent="0">
              <a:buNone/>
              <a:defRPr sz="1600"/>
            </a:lvl2pPr>
            <a:lvl3pPr marL="824789" indent="0">
              <a:buNone/>
              <a:defRPr sz="1400"/>
            </a:lvl3pPr>
            <a:lvl4pPr marL="1237183" indent="0">
              <a:buNone/>
              <a:defRPr sz="1300"/>
            </a:lvl4pPr>
            <a:lvl5pPr marL="1649578" indent="0">
              <a:buNone/>
              <a:defRPr sz="1300"/>
            </a:lvl5pPr>
            <a:lvl6pPr marL="2061972" indent="0">
              <a:buNone/>
              <a:defRPr sz="1300"/>
            </a:lvl6pPr>
            <a:lvl7pPr marL="2474366" indent="0">
              <a:buNone/>
              <a:defRPr sz="1300"/>
            </a:lvl7pPr>
            <a:lvl8pPr marL="2886761" indent="0">
              <a:buNone/>
              <a:defRPr sz="1300"/>
            </a:lvl8pPr>
            <a:lvl9pPr marL="3299155" indent="0">
              <a:buNone/>
              <a:defRPr sz="13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EA97-C9F5-481E-8126-4316B639F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5598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682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BAFE0-6AB0-4453-8AE3-7BC1F78E1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29" y="273976"/>
            <a:ext cx="8228742" cy="1143239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29" y="1534838"/>
            <a:ext cx="4040007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29" y="2174593"/>
            <a:ext cx="4040007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5" y="1534838"/>
            <a:ext cx="4041436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5" y="2174593"/>
            <a:ext cx="4041436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DF64-09C8-4477-BCC0-E935BAF24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57327-CC32-4322-8B04-08DAE6892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08497-732D-4848-98B8-50062675D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30" y="272542"/>
            <a:ext cx="3007481" cy="116188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7" y="272541"/>
            <a:ext cx="5111144" cy="585390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30" y="1434428"/>
            <a:ext cx="3007481" cy="46920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3FA98-5DA6-46AA-8CAC-3E34FF59B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04" y="4801030"/>
            <a:ext cx="5487258" cy="56659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04" y="612502"/>
            <a:ext cx="5487258" cy="4115373"/>
          </a:xfrm>
        </p:spPr>
        <p:txBody>
          <a:bodyPr/>
          <a:lstStyle>
            <a:lvl1pPr marL="0" indent="0">
              <a:buNone/>
              <a:defRPr sz="2900"/>
            </a:lvl1pPr>
            <a:lvl2pPr marL="412394" indent="0">
              <a:buNone/>
              <a:defRPr sz="2500"/>
            </a:lvl2pPr>
            <a:lvl3pPr marL="824789" indent="0">
              <a:buNone/>
              <a:defRPr sz="2200"/>
            </a:lvl3pPr>
            <a:lvl4pPr marL="1237183" indent="0">
              <a:buNone/>
              <a:defRPr sz="1800"/>
            </a:lvl4pPr>
            <a:lvl5pPr marL="1649578" indent="0">
              <a:buNone/>
              <a:defRPr sz="1800"/>
            </a:lvl5pPr>
            <a:lvl6pPr marL="2061972" indent="0">
              <a:buNone/>
              <a:defRPr sz="1800"/>
            </a:lvl6pPr>
            <a:lvl7pPr marL="2474366" indent="0">
              <a:buNone/>
              <a:defRPr sz="1800"/>
            </a:lvl7pPr>
            <a:lvl8pPr marL="2886761" indent="0">
              <a:buNone/>
              <a:defRPr sz="1800"/>
            </a:lvl8pPr>
            <a:lvl9pPr marL="3299155" indent="0">
              <a:buNone/>
              <a:defRPr sz="18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04" y="5367629"/>
            <a:ext cx="5487258" cy="8047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1682B-9DF1-4732-8B06-035FEA445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FBB73-AC87-47F0-A39C-98C05CEC2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544" y="137705"/>
            <a:ext cx="1956364" cy="6403286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2451" y="137705"/>
            <a:ext cx="5731804" cy="6403286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A90DF-04CA-4223-9C44-0D1BA6DE2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8" descr="C:\Documents and Settings\Rami\Desktop\Ramis Work\PresPro\Templates_07_July_2004\Biotech\JPGS\PPP_SBIOT_TXT_DNA_Structur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2025" y="138113"/>
            <a:ext cx="782637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5075" y="1584325"/>
            <a:ext cx="7551738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65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defTabSz="915001">
              <a:defRPr sz="90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7538" y="6624638"/>
            <a:ext cx="289401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 defTabSz="915001">
              <a:defRPr sz="900" smtClean="0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707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defTabSz="915001">
              <a:defRPr sz="900" smtClean="0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CA2B3F08-3E6F-4E18-A348-272FA7F4F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5pPr>
      <a:lvl6pPr marL="412394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6pPr>
      <a:lvl7pPr marL="824789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7pPr>
      <a:lvl8pPr marL="1237183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8pPr>
      <a:lvl9pPr marL="1649578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9pPr>
    </p:titleStyle>
    <p:bodyStyle>
      <a:lvl1pPr marL="341313" indent="-341313" algn="r" rtl="1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FFFFFF"/>
          </a:solidFill>
          <a:latin typeface="+mn-lt"/>
        </a:defRPr>
      </a:lvl2pPr>
      <a:lvl3pPr marL="1141413" indent="-227013" algn="r" rtl="1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FFFFFF"/>
          </a:solidFill>
          <a:latin typeface="+mn-lt"/>
        </a:defRPr>
      </a:lvl3pPr>
      <a:lvl4pPr marL="1598613" indent="-227013" algn="r" rtl="1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rgbClr val="FFFFFF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5pPr>
      <a:lvl6pPr marL="2470071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882465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294860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707254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394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4789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7183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9578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1972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4366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6761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9155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219200"/>
            <a:ext cx="7675512" cy="5715000"/>
          </a:xfrm>
        </p:spPr>
        <p:txBody>
          <a:bodyPr>
            <a:normAutofit fontScale="90000"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/>
            <a: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بسم الله الرحمن الرحيم </a:t>
            </a:r>
            <a:b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/>
            </a:r>
            <a:b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altLang="en-US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مادة</a:t>
            </a:r>
            <a:r>
              <a:rPr lang="ar-SA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  <a:t/>
            </a:r>
            <a:br>
              <a:rPr lang="ar-SA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</a:b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إدارة وصيانة بيئة</a:t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Microsoft</a:t>
            </a:r>
            <a:b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WINDOWS SERVER 2003</a:t>
            </a: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ar-SA" sz="60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447800"/>
            <a:ext cx="7444680" cy="3349352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  <a:t>     الفصل الرابع </a:t>
            </a:r>
          </a:p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  <a:t/>
            </a:r>
            <a:b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</a:b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  <a:t>       حسابات المجموعات</a:t>
            </a:r>
            <a:endParaRPr lang="en-US" sz="5400" dirty="0" smtClean="0">
              <a:solidFill>
                <a:schemeClr val="bg1">
                  <a:lumMod val="20000"/>
                  <a:lumOff val="80000"/>
                </a:schemeClr>
              </a:solidFill>
              <a:cs typeface="Old Antic Outline Shaded" pitchFamily="2" charset="-78"/>
            </a:endParaRPr>
          </a:p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endParaRPr lang="ar-SA" sz="5400" dirty="0">
              <a:solidFill>
                <a:schemeClr val="bg1">
                  <a:lumMod val="20000"/>
                  <a:lumOff val="80000"/>
                </a:schemeClr>
              </a:solidFill>
              <a:cs typeface="Old Antic Outline Shaded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057400" y="1524000"/>
            <a:ext cx="4690864" cy="1470025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+mn-lt"/>
                <a:ea typeface="+mn-ea"/>
                <a:cs typeface="Old Antic Outline Shaded" pitchFamily="2" charset="-78"/>
              </a:rPr>
              <a:t>الدرس الثاني</a:t>
            </a: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6629400" cy="1828800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  <a:t>إدارة</a:t>
            </a: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ar-SA" sz="5400" dirty="0" smtClean="0">
                <a:solidFill>
                  <a:schemeClr val="bg1">
                    <a:lumMod val="20000"/>
                    <a:lumOff val="80000"/>
                  </a:schemeClr>
                </a:solidFill>
                <a:cs typeface="Old Antic Outline Shaded" pitchFamily="2" charset="-78"/>
              </a:rPr>
              <a:t>حســــــــــــــــــــــــــابات المجموعــــــــــــــات</a:t>
            </a:r>
            <a:endParaRPr lang="ar-SA" sz="5400" b="1" cap="all" dirty="0" smtClean="0">
              <a:ln w="0"/>
              <a:solidFill>
                <a:schemeClr val="bg1">
                  <a:lumMod val="20000"/>
                  <a:lumOff val="8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620000" cy="5486400"/>
          </a:xfrm>
        </p:spPr>
        <p:txBody>
          <a:bodyPr>
            <a:normAutofit/>
          </a:bodyPr>
          <a:lstStyle/>
          <a:p>
            <a:pPr marL="542925" indent="-517525"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إنشاء مجموعة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42925" indent="-517525"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تعديل عضوية مجموعة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ar-S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42925" indent="-517525"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إيجاد مجموعات الميدان التي ينتمي إليها مستخدم 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436096" y="503312"/>
            <a:ext cx="3268216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عناصر الدرس</a:t>
            </a:r>
            <a:endParaRPr lang="ar-SA" sz="48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8077200" cy="5029200"/>
          </a:xfrm>
        </p:spPr>
        <p:txBody>
          <a:bodyPr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Active Directory Users and Computers 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 هي الأداة الرئيسية التي 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سنستعملها 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لإدارة رؤساء الأمان – المستخدمين والمجموعات والكمبيوترات – في الميدان .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عند إنشاء المجموعات نضبط مُدى ونوع وعضوية كل مجموعة 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منها .</a:t>
            </a:r>
            <a:endParaRPr lang="ar-SA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لتعديل عضوية أي مجموعة موجودة نستعمل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indent="-609600">
              <a:buNone/>
            </a:pPr>
            <a:endParaRPr lang="ar-SA" sz="3400" dirty="0" smtClean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743200" y="503312"/>
            <a:ext cx="59611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إدارة حسابات المجموعات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مستدير الزوايا 5"/>
          <p:cNvSpPr/>
          <p:nvPr/>
        </p:nvSpPr>
        <p:spPr>
          <a:xfrm>
            <a:off x="2743200" y="503312"/>
            <a:ext cx="59611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إدارة حسابات المجموعات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33387" y="1447800"/>
            <a:ext cx="8405813" cy="56261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sz="37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إنشاء مجموعات الأمان</a:t>
            </a:r>
            <a:r>
              <a:rPr lang="en-US" sz="37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لإنشاء المجموعات نفتح الأداة </a:t>
            </a:r>
            <a:r>
              <a:rPr lang="en-US" sz="3700" b="1" dirty="0" smtClean="0"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نحدد الحاوية التي نريد إنشاء المجموعة داخلها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أنقري بالزر الأيمن واختاري </a:t>
            </a:r>
            <a:r>
              <a:rPr lang="en-US" sz="3700" b="1" dirty="0" smtClean="0">
                <a:latin typeface="Times New Roman" pitchFamily="18" charset="0"/>
                <a:cs typeface="Times New Roman" pitchFamily="18" charset="0"/>
              </a:rPr>
              <a:t>New &gt; Group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النوع الرئيسي للمجموعة التي يتم إنشاؤها على الأرجح هو مجموعة الأمان التي تستخدم لضبط الإذونات </a:t>
            </a:r>
            <a:r>
              <a:rPr lang="en-US" sz="3700" b="1" dirty="0" smtClean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في ميدان ذي مستوى وظائفي مخلوط أو مؤقت يمكنك ضبط مجموعة أمان لمدى المحلي الميداني والمدى </a:t>
            </a: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العمومي فقط .</a:t>
            </a:r>
            <a:endParaRPr lang="ar-SA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يمكن إنشاء المجموعات المحلية الميدانية والعمومية والعالمية كمجموعات توزيع في ميدان  مستواه الوظائفي المخلوط أو المؤقت</a:t>
            </a:r>
            <a:r>
              <a:rPr lang="ar-SA" sz="3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ar-SA" sz="3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1752600"/>
          </a:xfrm>
        </p:spPr>
        <p:txBody>
          <a:bodyPr>
            <a:normAutofit/>
          </a:bodyPr>
          <a:lstStyle/>
          <a:p>
            <a:pPr>
              <a:lnSpc>
                <a:spcPct val="6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لإضافة أو حذف أعضاء من مجموعة نستخدم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6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بالزر الأيمن انقري على المجموعة ثم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properties</a:t>
            </a:r>
            <a:r>
              <a:rPr lang="ar-SA" sz="3400" b="1" dirty="0" smtClean="0">
                <a:latin typeface="Times New Roman" pitchFamily="18" charset="0"/>
                <a:cs typeface="Times New Roman" pitchFamily="18" charset="0"/>
              </a:rPr>
              <a:t> والجدول التالي يوضح علامات تبويب تكوين الأعضاء</a:t>
            </a:r>
          </a:p>
          <a:p>
            <a:pPr>
              <a:lnSpc>
                <a:spcPct val="6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733800" y="503312"/>
            <a:ext cx="49705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 algn="r"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تعديل عضوية مجموعة</a:t>
            </a:r>
          </a:p>
        </p:txBody>
      </p:sp>
      <p:graphicFrame>
        <p:nvGraphicFramePr>
          <p:cNvPr id="4" name="Group 34"/>
          <p:cNvGraphicFramePr>
            <a:graphicFrameLocks/>
          </p:cNvGraphicFramePr>
          <p:nvPr/>
        </p:nvGraphicFramePr>
        <p:xfrm>
          <a:off x="990600" y="3124200"/>
          <a:ext cx="7772400" cy="3036978"/>
        </p:xfrm>
        <a:graphic>
          <a:graphicData uri="http://schemas.openxmlformats.org/drawingml/2006/table">
            <a:tbl>
              <a:tblPr rtl="1"/>
              <a:tblGrid>
                <a:gridCol w="1880286"/>
                <a:gridCol w="5892114"/>
              </a:tblGrid>
              <a:tr h="8382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علامة التبويب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الوظيفة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109938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Members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إضافة وإزالة أو سرد رؤساء الأمان الأعضاء في الحاوية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938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Member Of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إضافة وإزالة أو سرد الحاويات التي تكون هذه الحاوية عضوا فيها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إيجاد مجموعات الميدان التي ينتمي إليها مستخدم :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توفر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تداخل للمجموعات: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تستطيع المجموعات العمومية أن تتداخل ضمن مجموعات عمومية أخرى أو مجموعات عالمية أو مجموعات محلية ميدانية .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  <a:tabLst>
                <a:tab pos="4843463" algn="l"/>
              </a:tabLst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تستطيع المجموعات العالمية أن تكون أعضاء ضمن مجموعات عالمية أخرى أو مجموعات محلية ميدانية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تستطيع المجموعات المحلية الميدانية أن تنتمي إلي مجموعات محلية ميدانية أخرى </a:t>
            </a:r>
          </a:p>
          <a:p>
            <a:pPr>
              <a:lnSpc>
                <a:spcPct val="6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733800" y="503312"/>
            <a:ext cx="49705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 algn="r"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تعديل عضوية مجموعة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5410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ar-SA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لمعرفة المجموعات التي ينتمي إليها المستخدم نستخدم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4000" dirty="0" smtClean="0">
                <a:solidFill>
                  <a:srgbClr val="FFFF99"/>
                </a:solidFill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Dsget user UserDN –memberof  [-expand]</a:t>
            </a:r>
            <a:endParaRPr lang="ar-SA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 memberof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توضح المجموعات المباشرة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-expand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توضح البحث التكراري لكل المجموعات الأخرى.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6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733800" y="503312"/>
            <a:ext cx="49705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 algn="r"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تعديل عضوية مجموعة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NA structure design template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831</TotalTime>
  <Words>308</Words>
  <Application>Microsoft Office PowerPoint</Application>
  <PresentationFormat>عرض على الشاشة (3:4)‏</PresentationFormat>
  <Paragraphs>44</Paragraphs>
  <Slides>9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DNA structure design template</vt:lpstr>
      <vt:lpstr>بسم الله الرحمن الرحيم   مادة إدارة وصيانة بيئة Microsoft  WINDOWS SERVER 2003  </vt:lpstr>
      <vt:lpstr>الشريحة 2</vt:lpstr>
      <vt:lpstr>الدرس الثاني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freeusersr</dc:creator>
  <cp:lastModifiedBy>hamody</cp:lastModifiedBy>
  <cp:revision>75</cp:revision>
  <dcterms:created xsi:type="dcterms:W3CDTF">2011-11-23T12:49:19Z</dcterms:created>
  <dcterms:modified xsi:type="dcterms:W3CDTF">2012-04-08T05:43:08Z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TC102862081033</vt:lpwstr>
  </property>
</Properties>
</file>