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2" r:id="rId2"/>
    <p:sldMasterId id="2147483674" r:id="rId3"/>
  </p:sldMasterIdLst>
  <p:notesMasterIdLst>
    <p:notesMasterId r:id="rId16"/>
  </p:notesMasterIdLst>
  <p:sldIdLst>
    <p:sldId id="269" r:id="rId4"/>
    <p:sldId id="271" r:id="rId5"/>
    <p:sldId id="272" r:id="rId6"/>
    <p:sldId id="273" r:id="rId7"/>
    <p:sldId id="275" r:id="rId8"/>
    <p:sldId id="283" r:id="rId9"/>
    <p:sldId id="284" r:id="rId10"/>
    <p:sldId id="285" r:id="rId11"/>
    <p:sldId id="286" r:id="rId12"/>
    <p:sldId id="287" r:id="rId13"/>
    <p:sldId id="288" r:id="rId14"/>
    <p:sldId id="28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نمط ذو سمات 1 - تميي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50" d="100"/>
          <a:sy n="50" d="100"/>
        </p:scale>
        <p:origin x="-10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F3E1A-F44A-4BDC-BFDE-3CE901F7CC0B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E1359-2DA2-4102-8E5F-3C314329F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BC532-AF72-4101-A204-408D65F6F180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A84AA80-1FC0-4B36-BFFD-EA90E7011F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5" descr="7-00029_BAK_v03TOP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  <p:sldLayoutId id="2147483676" r:id="rId13"/>
  </p:sldLayoutIdLst>
  <p:transition>
    <p:fade/>
  </p:transition>
  <p:txStyles>
    <p:titleStyle>
      <a:lvl1pPr algn="l" defTabSz="914363" rtl="1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54088" y="914400"/>
            <a:ext cx="7675512" cy="5715000"/>
          </a:xfrm>
        </p:spPr>
        <p:txBody>
          <a:bodyPr>
            <a:normAutofit fontScale="90000"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0"/>
            <a:r>
              <a:rPr lang="ar-SA" sz="4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بسم الله الرحمن الرحيم </a:t>
            </a:r>
            <a:br>
              <a:rPr lang="ar-SA" sz="4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sz="4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/>
            </a:r>
            <a:br>
              <a:rPr lang="ar-SA" sz="4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altLang="en-US" sz="4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مادة</a:t>
            </a:r>
            <a:r>
              <a:rPr lang="ar-SA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  <a:t/>
            </a:r>
            <a:br>
              <a:rPr lang="ar-SA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</a:br>
            <a:r>
              <a:rPr lang="ar-SA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إدارة وصيانة بيئة</a:t>
            </a:r>
            <a:br>
              <a:rPr lang="ar-SA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Microsoft</a:t>
            </a:r>
            <a:br>
              <a:rPr lang="en-US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 WINDOWS SERVER 2003</a:t>
            </a:r>
            <a:r>
              <a:rPr lang="ar-SA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ar-SA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ar-SA" sz="6000" b="1" cap="all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447800"/>
            <a:ext cx="7444680" cy="3349352"/>
          </a:xfr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0070C0"/>
                </a:solidFill>
                <a:cs typeface="Old Antic Outline Shaded" pitchFamily="2" charset="-78"/>
              </a:rPr>
              <a:t>     الفصل السادس </a:t>
            </a:r>
          </a:p>
          <a:p>
            <a:pPr algn="ctr"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endParaRPr lang="ar-SA" sz="5400" dirty="0" smtClean="0">
              <a:solidFill>
                <a:srgbClr val="0070C0"/>
              </a:solidFill>
              <a:cs typeface="Old Antic Outline Shaded" pitchFamily="2" charset="-78"/>
            </a:endParaRPr>
          </a:p>
          <a:p>
            <a:pPr algn="ctr"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0070C0"/>
                </a:solidFill>
                <a:cs typeface="Old Antic Outline Shaded" pitchFamily="2" charset="-78"/>
              </a:rPr>
              <a:t>الملفات والمجلدات</a:t>
            </a:r>
            <a:endParaRPr lang="en-US" sz="5400" dirty="0" smtClean="0">
              <a:solidFill>
                <a:srgbClr val="0070C0"/>
              </a:solidFill>
              <a:cs typeface="Old Antic Outline Shaded" pitchFamily="2" charset="-78"/>
            </a:endParaRPr>
          </a:p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endParaRPr lang="ar-SA" sz="5400" dirty="0">
              <a:solidFill>
                <a:srgbClr val="0070C0"/>
              </a:solidFill>
              <a:cs typeface="Old Antic Outline Shaded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548136" y="1524000"/>
            <a:ext cx="4690864" cy="1470025"/>
          </a:xfr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0070C0"/>
                </a:solidFill>
                <a:latin typeface="+mn-lt"/>
                <a:ea typeface="+mn-ea"/>
                <a:cs typeface="Old Antic Outline Shaded" pitchFamily="2" charset="-78"/>
              </a:rPr>
              <a:t>الدرس الأول</a:t>
            </a:r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>
          <a:xfrm>
            <a:off x="609600" y="3048000"/>
            <a:ext cx="7848600" cy="2514600"/>
          </a:xfrm>
          <a:scene3d>
            <a:camera prst="isometricOffAxis1Right"/>
            <a:lightRig rig="threePt" dir="t"/>
          </a:scene3d>
        </p:spPr>
        <p:txBody>
          <a:bodyPr/>
          <a:lstStyle/>
          <a:p>
            <a:pPr algn="ctr"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0070C0"/>
                </a:solidFill>
                <a:cs typeface="Old Antic Outline Shaded" pitchFamily="2" charset="-78"/>
              </a:rPr>
              <a:t>إعداد المجلدات المشتركة</a:t>
            </a:r>
            <a:endParaRPr lang="ar-SA" sz="5400" b="1" cap="all" dirty="0" smtClean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5257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r>
              <a:rPr lang="ar-SA" sz="3600" b="1" dirty="0" smtClean="0">
                <a:cs typeface="+mj-cs"/>
              </a:rPr>
              <a:t>إنشاء مجلد مشترك بواسطة مستكشف ويندوز والأداة الاضافية </a:t>
            </a:r>
            <a:r>
              <a:rPr lang="en-US" sz="3600" b="1" dirty="0" smtClean="0">
                <a:cs typeface="+mj-cs"/>
              </a:rPr>
              <a:t>Shared Folders</a:t>
            </a:r>
            <a:r>
              <a:rPr lang="ar-SA" sz="3600" b="1" dirty="0" err="1" smtClean="0">
                <a:cs typeface="+mj-cs"/>
              </a:rPr>
              <a:t>.</a:t>
            </a:r>
            <a:endParaRPr lang="ar-SA" sz="3600" b="1" dirty="0" smtClean="0">
              <a:cs typeface="+mj-cs"/>
            </a:endParaRP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r>
              <a:rPr lang="ar-SA" sz="3600" b="1" dirty="0" smtClean="0">
                <a:cs typeface="+mj-cs"/>
              </a:rPr>
              <a:t>ضبط الاذونات والخصائص الاخرى للمجلدات </a:t>
            </a:r>
            <a:r>
              <a:rPr lang="ar-SA" sz="3600" b="1" dirty="0" err="1" smtClean="0">
                <a:cs typeface="+mj-cs"/>
              </a:rPr>
              <a:t>المشتركة  .</a:t>
            </a:r>
            <a:r>
              <a:rPr lang="ar-SA" sz="3600" b="1" dirty="0" smtClean="0">
                <a:cs typeface="+mj-cs"/>
              </a:rPr>
              <a:t> 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r>
              <a:rPr lang="ar-SA" sz="3600" b="1" dirty="0" smtClean="0">
                <a:cs typeface="+mj-cs"/>
              </a:rPr>
              <a:t>إدارة جلسات المستخدمين </a:t>
            </a:r>
            <a:r>
              <a:rPr lang="ar-SA" sz="3600" b="1" dirty="0" err="1" smtClean="0">
                <a:cs typeface="+mj-cs"/>
              </a:rPr>
              <a:t>المفتوحة  .</a:t>
            </a:r>
            <a:endParaRPr lang="ar-SA" sz="3600" b="1" dirty="0" smtClean="0"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029200" y="152400"/>
            <a:ext cx="3505200" cy="92333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5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عناصر الدرس</a:t>
            </a:r>
            <a:endParaRPr lang="ar-SA" sz="5400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1119187"/>
            <a:ext cx="8455025" cy="4824413"/>
          </a:xfrm>
        </p:spPr>
        <p:txBody>
          <a:bodyPr>
            <a:normAutofit fontScale="92500" lnSpcReduction="20000"/>
          </a:bodyPr>
          <a:lstStyle/>
          <a:p>
            <a:pPr marL="396875" indent="-396875" algn="r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cs typeface="+mj-cs"/>
              </a:rPr>
              <a:t>لن تكون لدينا شبكات إذا لم يتمكن مستخدمي الكمبيوترات الأخرى من الوصول للموارد المخزنة في كمبيوتر واحد، لذا فان إنشاء مجلد مشترك لتزويد الوصول يعتبر من المهام البديهية لأي مسئول</a:t>
            </a:r>
            <a:r>
              <a:rPr lang="en-US" sz="2800" b="1" dirty="0" smtClean="0"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شبكة.</a:t>
            </a:r>
            <a:r>
              <a:rPr lang="en-US" sz="2800" b="1" dirty="0" smtClean="0"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تتم إدارة المجلدات المشتركة بالأداة </a:t>
            </a:r>
            <a:r>
              <a:rPr lang="arn-CL" sz="2800" b="1" dirty="0" smtClean="0">
                <a:solidFill>
                  <a:srgbClr val="0070C0"/>
                </a:solidFill>
                <a:cs typeface="+mj-cs"/>
              </a:rPr>
              <a:t>Folders</a:t>
            </a:r>
            <a:r>
              <a:rPr lang="ar-SA" sz="2800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n-CL" sz="2800" b="1" dirty="0" smtClean="0">
                <a:solidFill>
                  <a:srgbClr val="0070C0"/>
                </a:solidFill>
                <a:cs typeface="+mj-cs"/>
              </a:rPr>
              <a:t>Shared </a:t>
            </a:r>
            <a:endParaRPr lang="ar-SA" sz="2800" b="1" dirty="0" smtClean="0">
              <a:solidFill>
                <a:srgbClr val="0070C0"/>
              </a:solidFill>
              <a:cs typeface="+mj-cs"/>
            </a:endParaRPr>
          </a:p>
          <a:p>
            <a:pPr marL="396875" indent="-396875" algn="r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cs typeface="+mj-cs"/>
              </a:rPr>
              <a:t>لمشاركة مجلد</a:t>
            </a:r>
            <a:r>
              <a:rPr lang="en-US" sz="2800" b="1" dirty="0" smtClean="0">
                <a:cs typeface="+mj-cs"/>
              </a:rPr>
              <a:t>: </a:t>
            </a:r>
            <a:r>
              <a:rPr lang="ar-SA" sz="2800" b="1" dirty="0" smtClean="0">
                <a:cs typeface="+mj-cs"/>
              </a:rPr>
              <a:t>يجب ضبط الخدمة</a:t>
            </a:r>
            <a:r>
              <a:rPr lang="en-US" sz="2800" b="1" dirty="0" smtClean="0"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 </a:t>
            </a:r>
            <a:r>
              <a:rPr lang="en-US" sz="2800" b="1" dirty="0" smtClean="0">
                <a:cs typeface="+mj-cs"/>
              </a:rPr>
              <a:t>File and Printer Sharing for Microsoft </a:t>
            </a:r>
            <a:r>
              <a:rPr lang="ar-SA" sz="2800" b="1" dirty="0" smtClean="0">
                <a:cs typeface="+mj-cs"/>
              </a:rPr>
              <a:t> (الخدمة </a:t>
            </a:r>
            <a:r>
              <a:rPr lang="en-US" sz="2800" b="1" dirty="0" smtClean="0">
                <a:cs typeface="+mj-cs"/>
              </a:rPr>
              <a:t> </a:t>
            </a:r>
            <a:r>
              <a:rPr lang="arn-CL" sz="2800" b="1" dirty="0" smtClean="0">
                <a:cs typeface="+mj-cs"/>
              </a:rPr>
              <a:t>Server</a:t>
            </a:r>
            <a:r>
              <a:rPr lang="ar-SA" sz="2800" b="1" dirty="0" smtClean="0">
                <a:cs typeface="+mj-cs"/>
              </a:rPr>
              <a:t>) للسماح للعملاء الذين يشغلون </a:t>
            </a:r>
            <a:r>
              <a:rPr lang="en-US" sz="2800" b="1" dirty="0" smtClean="0">
                <a:cs typeface="+mj-cs"/>
              </a:rPr>
              <a:t>Client for Microsoft Networks </a:t>
            </a:r>
            <a:r>
              <a:rPr lang="ar-SA" sz="2800" b="1" dirty="0" smtClean="0">
                <a:cs typeface="+mj-cs"/>
              </a:rPr>
              <a:t>(او الخدمة </a:t>
            </a:r>
            <a:r>
              <a:rPr lang="arn-CL" sz="2800" b="1" dirty="0" smtClean="0">
                <a:cs typeface="+mj-cs"/>
              </a:rPr>
              <a:t>Workstation</a:t>
            </a:r>
            <a:r>
              <a:rPr lang="ar-SA" sz="2800" b="1" dirty="0" smtClean="0">
                <a:cs typeface="+mj-cs"/>
              </a:rPr>
              <a:t>) بإجراء اتصالات شبكية بذلك المجلد ومجلداته الفرعية.</a:t>
            </a:r>
          </a:p>
          <a:p>
            <a:pPr marL="396875" indent="-396875" algn="r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cs typeface="+mj-cs"/>
              </a:rPr>
              <a:t>يمكن مشاركة مجلد بواسطة مستكشف ويندوز بالنقر يمين علي المجلد واختيار </a:t>
            </a:r>
            <a:r>
              <a:rPr lang="en-US" sz="2800" b="1" dirty="0" smtClean="0">
                <a:solidFill>
                  <a:srgbClr val="0070C0"/>
                </a:solidFill>
                <a:cs typeface="+mj-cs"/>
              </a:rPr>
              <a:t>Sharing and Security </a:t>
            </a:r>
            <a:r>
              <a:rPr lang="ar-SA" sz="2800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واختيار </a:t>
            </a:r>
            <a:r>
              <a:rPr lang="en-US" sz="2800" b="1" dirty="0" smtClean="0">
                <a:solidFill>
                  <a:srgbClr val="0070C0"/>
                </a:solidFill>
                <a:cs typeface="+mj-cs"/>
              </a:rPr>
              <a:t>Share this folder</a:t>
            </a:r>
            <a:r>
              <a:rPr lang="ar-SA" sz="2800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ولابد ان تكون مسجل دخولاً إلي الكمبيوتر تفاعلياً لإجراء عملية المشاركة، لكن لا يمكن مشاركة مجلد في نظام بعيد.</a:t>
            </a:r>
          </a:p>
          <a:p>
            <a:pPr marL="396875" indent="-396875" algn="r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cs typeface="+mj-cs"/>
              </a:rPr>
              <a:t>المشاركة بواسطة الأداة</a:t>
            </a:r>
            <a:r>
              <a:rPr lang="ar-SA" sz="2800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n-CL" sz="2800" b="1" dirty="0" smtClean="0">
                <a:solidFill>
                  <a:srgbClr val="0070C0"/>
                </a:solidFill>
                <a:cs typeface="+mj-cs"/>
              </a:rPr>
              <a:t>Shared Folders</a:t>
            </a:r>
            <a:r>
              <a:rPr lang="ar-SA" sz="2800" b="1" dirty="0" smtClean="0">
                <a:cs typeface="+mj-cs"/>
              </a:rPr>
              <a:t> التي تستخدم في الأنظمة المحلية والبعيدة علي حد سواء.</a:t>
            </a:r>
            <a:endParaRPr lang="en-US" sz="2800" b="1" dirty="0" smtClean="0"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715000" y="221159"/>
            <a:ext cx="2819400" cy="76944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4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مشاركة مجلد</a:t>
            </a:r>
            <a:endParaRPr lang="ar-SA" sz="4400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1119187"/>
            <a:ext cx="8455025" cy="4824413"/>
          </a:xfrm>
        </p:spPr>
        <p:txBody>
          <a:bodyPr>
            <a:normAutofit/>
          </a:bodyPr>
          <a:lstStyle/>
          <a:p>
            <a:pPr algn="r"/>
            <a:r>
              <a:rPr lang="ar-SA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تفتح الأداة الإضافية </a:t>
            </a:r>
            <a:r>
              <a:rPr lang="en-US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 Shared Folders :</a:t>
            </a:r>
          </a:p>
          <a:p>
            <a:pPr marL="396875" indent="-396875" algn="r">
              <a:lnSpc>
                <a:spcPct val="8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cs typeface="+mj-cs"/>
              </a:rPr>
              <a:t>اما أداة إضافية في وحدة تحكم  </a:t>
            </a:r>
            <a:r>
              <a:rPr lang="arn-CL" b="1" dirty="0" smtClean="0">
                <a:cs typeface="+mj-cs"/>
              </a:rPr>
              <a:t>MMC</a:t>
            </a:r>
            <a:r>
              <a:rPr lang="ar-SA" b="1" dirty="0" smtClean="0">
                <a:cs typeface="+mj-cs"/>
              </a:rPr>
              <a:t> مخصصة.</a:t>
            </a:r>
            <a:endParaRPr lang="arn-CL" b="1" dirty="0" smtClean="0">
              <a:cs typeface="+mj-cs"/>
            </a:endParaRPr>
          </a:p>
          <a:p>
            <a:pPr marL="396875" indent="-396875" algn="r">
              <a:lnSpc>
                <a:spcPct val="8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cs typeface="+mj-cs"/>
              </a:rPr>
              <a:t>او جزء من وحدة التحكم  </a:t>
            </a:r>
            <a:r>
              <a:rPr lang="arn-CL" b="1" dirty="0" smtClean="0">
                <a:cs typeface="+mj-cs"/>
              </a:rPr>
              <a:t>Computer Management</a:t>
            </a:r>
            <a:r>
              <a:rPr lang="ar-SA" b="1" dirty="0" smtClean="0">
                <a:cs typeface="+mj-cs"/>
              </a:rPr>
              <a:t>.او جزء من </a:t>
            </a:r>
            <a:r>
              <a:rPr lang="arn-CL" b="1" dirty="0" smtClean="0">
                <a:cs typeface="+mj-cs"/>
              </a:rPr>
              <a:t>File sever Management</a:t>
            </a:r>
          </a:p>
          <a:p>
            <a:pPr marL="396875" indent="-396875" algn="r">
              <a:lnSpc>
                <a:spcPct val="8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cs typeface="+mj-cs"/>
              </a:rPr>
              <a:t>يتضمن ويندوز سرفر 2003 عدة مشاركات إدارية افتراضية تزود تلك المشاركات اتصال بمجلد النظام</a:t>
            </a:r>
            <a:r>
              <a:rPr lang="en-US" b="1" dirty="0" smtClean="0">
                <a:cs typeface="+mj-cs"/>
              </a:rPr>
              <a:t> (C:\Windows) </a:t>
            </a:r>
            <a:r>
              <a:rPr lang="ar-SA" b="1" dirty="0" smtClean="0">
                <a:cs typeface="+mj-cs"/>
              </a:rPr>
              <a:t>وكل مشاركة من تلك المشاركات تستخدم </a:t>
            </a:r>
            <a:r>
              <a:rPr lang="ar-SA" b="1" dirty="0" err="1" smtClean="0">
                <a:cs typeface="+mj-cs"/>
              </a:rPr>
              <a:t>علامة ($</a:t>
            </a:r>
            <a:r>
              <a:rPr lang="ar-SA" b="1" dirty="0" smtClean="0">
                <a:cs typeface="+mj-cs"/>
              </a:rPr>
              <a:t>) لتبين أنها مشاركة</a:t>
            </a:r>
            <a:r>
              <a:rPr lang="en-US" b="1" dirty="0" smtClean="0">
                <a:cs typeface="+mj-cs"/>
              </a:rPr>
              <a:t> </a:t>
            </a:r>
            <a:r>
              <a:rPr lang="ar-SA" b="1" dirty="0" smtClean="0">
                <a:cs typeface="+mj-cs"/>
              </a:rPr>
              <a:t>مخفية لن تظهر عند الاستعراض ويمكن الاتصال </a:t>
            </a:r>
            <a:r>
              <a:rPr lang="ar-SA" b="1" dirty="0" err="1" smtClean="0">
                <a:cs typeface="+mj-cs"/>
              </a:rPr>
              <a:t>بها</a:t>
            </a:r>
            <a:r>
              <a:rPr lang="ar-SA" b="1" dirty="0" smtClean="0">
                <a:cs typeface="+mj-cs"/>
              </a:rPr>
              <a:t> بواسطة اصطلاح تسمية عالمي </a:t>
            </a:r>
            <a:r>
              <a:rPr lang="en-US" b="1" dirty="0" smtClean="0">
                <a:cs typeface="+mj-cs"/>
              </a:rPr>
              <a:t>(UNC)</a:t>
            </a:r>
            <a:r>
              <a:rPr lang="ar-SA" b="1" dirty="0" smtClean="0">
                <a:cs typeface="+mj-cs"/>
              </a:rPr>
              <a:t>علي هيئة</a:t>
            </a:r>
            <a:r>
              <a:rPr lang="en-US" b="1" dirty="0" smtClean="0">
                <a:cs typeface="+mj-cs"/>
              </a:rPr>
              <a:t> //</a:t>
            </a:r>
            <a:r>
              <a:rPr lang="en-US" b="1" dirty="0" err="1" smtClean="0">
                <a:cs typeface="+mj-cs"/>
              </a:rPr>
              <a:t>servername</a:t>
            </a:r>
            <a:r>
              <a:rPr lang="en-US" b="1" dirty="0" smtClean="0">
                <a:cs typeface="+mj-cs"/>
              </a:rPr>
              <a:t>\</a:t>
            </a:r>
            <a:r>
              <a:rPr lang="en-US" b="1" dirty="0" err="1" smtClean="0">
                <a:cs typeface="+mj-cs"/>
              </a:rPr>
              <a:t>sharename</a:t>
            </a:r>
            <a:r>
              <a:rPr lang="en-US" b="1" dirty="0" smtClean="0">
                <a:cs typeface="+mj-cs"/>
              </a:rPr>
              <a:t> $    </a:t>
            </a:r>
            <a:r>
              <a:rPr lang="en-US" b="1" dirty="0" smtClean="0">
                <a:solidFill>
                  <a:srgbClr val="000066"/>
                </a:solidFill>
                <a:latin typeface="Monotype Corsiva" pitchFamily="66" charset="0"/>
                <a:cs typeface="Mudir MT" pitchFamily="2" charset="-78"/>
              </a:rPr>
              <a:t> </a:t>
            </a:r>
            <a:endParaRPr lang="ar-SA" b="1" dirty="0" smtClean="0">
              <a:solidFill>
                <a:srgbClr val="000066"/>
              </a:solidFill>
              <a:latin typeface="Monotype Corsiva" pitchFamily="66" charset="0"/>
              <a:cs typeface="Mudir MT" pitchFamily="2" charset="-78"/>
            </a:endParaRPr>
          </a:p>
          <a:p>
            <a:pPr marL="396875" indent="-396875" algn="r">
              <a:lnSpc>
                <a:spcPct val="8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cs typeface="+mj-cs"/>
              </a:rPr>
              <a:t>فقط </a:t>
            </a:r>
            <a:r>
              <a:rPr lang="ar-SA" b="1" dirty="0" err="1" smtClean="0">
                <a:cs typeface="+mj-cs"/>
              </a:rPr>
              <a:t>المسؤولين</a:t>
            </a:r>
            <a:r>
              <a:rPr lang="ar-SA" b="1" dirty="0" smtClean="0">
                <a:cs typeface="+mj-cs"/>
              </a:rPr>
              <a:t> يمكنهم الاتصال بالمشاركات الادارية.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5715000" y="221159"/>
            <a:ext cx="2819400" cy="76944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4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مشاركة مجلد</a:t>
            </a:r>
            <a:endParaRPr lang="ar-SA" sz="4400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1119187"/>
            <a:ext cx="8455025" cy="4824413"/>
          </a:xfrm>
        </p:spPr>
        <p:txBody>
          <a:bodyPr>
            <a:normAutofit fontScale="92500" lnSpcReduction="10000"/>
          </a:bodyPr>
          <a:lstStyle/>
          <a:p>
            <a:pPr marL="396875" indent="-396875" algn="r"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solidFill>
                  <a:srgbClr val="0070C0"/>
                </a:solidFill>
                <a:cs typeface="+mj-cs"/>
              </a:rPr>
              <a:t>لمشاركة مجلد بعيد </a:t>
            </a:r>
            <a:r>
              <a:rPr lang="ar-SA" b="1" dirty="0" smtClean="0">
                <a:cs typeface="+mj-cs"/>
              </a:rPr>
              <a:t>اتصل بالكمبيوتر بواسطة الأداة</a:t>
            </a:r>
            <a:r>
              <a:rPr lang="en-US" b="1" dirty="0" smtClean="0">
                <a:cs typeface="+mj-cs"/>
              </a:rPr>
              <a:t> Shared Folders </a:t>
            </a:r>
            <a:r>
              <a:rPr lang="ar-SA" b="1" dirty="0" smtClean="0">
                <a:cs typeface="+mj-cs"/>
              </a:rPr>
              <a:t> ونقر يمين واختيار</a:t>
            </a:r>
            <a:r>
              <a:rPr lang="en-US" b="1" dirty="0" smtClean="0">
                <a:cs typeface="+mj-cs"/>
              </a:rPr>
              <a:t> Connect to Another Computer </a:t>
            </a:r>
            <a:r>
              <a:rPr lang="ar-SA" b="1" dirty="0" smtClean="0">
                <a:cs typeface="+mj-cs"/>
              </a:rPr>
              <a:t>وانتق العقدة</a:t>
            </a:r>
            <a:r>
              <a:rPr lang="en-US" b="1" dirty="0" smtClean="0">
                <a:cs typeface="+mj-cs"/>
              </a:rPr>
              <a:t> Shares </a:t>
            </a:r>
            <a:r>
              <a:rPr lang="ar-SA" b="1" dirty="0" smtClean="0">
                <a:cs typeface="+mj-cs"/>
              </a:rPr>
              <a:t>من القائمة</a:t>
            </a:r>
            <a:r>
              <a:rPr lang="en-US" b="1" dirty="0" smtClean="0">
                <a:cs typeface="+mj-cs"/>
              </a:rPr>
              <a:t>Action </a:t>
            </a:r>
            <a:r>
              <a:rPr lang="ar-SA" b="1" dirty="0" smtClean="0">
                <a:cs typeface="+mj-cs"/>
              </a:rPr>
              <a:t> واختر</a:t>
            </a:r>
            <a:r>
              <a:rPr lang="en-US" b="1" dirty="0" smtClean="0">
                <a:cs typeface="+mj-cs"/>
              </a:rPr>
              <a:t>  New Share </a:t>
            </a:r>
          </a:p>
          <a:p>
            <a:pPr marL="396875" indent="-396875" algn="r">
              <a:spcBef>
                <a:spcPct val="20000"/>
              </a:spcBef>
              <a:buClr>
                <a:schemeClr val="accent1">
                  <a:lumMod val="75000"/>
                </a:schemeClr>
              </a:buClr>
            </a:pPr>
            <a:r>
              <a:rPr lang="ar-SA" b="1" dirty="0" smtClean="0">
                <a:solidFill>
                  <a:srgbClr val="C00000"/>
                </a:solidFill>
                <a:cs typeface="+mj-cs"/>
              </a:rPr>
              <a:t>تظهر الصفحات والإعدادات التالية</a:t>
            </a:r>
            <a:r>
              <a:rPr lang="en-US" b="1" dirty="0" smtClean="0">
                <a:solidFill>
                  <a:srgbClr val="C00000"/>
                </a:solidFill>
                <a:cs typeface="+mj-cs"/>
              </a:rPr>
              <a:t>:</a:t>
            </a:r>
          </a:p>
          <a:p>
            <a:pPr marL="396875" indent="-396875" algn="r"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solidFill>
                  <a:srgbClr val="0070C0"/>
                </a:solidFill>
                <a:cs typeface="+mj-cs"/>
              </a:rPr>
              <a:t>الصفحة</a:t>
            </a:r>
            <a:r>
              <a:rPr lang="en-US" b="1" dirty="0" smtClean="0">
                <a:solidFill>
                  <a:srgbClr val="0070C0"/>
                </a:solidFill>
                <a:cs typeface="+mj-cs"/>
              </a:rPr>
              <a:t>Folder Path </a:t>
            </a:r>
            <a:r>
              <a:rPr lang="ar-SA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b="1" dirty="0" smtClean="0">
                <a:cs typeface="+mj-cs"/>
              </a:rPr>
              <a:t>: نكتب المسار للمجلد علي القرص الصلب المحلي.</a:t>
            </a:r>
          </a:p>
          <a:p>
            <a:pPr marL="396875" indent="-396875" algn="r"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solidFill>
                  <a:srgbClr val="0070C0"/>
                </a:solidFill>
                <a:cs typeface="+mj-cs"/>
              </a:rPr>
              <a:t>الصفحة </a:t>
            </a:r>
            <a:r>
              <a:rPr lang="en-US" b="1" dirty="0" smtClean="0">
                <a:solidFill>
                  <a:srgbClr val="0070C0"/>
                </a:solidFill>
                <a:cs typeface="+mj-cs"/>
              </a:rPr>
              <a:t>Name ,Description, and Settings</a:t>
            </a:r>
            <a:r>
              <a:rPr lang="ar-SA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b="1" dirty="0" smtClean="0">
                <a:cs typeface="+mj-cs"/>
              </a:rPr>
              <a:t>نكتب اسم المشاركة, وإذا كانت الشبكة تتضمن  مستخدمين يعملون علي نظام منخفض لابد من التقيّد باصطلاح التسمية 8.3 حتى تضمن لهم الوصول للمشاركات.</a:t>
            </a:r>
          </a:p>
          <a:p>
            <a:pPr marL="396875" indent="-396875" algn="r">
              <a:spcBef>
                <a:spcPct val="20000"/>
              </a:spcBef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b="1" dirty="0" smtClean="0">
                <a:solidFill>
                  <a:srgbClr val="0070C0"/>
                </a:solidFill>
                <a:cs typeface="+mj-cs"/>
              </a:rPr>
              <a:t>الصفحة </a:t>
            </a:r>
            <a:r>
              <a:rPr lang="en-US" b="1" dirty="0" smtClean="0">
                <a:solidFill>
                  <a:srgbClr val="0070C0"/>
                </a:solidFill>
                <a:cs typeface="+mj-cs"/>
              </a:rPr>
              <a:t>Permission</a:t>
            </a:r>
            <a:r>
              <a:rPr lang="ar-SA" b="1" dirty="0" smtClean="0">
                <a:cs typeface="+mj-cs"/>
              </a:rPr>
              <a:t> لانتقاء أذونات المشاركة.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5715000" y="221159"/>
            <a:ext cx="2819400" cy="76944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4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مشاركة مجلد</a:t>
            </a:r>
            <a:endParaRPr lang="ar-SA" sz="4400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1119187"/>
            <a:ext cx="8455025" cy="4214813"/>
          </a:xfrm>
        </p:spPr>
        <p:txBody>
          <a:bodyPr>
            <a:normAutofit/>
          </a:bodyPr>
          <a:lstStyle/>
          <a:p>
            <a:pPr algn="r"/>
            <a:r>
              <a:rPr lang="ar-SA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العقدة  </a:t>
            </a:r>
            <a:r>
              <a:rPr lang="arn-CL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Share</a:t>
            </a:r>
            <a:r>
              <a:rPr lang="ar-SA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 في الأداة الإضافية</a:t>
            </a:r>
            <a:r>
              <a:rPr lang="en-US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Shared Folders </a:t>
            </a:r>
            <a:r>
              <a:rPr lang="ar-SA" b="1" dirty="0" err="1" smtClean="0">
                <a:solidFill>
                  <a:srgbClr val="0070C0"/>
                </a:solidFill>
                <a:latin typeface="Monotype Corsiva" pitchFamily="66" charset="0"/>
                <a:cs typeface="+mj-cs"/>
              </a:rPr>
              <a:t>:</a:t>
            </a:r>
            <a:endParaRPr lang="ar-SA" b="1" dirty="0" smtClean="0">
              <a:solidFill>
                <a:srgbClr val="0070C0"/>
              </a:solidFill>
              <a:latin typeface="Monotype Corsiva" pitchFamily="66" charset="0"/>
              <a:cs typeface="+mj-cs"/>
            </a:endParaRP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تسرد كل المشاركات الموجودة في الكمبيوتر.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تزود قائمة سياقية لكل المشاركات 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تمكنك من إيقاف مشاركة مجلد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تُمكنك من فتح المشاركة في مستكشف ويندوز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تُمكنك من ضبط خصائص المشاركة</a:t>
            </a:r>
            <a:r>
              <a:rPr lang="ar-SA" sz="3200" b="1" dirty="0" smtClean="0">
                <a:solidFill>
                  <a:schemeClr val="tx1"/>
                </a:solidFill>
                <a:latin typeface="Monotype Corsiva" pitchFamily="66" charset="0"/>
                <a:cs typeface="Mudir MT" pitchFamily="2" charset="-78"/>
              </a:rPr>
              <a:t>.</a:t>
            </a:r>
            <a:endParaRPr lang="ar-SA" sz="3200" b="1" dirty="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800600" y="221159"/>
            <a:ext cx="3733800" cy="76944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>
              <a:buFontTx/>
              <a:buNone/>
            </a:pPr>
            <a:r>
              <a:rPr lang="ar-SA" sz="4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إدارة مشاركة مجلد</a:t>
            </a:r>
            <a:endParaRPr lang="en-US" sz="4400" b="1" cap="all" dirty="0" smtClean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1119187"/>
            <a:ext cx="8455025" cy="557213"/>
          </a:xfrm>
        </p:spPr>
        <p:txBody>
          <a:bodyPr>
            <a:normAutofit/>
          </a:bodyPr>
          <a:lstStyle/>
          <a:p>
            <a:pPr lvl="1" algn="r"/>
            <a:r>
              <a:rPr lang="ar-SA" sz="3000" b="1" dirty="0" smtClean="0">
                <a:solidFill>
                  <a:srgbClr val="0070C0"/>
                </a:solidFill>
              </a:rPr>
              <a:t>مربع خصائص المشاركة مبين في الشكل </a:t>
            </a:r>
            <a:r>
              <a:rPr lang="ar-SA" sz="3000" b="1" dirty="0" err="1" smtClean="0">
                <a:solidFill>
                  <a:srgbClr val="0070C0"/>
                </a:solidFill>
              </a:rPr>
              <a:t>التالي:</a:t>
            </a:r>
            <a:endParaRPr lang="ar-SA" sz="3000" b="1" dirty="0" smtClean="0">
              <a:solidFill>
                <a:srgbClr val="0070C0"/>
              </a:solidFill>
              <a:latin typeface="Monotype Corsiva" pitchFamily="66" charset="0"/>
              <a:cs typeface="Mudir MT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800600" y="221159"/>
            <a:ext cx="3733800" cy="76944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>
              <a:buFontTx/>
              <a:buNone/>
            </a:pPr>
            <a:r>
              <a:rPr lang="ar-SA" sz="4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إدارة مشاركة مجلد</a:t>
            </a:r>
            <a:endParaRPr lang="en-US" sz="4400" b="1" cap="all" dirty="0" smtClean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515667"/>
            <a:ext cx="7978775" cy="513437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1423987"/>
            <a:ext cx="8455025" cy="4214813"/>
          </a:xfrm>
        </p:spPr>
        <p:txBody>
          <a:bodyPr>
            <a:normAutofit fontScale="85000" lnSpcReduction="20000"/>
          </a:bodyPr>
          <a:lstStyle/>
          <a:p>
            <a:pPr lvl="1" algn="r"/>
            <a:r>
              <a:rPr lang="ar-SA" sz="4800" b="1" dirty="0" smtClean="0">
                <a:solidFill>
                  <a:srgbClr val="0070C0"/>
                </a:solidFill>
              </a:rPr>
              <a:t>مربع خصائص </a:t>
            </a:r>
            <a:r>
              <a:rPr lang="ar-SA" sz="4800" b="1" dirty="0" err="1" smtClean="0">
                <a:solidFill>
                  <a:srgbClr val="0070C0"/>
                </a:solidFill>
              </a:rPr>
              <a:t>المشاركة:</a:t>
            </a:r>
            <a:endParaRPr lang="ar-SA" sz="4800" b="1" dirty="0" smtClean="0">
              <a:solidFill>
                <a:srgbClr val="0070C0"/>
              </a:solidFill>
            </a:endParaRPr>
          </a:p>
          <a:p>
            <a:pPr marL="396875" lvl="1" indent="-396875" algn="r"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800" b="1" dirty="0" smtClean="0">
                <a:solidFill>
                  <a:srgbClr val="0070C0"/>
                </a:solidFill>
                <a:cs typeface="+mj-cs"/>
              </a:rPr>
              <a:t>علامة التبويب  </a:t>
            </a:r>
            <a:r>
              <a:rPr lang="arn-CL" sz="3800" b="1" dirty="0" smtClean="0">
                <a:solidFill>
                  <a:srgbClr val="0070C0"/>
                </a:solidFill>
                <a:cs typeface="+mj-cs"/>
              </a:rPr>
              <a:t> General</a:t>
            </a:r>
            <a:r>
              <a:rPr lang="ar-SA" sz="3800" b="1" dirty="0" smtClean="0">
                <a:solidFill>
                  <a:srgbClr val="0070C0"/>
                </a:solidFill>
                <a:cs typeface="+mj-cs"/>
              </a:rPr>
              <a:t> : </a:t>
            </a:r>
            <a:r>
              <a:rPr lang="ar-SA" sz="3800" b="1" dirty="0" smtClean="0">
                <a:solidFill>
                  <a:schemeClr val="tx1"/>
                </a:solidFill>
                <a:cs typeface="+mj-cs"/>
              </a:rPr>
              <a:t>تزود الوصول لاسم المشاركة ومسار المجلد والوصف وعدد اتصالات المستخدمين المتزامـــنة</a:t>
            </a:r>
            <a:r>
              <a:rPr lang="en-US" sz="3800" b="1" dirty="0" smtClean="0">
                <a:solidFill>
                  <a:schemeClr val="tx1"/>
                </a:solidFill>
                <a:cs typeface="+mj-cs"/>
              </a:rPr>
              <a:t>.</a:t>
            </a:r>
            <a:r>
              <a:rPr lang="ar-SA" sz="3800" b="1" dirty="0" smtClean="0">
                <a:solidFill>
                  <a:schemeClr val="tx1"/>
                </a:solidFill>
                <a:cs typeface="+mj-cs"/>
              </a:rPr>
              <a:t>والمستخدمين خارج الخط</a:t>
            </a:r>
            <a:endParaRPr lang="en-US" sz="3800" b="1" dirty="0" smtClean="0">
              <a:solidFill>
                <a:schemeClr val="tx1"/>
              </a:solidFill>
              <a:cs typeface="+mj-cs"/>
            </a:endParaRPr>
          </a:p>
          <a:p>
            <a:pPr marL="396875" lvl="1" indent="-396875" algn="r"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800" b="1" dirty="0" smtClean="0">
                <a:solidFill>
                  <a:schemeClr val="tx1"/>
                </a:solidFill>
                <a:cs typeface="+mj-cs"/>
              </a:rPr>
              <a:t>  </a:t>
            </a:r>
            <a:r>
              <a:rPr lang="ar-SA" sz="3800" b="1" dirty="0" smtClean="0">
                <a:solidFill>
                  <a:srgbClr val="0070C0"/>
                </a:solidFill>
                <a:cs typeface="+mj-cs"/>
              </a:rPr>
              <a:t>علامة التبويب </a:t>
            </a:r>
            <a:r>
              <a:rPr lang="arn-CL" sz="3800" b="1" dirty="0" smtClean="0">
                <a:solidFill>
                  <a:srgbClr val="0070C0"/>
                </a:solidFill>
              </a:rPr>
              <a:t>Publish</a:t>
            </a:r>
            <a:r>
              <a:rPr lang="ar-SA" sz="3800" b="1" dirty="0" err="1" smtClean="0">
                <a:solidFill>
                  <a:srgbClr val="0070C0"/>
                </a:solidFill>
                <a:cs typeface="+mj-cs"/>
              </a:rPr>
              <a:t>:</a:t>
            </a:r>
            <a:r>
              <a:rPr lang="arn-CL" sz="3800" b="1" dirty="0" smtClean="0">
                <a:solidFill>
                  <a:srgbClr val="0070C0"/>
                </a:solidFill>
                <a:cs typeface="+mj-cs"/>
              </a:rPr>
              <a:t> </a:t>
            </a:r>
            <a:r>
              <a:rPr lang="ar-SA" sz="3800" b="1" dirty="0" smtClean="0">
                <a:solidFill>
                  <a:schemeClr val="tx1"/>
                </a:solidFill>
                <a:cs typeface="+mj-cs"/>
              </a:rPr>
              <a:t> إذا انتقيت </a:t>
            </a:r>
            <a:r>
              <a:rPr lang="en-US" sz="3800" b="1" dirty="0" smtClean="0">
                <a:solidFill>
                  <a:schemeClr val="tx1"/>
                </a:solidFill>
                <a:cs typeface="+mj-cs"/>
              </a:rPr>
              <a:t>Publish this in Active Directory</a:t>
            </a:r>
            <a:r>
              <a:rPr lang="ar-SA" sz="3800" b="1" dirty="0" smtClean="0">
                <a:solidFill>
                  <a:schemeClr val="tx1"/>
                </a:solidFill>
                <a:cs typeface="+mj-cs"/>
              </a:rPr>
              <a:t> يُنشا كائن في الدليل لتمثيل ذلك المجلد المشترك </a:t>
            </a:r>
          </a:p>
          <a:p>
            <a:pPr marL="396875" lvl="1" indent="-396875" algn="r"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800" b="1" dirty="0" smtClean="0">
                <a:solidFill>
                  <a:schemeClr val="tx1"/>
                </a:solidFill>
                <a:cs typeface="+mj-cs"/>
              </a:rPr>
              <a:t>خصائص الكائن تتضمن وصف وكلمات أساسية تساعد المسئولين في البحث عن</a:t>
            </a:r>
            <a:r>
              <a:rPr lang="en-US" sz="3800" b="1" dirty="0" smtClean="0">
                <a:solidFill>
                  <a:schemeClr val="tx1"/>
                </a:solidFill>
                <a:cs typeface="+mj-cs"/>
              </a:rPr>
              <a:t> </a:t>
            </a:r>
            <a:r>
              <a:rPr lang="ar-SA" sz="3800" b="1" dirty="0" smtClean="0">
                <a:solidFill>
                  <a:schemeClr val="tx1"/>
                </a:solidFill>
                <a:cs typeface="+mj-cs"/>
              </a:rPr>
              <a:t>المجلد المشترك</a:t>
            </a:r>
            <a:r>
              <a:rPr lang="en-US" sz="3800" b="1" dirty="0" smtClean="0">
                <a:solidFill>
                  <a:schemeClr val="tx1"/>
                </a:solidFill>
                <a:cs typeface="+mj-cs"/>
              </a:rPr>
              <a:t>  </a:t>
            </a:r>
            <a:r>
              <a:rPr lang="ar-SA" sz="3800" b="1" dirty="0" smtClean="0">
                <a:solidFill>
                  <a:schemeClr val="tx1"/>
                </a:solidFill>
                <a:cs typeface="+mj-cs"/>
              </a:rPr>
              <a:t>باستعمال </a:t>
            </a:r>
            <a:r>
              <a:rPr lang="en-US" sz="3800" b="1" dirty="0" smtClean="0">
                <a:solidFill>
                  <a:schemeClr val="tx1"/>
                </a:solidFill>
                <a:cs typeface="+mj-cs"/>
              </a:rPr>
              <a:t>:Find shared folders </a:t>
            </a:r>
          </a:p>
          <a:p>
            <a:pPr lvl="1" algn="r"/>
            <a:endParaRPr lang="ar-SA" sz="3000" b="1" dirty="0" smtClean="0">
              <a:solidFill>
                <a:srgbClr val="0070C0"/>
              </a:solidFill>
              <a:latin typeface="Monotype Corsiva" pitchFamily="66" charset="0"/>
              <a:cs typeface="Mudir MT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800600" y="221159"/>
            <a:ext cx="3733800" cy="76944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>
              <a:buFontTx/>
              <a:buNone/>
            </a:pPr>
            <a:r>
              <a:rPr lang="ar-SA" sz="4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إدارة مشاركة مجلد</a:t>
            </a:r>
            <a:endParaRPr lang="en-US" sz="4400" b="1" cap="all" dirty="0" smtClean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86200" y="221159"/>
            <a:ext cx="4648200" cy="76944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>
              <a:buFontTx/>
              <a:buNone/>
            </a:pPr>
            <a:r>
              <a:rPr lang="ar-SA" sz="4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ضبط أذونات المشاركة</a:t>
            </a:r>
            <a:endParaRPr lang="en-US" sz="4400" b="1" cap="all" dirty="0" smtClean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Group 70"/>
          <p:cNvGraphicFramePr>
            <a:graphicFrameLocks/>
          </p:cNvGraphicFramePr>
          <p:nvPr/>
        </p:nvGraphicFramePr>
        <p:xfrm>
          <a:off x="250825" y="1163638"/>
          <a:ext cx="8642350" cy="384048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988175"/>
                <a:gridCol w="1654175"/>
              </a:tblGrid>
              <a:tr h="755121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يستطيع المستخدمون عرض أسماء المجلدات والملفات وبيانات وسمات </a:t>
                      </a:r>
                      <a:r>
                        <a:rPr lang="ar-SA" sz="26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الملفات .</a:t>
                      </a: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 ويستطيع المستخدمون أيضا تشغيل البرامج والوصول إلي المجلدات </a:t>
                      </a:r>
                      <a:r>
                        <a:rPr lang="ar-SA" sz="26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الاخري</a:t>
                      </a: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 الموجودة ضمن المجلد المشترك</a:t>
                      </a:r>
                      <a:endParaRPr lang="en-US" sz="2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Read</a:t>
                      </a:r>
                    </a:p>
                  </a:txBody>
                  <a:tcPr anchor="ctr" horzOverflow="overflow"/>
                </a:tc>
              </a:tr>
              <a:tr h="755121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يستطيع المستخدمون إنشاء مجلدات وإضافة ملفات للمجلدات</a:t>
                      </a:r>
                      <a:r>
                        <a:rPr lang="ar-SA" sz="2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 </a:t>
                      </a: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وتغير وتعديل الملفات حذف ملفات وتنفيذ كل كل المهام التي يسمح </a:t>
                      </a:r>
                      <a:r>
                        <a:rPr lang="ar-SA" sz="26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بها</a:t>
                      </a: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 الإذن</a:t>
                      </a:r>
                      <a:r>
                        <a:rPr lang="en-US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Read 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Change</a:t>
                      </a:r>
                    </a:p>
                  </a:txBody>
                  <a:tcPr anchor="ctr" horzOverflow="overflow"/>
                </a:tc>
              </a:tr>
              <a:tr h="755121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يستطيع المستخدمون تغير أذونات الملفات وأخذ ملكية الملفات،وتنفيذ كل المهام التي يسمح </a:t>
                      </a:r>
                      <a:r>
                        <a:rPr lang="ar-SA" sz="26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بها</a:t>
                      </a:r>
                      <a:r>
                        <a:rPr lang="ar-SA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 الإذن</a:t>
                      </a:r>
                      <a:r>
                        <a:rPr lang="en-US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Change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Full Control</a:t>
                      </a: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066800"/>
            <a:ext cx="8534401" cy="4953000"/>
          </a:xfrm>
        </p:spPr>
        <p:txBody>
          <a:bodyPr>
            <a:normAutofit fontScale="92500"/>
          </a:bodyPr>
          <a:lstStyle/>
          <a:p>
            <a:pPr algn="r"/>
            <a:r>
              <a:rPr lang="ar-SA" b="1" dirty="0" smtClean="0">
                <a:solidFill>
                  <a:srgbClr val="0070C0"/>
                </a:solidFill>
              </a:rPr>
              <a:t>يقطع توصيل الملقم  بغرض الآتي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إخضاعه للصيانة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أخذ نُسخ احتياطية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تنفيذ مهام تتطلب قطع الاتصال وإغلاق وفك قفل أي ملفات مفتوحة.</a:t>
            </a:r>
          </a:p>
          <a:p>
            <a:pPr marL="396875" lvl="1" indent="-396875" algn="r">
              <a:buClr>
                <a:schemeClr val="accent1">
                  <a:lumMod val="75000"/>
                </a:schemeClr>
              </a:buClr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rgbClr val="0070C0"/>
                </a:solidFill>
                <a:cs typeface="+mj-cs"/>
              </a:rPr>
              <a:t>العقدة </a:t>
            </a:r>
            <a:r>
              <a:rPr lang="arn-CL" sz="3200" b="1" dirty="0" smtClean="0">
                <a:solidFill>
                  <a:srgbClr val="0070C0"/>
                </a:solidFill>
                <a:cs typeface="+mj-cs"/>
              </a:rPr>
              <a:t>session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 في الأداة الإضافية</a:t>
            </a:r>
            <a:r>
              <a:rPr lang="en-US" sz="3200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n-CL" sz="3200" b="1" dirty="0" smtClean="0">
                <a:solidFill>
                  <a:schemeClr val="tx1"/>
                </a:solidFill>
                <a:cs typeface="+mj-cs"/>
              </a:rPr>
              <a:t>Folders</a:t>
            </a:r>
            <a:r>
              <a:rPr lang="en-US" sz="3200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n-CL" sz="3200" b="1" dirty="0" smtClean="0">
                <a:solidFill>
                  <a:schemeClr val="tx1"/>
                </a:solidFill>
                <a:cs typeface="+mj-cs"/>
              </a:rPr>
              <a:t>Shared 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تتيح مراقبة عدد المستخدمين المتصلين بملقم معيّن.</a:t>
            </a:r>
          </a:p>
          <a:p>
            <a:pPr marL="396875" lvl="1" indent="-396875" algn="r">
              <a:buClr>
                <a:schemeClr val="accent1">
                  <a:lumMod val="75000"/>
                </a:schemeClr>
              </a:buClr>
            </a:pPr>
            <a:r>
              <a:rPr lang="ar-SA" sz="3200" b="1" dirty="0" smtClean="0">
                <a:solidFill>
                  <a:srgbClr val="0070C0"/>
                </a:solidFill>
                <a:cs typeface="+mj-cs"/>
              </a:rPr>
              <a:t>العقدة </a:t>
            </a:r>
            <a:r>
              <a:rPr lang="arn-CL" sz="3200" b="1" dirty="0" smtClean="0">
                <a:solidFill>
                  <a:srgbClr val="0070C0"/>
                </a:solidFill>
                <a:cs typeface="+mj-cs"/>
              </a:rPr>
              <a:t>Open Files</a:t>
            </a:r>
            <a:r>
              <a:rPr lang="ar-SA" sz="3200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تُبين لائحة بالملفات المفتوحة.</a:t>
            </a:r>
          </a:p>
          <a:p>
            <a:pPr marL="396875" lvl="1" indent="-396875" algn="r"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يجب إبلاغ المستخدم بان الاتصال سوف يقطع حتى يتسنى له حفظ </a:t>
            </a:r>
            <a:r>
              <a:rPr lang="ar-SA" sz="3200" b="1" dirty="0" err="1" smtClean="0">
                <a:solidFill>
                  <a:schemeClr val="tx1"/>
                </a:solidFill>
                <a:cs typeface="+mj-cs"/>
              </a:rPr>
              <a:t>بياناته 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.او إرسال رسالة بالنقر يمين علي العقدة </a:t>
            </a:r>
            <a:r>
              <a:rPr lang="arn-CL" sz="3200" b="1" dirty="0" smtClean="0">
                <a:solidFill>
                  <a:schemeClr val="tx1"/>
                </a:solidFill>
                <a:cs typeface="+mj-cs"/>
              </a:rPr>
              <a:t>Shares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 ، سترسل الرسائل عبر </a:t>
            </a:r>
            <a:r>
              <a:rPr lang="ar-SA" sz="3200" b="1" dirty="0" err="1" smtClean="0">
                <a:solidFill>
                  <a:schemeClr val="tx1"/>
                </a:solidFill>
                <a:cs typeface="+mj-cs"/>
              </a:rPr>
              <a:t>الميسينجر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 باستعمال اسم الكمبيوتر.</a:t>
            </a:r>
          </a:p>
          <a:p>
            <a:pPr marL="396875" lvl="1" indent="-396875" algn="r"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endParaRPr lang="ar-SA" sz="3200" b="1" dirty="0" smtClean="0">
              <a:solidFill>
                <a:schemeClr val="tx1"/>
              </a:solidFill>
              <a:cs typeface="+mj-cs"/>
            </a:endParaRPr>
          </a:p>
          <a:p>
            <a:pPr lvl="1" algn="r"/>
            <a:endParaRPr lang="ar-SA" sz="3000" b="1" dirty="0" smtClean="0">
              <a:solidFill>
                <a:srgbClr val="0070C0"/>
              </a:solidFill>
              <a:latin typeface="Monotype Corsiva" pitchFamily="66" charset="0"/>
              <a:cs typeface="Mudir MT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57200" y="221159"/>
            <a:ext cx="8077200" cy="70788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>
              <a:buFontTx/>
              <a:buNone/>
            </a:pPr>
            <a:r>
              <a:rPr lang="ar-SA" sz="4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إدارة جلسات المستخدمين والملفات المفتوحة</a:t>
            </a:r>
            <a:endParaRPr lang="en-US" sz="4000" b="1" cap="all" dirty="0" smtClean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White 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EEFD162-EDAF-40F1-8DE6-8C07E9AEC8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1_White with Blue Bar Segoe Template</Template>
  <TotalTime>3825</TotalTime>
  <Words>472</Words>
  <Application>Microsoft Office PowerPoint</Application>
  <PresentationFormat>عرض على الشاشة (3:4)‏</PresentationFormat>
  <Paragraphs>59</Paragraphs>
  <Slides>12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1_White with Blue Bar Segoe Template</vt:lpstr>
      <vt:lpstr>White with Courier font for code slides</vt:lpstr>
      <vt:lpstr>بسم الله الرحمن الرحيم   مادة إدارة وصيانة بيئة Microsoft  WINDOWS SERVER 2003  </vt:lpstr>
      <vt:lpstr>الشريحة 2</vt:lpstr>
      <vt:lpstr>الدرس الأول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freeusersr</dc:creator>
  <cp:lastModifiedBy>hamody</cp:lastModifiedBy>
  <cp:revision>37</cp:revision>
  <dcterms:created xsi:type="dcterms:W3CDTF">2011-11-23T13:29:43Z</dcterms:created>
  <dcterms:modified xsi:type="dcterms:W3CDTF">2012-04-14T10:29:03Z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TC102867899990</vt:lpwstr>
  </property>
</Properties>
</file>