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27"/>
  </p:notesMasterIdLst>
  <p:sldIdLst>
    <p:sldId id="282" r:id="rId2"/>
    <p:sldId id="283" r:id="rId3"/>
    <p:sldId id="284" r:id="rId4"/>
    <p:sldId id="285" r:id="rId5"/>
    <p:sldId id="286" r:id="rId6"/>
    <p:sldId id="290" r:id="rId7"/>
    <p:sldId id="308" r:id="rId8"/>
    <p:sldId id="309" r:id="rId9"/>
    <p:sldId id="310" r:id="rId10"/>
    <p:sldId id="292" r:id="rId11"/>
    <p:sldId id="294" r:id="rId12"/>
    <p:sldId id="295" r:id="rId13"/>
    <p:sldId id="287" r:id="rId14"/>
    <p:sldId id="288" r:id="rId15"/>
    <p:sldId id="293" r:id="rId16"/>
    <p:sldId id="296" r:id="rId17"/>
    <p:sldId id="297" r:id="rId18"/>
    <p:sldId id="298" r:id="rId19"/>
    <p:sldId id="299" r:id="rId20"/>
    <p:sldId id="300" r:id="rId21"/>
    <p:sldId id="301" r:id="rId22"/>
    <p:sldId id="302" r:id="rId23"/>
    <p:sldId id="303" r:id="rId24"/>
    <p:sldId id="304" r:id="rId25"/>
    <p:sldId id="305" r:id="rId2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p:scale>
          <a:sx n="81" d="100"/>
          <a:sy n="81" d="100"/>
        </p:scale>
        <p:origin x="-834" y="2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93EDFCC4-6489-4760-965E-F7348963C51C}" type="datetimeFigureOut">
              <a:rPr lang="ar-SA" smtClean="0"/>
              <a:pPr/>
              <a:t>16/11/33</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F0F875B2-4706-42B0-A1C4-1CEEEDFC00BF}" type="slidenum">
              <a:rPr lang="ar-SA" smtClean="0"/>
              <a:pPr/>
              <a:t>‹#›</a:t>
            </a:fld>
            <a:endParaRPr lang="ar-SA"/>
          </a:p>
        </p:txBody>
      </p:sp>
    </p:spTree>
    <p:extLst>
      <p:ext uri="{BB962C8B-B14F-4D97-AF65-F5344CB8AC3E}">
        <p14:creationId xmlns:p14="http://schemas.microsoft.com/office/powerpoint/2010/main" val="262774902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fld id="{F0F875B2-4706-42B0-A1C4-1CEEEDFC00BF}" type="slidenum">
              <a:rPr lang="ar-SA" smtClean="0"/>
              <a:pPr/>
              <a:t>6</a:t>
            </a:fld>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fld id="{F0F875B2-4706-42B0-A1C4-1CEEEDFC00BF}" type="slidenum">
              <a:rPr lang="ar-SA" smtClean="0"/>
              <a:pPr/>
              <a:t>11</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BBFA8C99-674E-48C6-824D-DFCB004EB0E0}" type="datetimeFigureOut">
              <a:rPr lang="ar-SA" smtClean="0"/>
              <a:pPr/>
              <a:t>16/11/33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C10B18DE-CE8F-413F-8828-DE0E0ED1A7A9}"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BBFA8C99-674E-48C6-824D-DFCB004EB0E0}" type="datetimeFigureOut">
              <a:rPr lang="ar-SA" smtClean="0"/>
              <a:pPr/>
              <a:t>16/11/33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C10B18DE-CE8F-413F-8828-DE0E0ED1A7A9}"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BFA8C99-674E-48C6-824D-DFCB004EB0E0}" type="datetimeFigureOut">
              <a:rPr lang="ar-SA" smtClean="0"/>
              <a:pPr/>
              <a:t>16/11/33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C10B18DE-CE8F-413F-8828-DE0E0ED1A7A9}"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BBFA8C99-674E-48C6-824D-DFCB004EB0E0}" type="datetimeFigureOut">
              <a:rPr lang="ar-SA" smtClean="0"/>
              <a:pPr/>
              <a:t>16/11/33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C10B18DE-CE8F-413F-8828-DE0E0ED1A7A9}"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BBFA8C99-674E-48C6-824D-DFCB004EB0E0}" type="datetimeFigureOut">
              <a:rPr lang="ar-SA" smtClean="0"/>
              <a:pPr/>
              <a:t>16/11/33</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C10B18DE-CE8F-413F-8828-DE0E0ED1A7A9}"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BBFA8C99-674E-48C6-824D-DFCB004EB0E0}" type="datetimeFigureOut">
              <a:rPr lang="ar-SA" smtClean="0"/>
              <a:pPr/>
              <a:t>16/11/33</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C10B18DE-CE8F-413F-8828-DE0E0ED1A7A9}"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FA8C99-674E-48C6-824D-DFCB004EB0E0}" type="datetimeFigureOut">
              <a:rPr lang="ar-SA" smtClean="0"/>
              <a:pPr/>
              <a:t>16/11/33</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C10B18DE-CE8F-413F-8828-DE0E0ED1A7A9}"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FA8C99-674E-48C6-824D-DFCB004EB0E0}" type="datetimeFigureOut">
              <a:rPr lang="ar-SA" smtClean="0"/>
              <a:pPr/>
              <a:t>16/11/33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C10B18DE-CE8F-413F-8828-DE0E0ED1A7A9}"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FA8C99-674E-48C6-824D-DFCB004EB0E0}" type="datetimeFigureOut">
              <a:rPr lang="ar-SA" smtClean="0"/>
              <a:pPr/>
              <a:t>16/11/33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C10B18DE-CE8F-413F-8828-DE0E0ED1A7A9}"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BBFA8C99-674E-48C6-824D-DFCB004EB0E0}" type="datetimeFigureOut">
              <a:rPr lang="ar-SA" smtClean="0"/>
              <a:pPr/>
              <a:t>16/11/33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C10B18DE-CE8F-413F-8828-DE0E0ED1A7A9}"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BBFA8C99-674E-48C6-824D-DFCB004EB0E0}" type="datetimeFigureOut">
              <a:rPr lang="ar-SA" smtClean="0"/>
              <a:pPr/>
              <a:t>16/11/33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C10B18DE-CE8F-413F-8828-DE0E0ED1A7A9}"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BBFA8C99-674E-48C6-824D-DFCB004EB0E0}" type="datetimeFigureOut">
              <a:rPr lang="ar-SA" smtClean="0"/>
              <a:pPr/>
              <a:t>16/11/33</a:t>
            </a:fld>
            <a:endParaRPr lang="ar-S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C10B18DE-CE8F-413F-8828-DE0E0ED1A7A9}"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file:///F:\&#1578;&#1581;&#1590;&#1610;&#1585;%20&#1575;&#1604;&#1605;&#1575;&#1583;&#1577;\&#1608;&#1585;&#1602;&#1577;%20&#1593;&#1605;&#1604;.doc"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1575;&#1587;&#1574;&#1604;&#1577;%20&#1593;&#1605;&#1604;&#1609;.docx"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الفصل العاشر</a:t>
            </a:r>
            <a:endParaRPr lang="ar-SA" dirty="0"/>
          </a:p>
        </p:txBody>
      </p:sp>
      <p:sp>
        <p:nvSpPr>
          <p:cNvPr id="3" name="Content Placeholder 2"/>
          <p:cNvSpPr>
            <a:spLocks noGrp="1"/>
          </p:cNvSpPr>
          <p:nvPr>
            <p:ph idx="1"/>
          </p:nvPr>
        </p:nvSpPr>
        <p:spPr/>
        <p:txBody>
          <a:bodyPr/>
          <a:lstStyle/>
          <a:p>
            <a:r>
              <a:rPr lang="ar-SA" dirty="0" smtClean="0"/>
              <a:t>انشاء الوحدات النمطية.</a:t>
            </a:r>
          </a:p>
          <a:p>
            <a:r>
              <a:rPr lang="ar-SA" dirty="0" smtClean="0"/>
              <a:t>التمرن  على استعمال متغيرات عمومية.</a:t>
            </a:r>
          </a:p>
          <a:p>
            <a:r>
              <a:rPr lang="ar-SA" dirty="0" smtClean="0"/>
              <a:t>انشاء دالات واجراءات.</a:t>
            </a:r>
          </a:p>
          <a:p>
            <a:r>
              <a:rPr lang="ar-SA" dirty="0" smtClean="0"/>
              <a:t>اجادة التركيب النحوى للدالات والاجراءات واستعمالها.</a:t>
            </a:r>
          </a:p>
          <a:p>
            <a:r>
              <a:rPr lang="ar-SA" dirty="0" smtClean="0"/>
              <a:t>تمرير الوسيطات بالقيمة والمرجع.</a:t>
            </a:r>
            <a:endParaRPr lang="ar-SA"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العمل مع الوحدات النمطية</a:t>
            </a:r>
            <a:endParaRPr lang="ar-SA" dirty="0"/>
          </a:p>
        </p:txBody>
      </p:sp>
      <p:sp>
        <p:nvSpPr>
          <p:cNvPr id="3" name="Content Placeholder 2"/>
          <p:cNvSpPr>
            <a:spLocks noGrp="1"/>
          </p:cNvSpPr>
          <p:nvPr>
            <p:ph idx="1"/>
          </p:nvPr>
        </p:nvSpPr>
        <p:spPr/>
        <p:txBody>
          <a:bodyPr>
            <a:normAutofit fontScale="85000" lnSpcReduction="20000"/>
          </a:bodyPr>
          <a:lstStyle/>
          <a:p>
            <a:r>
              <a:rPr lang="ar-SA" dirty="0" smtClean="0"/>
              <a:t>تلحق بالمشروع بامتداد </a:t>
            </a:r>
            <a:r>
              <a:rPr lang="en-US" dirty="0" err="1" smtClean="0"/>
              <a:t>vb</a:t>
            </a:r>
            <a:r>
              <a:rPr lang="ar-SA" dirty="0" smtClean="0"/>
              <a:t> .</a:t>
            </a:r>
          </a:p>
          <a:p>
            <a:r>
              <a:rPr lang="ar-SA" dirty="0" err="1" smtClean="0"/>
              <a:t>اما</a:t>
            </a:r>
            <a:r>
              <a:rPr lang="ar-SA" dirty="0" smtClean="0"/>
              <a:t> </a:t>
            </a:r>
            <a:r>
              <a:rPr lang="ar-SA" dirty="0" err="1" smtClean="0"/>
              <a:t>فى</a:t>
            </a:r>
            <a:endParaRPr lang="ar-SA" dirty="0" smtClean="0"/>
          </a:p>
          <a:p>
            <a:r>
              <a:rPr lang="ar-SA" dirty="0" smtClean="0"/>
              <a:t> فيجول 6 كان الامتداد </a:t>
            </a:r>
            <a:r>
              <a:rPr lang="en-US" dirty="0" smtClean="0"/>
              <a:t>.bas</a:t>
            </a:r>
            <a:endParaRPr lang="ar-SA" dirty="0" smtClean="0"/>
          </a:p>
          <a:p>
            <a:r>
              <a:rPr lang="ar-SA" dirty="0" smtClean="0"/>
              <a:t>انشاء وحدات نمطية:</a:t>
            </a:r>
          </a:p>
          <a:p>
            <a:r>
              <a:rPr lang="ar-SA" dirty="0" smtClean="0"/>
              <a:t>1- من شريط الادوات أو من قائمة </a:t>
            </a:r>
            <a:r>
              <a:rPr lang="en-US" dirty="0" smtClean="0"/>
              <a:t>Project</a:t>
            </a:r>
            <a:r>
              <a:rPr lang="ar-SA" dirty="0" smtClean="0"/>
              <a:t> نختار </a:t>
            </a:r>
            <a:r>
              <a:rPr lang="en-US" dirty="0" smtClean="0"/>
              <a:t>Add new item</a:t>
            </a:r>
            <a:r>
              <a:rPr lang="ar-SA" dirty="0" smtClean="0"/>
              <a:t>  ومنها نختار </a:t>
            </a:r>
            <a:r>
              <a:rPr lang="en-US" dirty="0" smtClean="0"/>
              <a:t>Add Module</a:t>
            </a:r>
            <a:r>
              <a:rPr lang="ar-SA" dirty="0" smtClean="0"/>
              <a:t> </a:t>
            </a:r>
          </a:p>
          <a:p>
            <a:r>
              <a:rPr lang="ar-SA" dirty="0" smtClean="0"/>
              <a:t>ومن قائمة </a:t>
            </a:r>
            <a:r>
              <a:rPr lang="en-US" dirty="0" smtClean="0"/>
              <a:t>solution </a:t>
            </a:r>
            <a:r>
              <a:rPr lang="ar-SA" dirty="0" smtClean="0"/>
              <a:t> بالضغط على اسم المشروع باليمين ثم نختار </a:t>
            </a:r>
            <a:r>
              <a:rPr lang="en-US" dirty="0" smtClean="0"/>
              <a:t>Add new item</a:t>
            </a:r>
            <a:r>
              <a:rPr lang="ar-SA" dirty="0" smtClean="0"/>
              <a:t>  ومنها نختار </a:t>
            </a:r>
            <a:r>
              <a:rPr lang="en-US" dirty="0" smtClean="0"/>
              <a:t>Add Module</a:t>
            </a:r>
            <a:r>
              <a:rPr lang="ar-SA" dirty="0" smtClean="0"/>
              <a:t> .</a:t>
            </a:r>
          </a:p>
          <a:p>
            <a:r>
              <a:rPr lang="ar-SA" dirty="0" smtClean="0"/>
              <a:t> ونحدد الاسم ويمكن تغير الاسم بالنقر عليها باليمين او من قائمة </a:t>
            </a:r>
            <a:r>
              <a:rPr lang="en-US" dirty="0" smtClean="0"/>
              <a:t>File</a:t>
            </a:r>
            <a:r>
              <a:rPr lang="ar-SA" dirty="0" smtClean="0"/>
              <a:t> نختار </a:t>
            </a:r>
            <a:r>
              <a:rPr lang="en-US" dirty="0" smtClean="0"/>
              <a:t>save module as</a:t>
            </a:r>
            <a:r>
              <a:rPr lang="ar-SA" dirty="0" smtClean="0"/>
              <a:t>.</a:t>
            </a:r>
          </a:p>
          <a:p>
            <a:r>
              <a:rPr lang="ar-SA" dirty="0" smtClean="0"/>
              <a:t>من الخطائص الخاصة بالوحدة نختار الخاصية </a:t>
            </a:r>
            <a:r>
              <a:rPr lang="en-US" dirty="0" smtClean="0"/>
              <a:t>filename</a:t>
            </a:r>
            <a:endParaRPr lang="ar-SA" dirty="0" smtClean="0"/>
          </a:p>
          <a:p>
            <a:endParaRPr lang="ar-SA" dirty="0" smtClean="0"/>
          </a:p>
          <a:p>
            <a:endParaRPr lang="ar-SA" dirty="0" smtClean="0"/>
          </a:p>
          <a:p>
            <a:endParaRPr lang="ar-SA"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282" y="428604"/>
            <a:ext cx="8715436" cy="2643206"/>
          </a:xfrm>
        </p:spPr>
        <p:txBody>
          <a:bodyPr>
            <a:normAutofit fontScale="90000"/>
          </a:bodyPr>
          <a:lstStyle/>
          <a:p>
            <a:r>
              <a:rPr lang="ar-SA" sz="3100" dirty="0" smtClean="0"/>
              <a:t/>
            </a:r>
            <a:br>
              <a:rPr lang="ar-SA" sz="3100" dirty="0" smtClean="0"/>
            </a:br>
            <a:r>
              <a:rPr lang="ar-SA" sz="3100" dirty="0" smtClean="0"/>
              <a:t/>
            </a:r>
            <a:br>
              <a:rPr lang="ar-SA" sz="3100" dirty="0" smtClean="0"/>
            </a:br>
            <a:r>
              <a:rPr lang="ar-SA" sz="3100" dirty="0" smtClean="0"/>
              <a:t/>
            </a:r>
            <a:br>
              <a:rPr lang="ar-SA" sz="3100" dirty="0" smtClean="0"/>
            </a:br>
            <a:r>
              <a:rPr lang="ar-SA" sz="3100" dirty="0" smtClean="0"/>
              <a:t/>
            </a:r>
            <a:br>
              <a:rPr lang="ar-SA" sz="3100" dirty="0" smtClean="0"/>
            </a:br>
            <a:r>
              <a:rPr lang="ar-SA" sz="3100" dirty="0" smtClean="0"/>
              <a:t/>
            </a:r>
            <a:br>
              <a:rPr lang="ar-SA" sz="3100" dirty="0" smtClean="0"/>
            </a:br>
            <a:r>
              <a:rPr lang="ar-SA" sz="3100" dirty="0" smtClean="0"/>
              <a:t>ملحوظة من نافذة </a:t>
            </a:r>
            <a:r>
              <a:rPr lang="en-US" sz="3100" dirty="0" smtClean="0"/>
              <a:t>Add new items </a:t>
            </a:r>
            <a:r>
              <a:rPr lang="ar-SA" sz="3100" dirty="0" smtClean="0"/>
              <a:t> تظهر لنا بعض القوالب التى يمكن اضافتها للمشروع مثل :</a:t>
            </a:r>
            <a:br>
              <a:rPr lang="ar-SA" sz="3100" dirty="0" smtClean="0"/>
            </a:br>
            <a:r>
              <a:rPr lang="en-US" sz="3100" dirty="0" smtClean="0"/>
              <a:t>windows form</a:t>
            </a:r>
            <a:r>
              <a:rPr lang="ar-SA" sz="3100" dirty="0" smtClean="0"/>
              <a:t> : لاضافة نموذج جديد للمشروع.</a:t>
            </a:r>
            <a:br>
              <a:rPr lang="ar-SA" sz="3100" dirty="0" smtClean="0"/>
            </a:br>
            <a:r>
              <a:rPr lang="en-US" sz="3100" dirty="0" smtClean="0"/>
              <a:t>Explorer form</a:t>
            </a:r>
            <a:r>
              <a:rPr lang="ar-SA" sz="3100" dirty="0" smtClean="0"/>
              <a:t> : نموذج مستكشف.</a:t>
            </a:r>
            <a:br>
              <a:rPr lang="ar-SA" sz="3100" dirty="0" smtClean="0"/>
            </a:br>
            <a:r>
              <a:rPr lang="en-US" sz="3100" dirty="0" smtClean="0"/>
              <a:t>Splash Screen</a:t>
            </a:r>
            <a:r>
              <a:rPr lang="ar-SA" sz="3100" dirty="0" smtClean="0"/>
              <a:t> الشاشة الافتتاحية.</a:t>
            </a:r>
            <a:br>
              <a:rPr lang="ar-SA" sz="3100" dirty="0" smtClean="0"/>
            </a:br>
            <a:r>
              <a:rPr lang="en-US" sz="3100" dirty="0" smtClean="0"/>
              <a:t>Login form</a:t>
            </a:r>
            <a:r>
              <a:rPr lang="ar-SA" sz="3100" dirty="0" smtClean="0"/>
              <a:t> : شاشة دخول .</a:t>
            </a:r>
            <a:br>
              <a:rPr lang="ar-SA" sz="3100" dirty="0" smtClean="0"/>
            </a:br>
            <a:r>
              <a:rPr lang="ar-SA" sz="3100" dirty="0" smtClean="0"/>
              <a:t/>
            </a:r>
            <a:br>
              <a:rPr lang="ar-SA" sz="3100" dirty="0" smtClean="0"/>
            </a:br>
            <a:r>
              <a:rPr lang="ar-SA" sz="3100" dirty="0" smtClean="0"/>
              <a:t/>
            </a:r>
            <a:br>
              <a:rPr lang="ar-SA" sz="3100" dirty="0" smtClean="0"/>
            </a:br>
            <a:r>
              <a:rPr lang="ar-SA" dirty="0" smtClean="0"/>
              <a:t/>
            </a:r>
            <a:br>
              <a:rPr lang="ar-SA" dirty="0" smtClean="0"/>
            </a:br>
            <a:endParaRPr lang="ar-SA" dirty="0"/>
          </a:p>
        </p:txBody>
      </p:sp>
      <p:sp>
        <p:nvSpPr>
          <p:cNvPr id="3" name="Content Placeholder 2"/>
          <p:cNvSpPr>
            <a:spLocks noGrp="1"/>
          </p:cNvSpPr>
          <p:nvPr>
            <p:ph idx="1"/>
          </p:nvPr>
        </p:nvSpPr>
        <p:spPr>
          <a:xfrm>
            <a:off x="0" y="3375019"/>
            <a:ext cx="8858280" cy="3482981"/>
          </a:xfrm>
        </p:spPr>
        <p:txBody>
          <a:bodyPr>
            <a:normAutofit/>
          </a:bodyPr>
          <a:lstStyle/>
          <a:p>
            <a:pPr algn="ctr"/>
            <a:r>
              <a:rPr lang="ar-SA" dirty="0" smtClean="0"/>
              <a:t>لازالة وحدة نمطية</a:t>
            </a:r>
          </a:p>
          <a:p>
            <a:r>
              <a:rPr lang="ar-SA" dirty="0" smtClean="0"/>
              <a:t>من قائمة </a:t>
            </a:r>
            <a:r>
              <a:rPr lang="en-US" dirty="0" smtClean="0"/>
              <a:t>solution </a:t>
            </a:r>
            <a:r>
              <a:rPr lang="ar-SA" dirty="0" smtClean="0"/>
              <a:t> نختار اسم الوحدة وننشطها ثم نضغط كليك يمين ثم حذف أو من لوحة المفاتيح مفتاح </a:t>
            </a:r>
            <a:r>
              <a:rPr lang="en-US" dirty="0" smtClean="0"/>
              <a:t>delete</a:t>
            </a:r>
            <a:r>
              <a:rPr lang="ar-SA" dirty="0" smtClean="0"/>
              <a:t> .</a:t>
            </a:r>
          </a:p>
          <a:p>
            <a:r>
              <a:rPr lang="ar-SA" dirty="0" smtClean="0"/>
              <a:t>من قائمة </a:t>
            </a:r>
            <a:r>
              <a:rPr lang="en-US" dirty="0" smtClean="0"/>
              <a:t>project</a:t>
            </a:r>
            <a:r>
              <a:rPr lang="ar-SA" dirty="0" smtClean="0"/>
              <a:t> نختار</a:t>
            </a:r>
            <a:r>
              <a:rPr lang="en-US" dirty="0" smtClean="0"/>
              <a:t> Exclude from project</a:t>
            </a:r>
            <a:r>
              <a:rPr lang="ar-SA" dirty="0" smtClean="0"/>
              <a:t> .</a:t>
            </a:r>
          </a:p>
          <a:p>
            <a:r>
              <a:rPr lang="ar-SA" dirty="0" smtClean="0"/>
              <a:t>يمكن انتقاء وحدة من مشروع آخر بالامر</a:t>
            </a:r>
            <a:r>
              <a:rPr lang="en-US" dirty="0" smtClean="0"/>
              <a:t>Add Existing Items</a:t>
            </a:r>
            <a:endParaRPr lang="ar-SA" dirty="0" smtClean="0"/>
          </a:p>
          <a:p>
            <a:pPr>
              <a:buNone/>
            </a:pPr>
            <a:r>
              <a:rPr lang="ar-SA" dirty="0" smtClean="0"/>
              <a:t>من قائمة </a:t>
            </a:r>
            <a:r>
              <a:rPr lang="en-US" dirty="0" smtClean="0"/>
              <a:t>file</a:t>
            </a:r>
            <a:r>
              <a:rPr lang="ar-SA" dirty="0" smtClean="0"/>
              <a:t> .</a:t>
            </a:r>
          </a:p>
          <a:p>
            <a:pPr>
              <a:buNone/>
            </a:pPr>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العمل مع المتغيرات العمومية</a:t>
            </a:r>
            <a:endParaRPr lang="ar-SA" dirty="0"/>
          </a:p>
        </p:txBody>
      </p:sp>
      <p:sp>
        <p:nvSpPr>
          <p:cNvPr id="3" name="Content Placeholder 2"/>
          <p:cNvSpPr>
            <a:spLocks noGrp="1"/>
          </p:cNvSpPr>
          <p:nvPr>
            <p:ph idx="1"/>
          </p:nvPr>
        </p:nvSpPr>
        <p:spPr/>
        <p:txBody>
          <a:bodyPr/>
          <a:lstStyle/>
          <a:p>
            <a:r>
              <a:rPr lang="ar-SA" dirty="0" smtClean="0"/>
              <a:t>لانشاء متغير عمومى يستخدم داخل جميع اجراءات المشروع بالكامل نكتب هذه الجملة داخل الوحدة النمطية بهذا الشكل :</a:t>
            </a:r>
          </a:p>
          <a:p>
            <a:r>
              <a:rPr lang="en-US" dirty="0" smtClean="0"/>
              <a:t>Public num as integer</a:t>
            </a:r>
          </a:p>
          <a:p>
            <a:r>
              <a:rPr lang="ar-SA" dirty="0" smtClean="0"/>
              <a:t>مثال عملى:</a:t>
            </a:r>
          </a:p>
          <a:p>
            <a:r>
              <a:rPr lang="ar-SA" dirty="0" smtClean="0"/>
              <a:t>صممى  هذه الواجهة ومن ثم اضافة وحدة نمطية لتعريف المتغيرات بتصريح عام . بكلمة </a:t>
            </a:r>
            <a:r>
              <a:rPr lang="en-US" dirty="0" smtClean="0"/>
              <a:t>Public</a:t>
            </a:r>
            <a:r>
              <a:rPr lang="ar-SA" dirty="0" smtClean="0"/>
              <a:t> .</a:t>
            </a:r>
          </a:p>
          <a:p>
            <a:r>
              <a:rPr lang="ar-SA" dirty="0" smtClean="0"/>
              <a:t>انشاء اجراءات مناسبة للتمرين حسب المخرجات.</a:t>
            </a:r>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582726"/>
          </a:xfrm>
        </p:spPr>
        <p:txBody>
          <a:bodyPr>
            <a:normAutofit fontScale="90000"/>
          </a:bodyPr>
          <a:lstStyle/>
          <a:p>
            <a:r>
              <a:rPr lang="ar-SA" sz="3100" dirty="0" smtClean="0"/>
              <a:t/>
            </a:r>
            <a:br>
              <a:rPr lang="ar-SA" sz="3100" dirty="0" smtClean="0"/>
            </a:br>
            <a:r>
              <a:rPr lang="ar-SA" sz="3100" dirty="0" smtClean="0"/>
              <a:t/>
            </a:r>
            <a:br>
              <a:rPr lang="ar-SA" sz="3100" dirty="0" smtClean="0"/>
            </a:br>
            <a:r>
              <a:rPr lang="ar-SA" sz="3100" dirty="0" smtClean="0"/>
              <a:t>عند الضغط على الزر + يعطى ناتج الجمع برسالة.</a:t>
            </a:r>
            <a:br>
              <a:rPr lang="ar-SA" sz="3100" dirty="0" smtClean="0"/>
            </a:br>
            <a:r>
              <a:rPr lang="ar-SA" sz="3100" dirty="0" smtClean="0"/>
              <a:t>عند الضغط على الزر -يعطى ناتج الطرح برسالة.</a:t>
            </a:r>
            <a:br>
              <a:rPr lang="ar-SA" sz="3100" dirty="0" smtClean="0"/>
            </a:br>
            <a:r>
              <a:rPr lang="ar-SA" sz="3100" dirty="0" smtClean="0"/>
              <a:t>عند الضغط على الزر </a:t>
            </a:r>
            <a:r>
              <a:rPr lang="en-US" sz="3100" dirty="0" smtClean="0"/>
              <a:t>&lt;&lt;</a:t>
            </a:r>
            <a:r>
              <a:rPr lang="ar-SA" sz="3100" dirty="0" smtClean="0"/>
              <a:t>يعطى متوسط الرقمين برسالة.</a:t>
            </a:r>
            <a:br>
              <a:rPr lang="ar-SA" sz="3100" dirty="0" smtClean="0"/>
            </a:br>
            <a:r>
              <a:rPr lang="ar-SA" dirty="0" smtClean="0"/>
              <a:t/>
            </a:r>
            <a:br>
              <a:rPr lang="ar-SA" dirty="0" smtClean="0"/>
            </a:br>
            <a:endParaRPr lang="ar-SA" dirty="0"/>
          </a:p>
        </p:txBody>
      </p:sp>
      <p:pic>
        <p:nvPicPr>
          <p:cNvPr id="1026" name="Picture 2"/>
          <p:cNvPicPr>
            <a:picLocks noGrp="1" noChangeAspect="1" noChangeArrowheads="1"/>
          </p:cNvPicPr>
          <p:nvPr>
            <p:ph idx="1"/>
          </p:nvPr>
        </p:nvPicPr>
        <p:blipFill>
          <a:blip r:embed="rId2"/>
          <a:srcRect/>
          <a:stretch>
            <a:fillRect/>
          </a:stretch>
        </p:blipFill>
        <p:spPr bwMode="auto">
          <a:xfrm>
            <a:off x="214282" y="2000240"/>
            <a:ext cx="7929618" cy="422514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68478"/>
          </a:xfrm>
        </p:spPr>
        <p:txBody>
          <a:bodyPr>
            <a:noAutofit/>
          </a:bodyPr>
          <a:lstStyle/>
          <a:p>
            <a:r>
              <a:rPr lang="ar-SA" sz="2800" dirty="0" smtClean="0"/>
              <a:t/>
            </a:r>
            <a:br>
              <a:rPr lang="ar-SA" sz="2800" dirty="0" smtClean="0"/>
            </a:br>
            <a:r>
              <a:rPr lang="ar-SA" sz="2800" dirty="0" smtClean="0"/>
              <a:t>انشاء الاجراءات</a:t>
            </a:r>
            <a:r>
              <a:rPr lang="en-US" sz="2800" dirty="0" smtClean="0"/>
              <a:t/>
            </a:r>
            <a:br>
              <a:rPr lang="en-US" sz="2800" dirty="0" smtClean="0"/>
            </a:br>
            <a:r>
              <a:rPr lang="ar-SA" sz="2800" dirty="0" smtClean="0"/>
              <a:t>يمكن كتابة الاجراءات داخل نفس النموذج ولكن تعريفها بالوحدة النمطية يجعلها مستخدمة لجميع نماذج المشروع.</a:t>
            </a:r>
            <a:br>
              <a:rPr lang="ar-SA" sz="2800" dirty="0" smtClean="0"/>
            </a:br>
            <a:r>
              <a:rPr lang="ar-SA" sz="2800" dirty="0" smtClean="0"/>
              <a:t>مميزات الاجراءات العامة الهدف ص 292.</a:t>
            </a:r>
            <a:br>
              <a:rPr lang="ar-SA" sz="2800" dirty="0" smtClean="0"/>
            </a:br>
            <a:r>
              <a:rPr lang="ar-SA" sz="2800" dirty="0" smtClean="0"/>
              <a:t> </a:t>
            </a:r>
            <a:br>
              <a:rPr lang="ar-SA" sz="2800" dirty="0" smtClean="0"/>
            </a:br>
            <a:endParaRPr lang="ar-SA" sz="2800" dirty="0"/>
          </a:p>
        </p:txBody>
      </p:sp>
      <p:sp>
        <p:nvSpPr>
          <p:cNvPr id="3" name="Content Placeholder 2"/>
          <p:cNvSpPr>
            <a:spLocks noGrp="1"/>
          </p:cNvSpPr>
          <p:nvPr>
            <p:ph idx="1"/>
          </p:nvPr>
        </p:nvSpPr>
        <p:spPr>
          <a:xfrm>
            <a:off x="457200" y="1928802"/>
            <a:ext cx="8229600" cy="4714908"/>
          </a:xfrm>
        </p:spPr>
        <p:txBody>
          <a:bodyPr>
            <a:normAutofit fontScale="77500" lnSpcReduction="20000"/>
          </a:bodyPr>
          <a:lstStyle/>
          <a:p>
            <a:pPr marL="0" lvl="0" indent="0" algn="ctr">
              <a:spcBef>
                <a:spcPct val="0"/>
              </a:spcBef>
              <a:buNone/>
              <a:defRPr/>
            </a:pPr>
            <a:r>
              <a:rPr lang="ar-SA" dirty="0" smtClean="0">
                <a:solidFill>
                  <a:srgbClr val="FF0000"/>
                </a:solidFill>
              </a:rPr>
              <a:t>1-انشاء الاجراءات </a:t>
            </a:r>
            <a:r>
              <a:rPr lang="en-US" dirty="0" smtClean="0">
                <a:solidFill>
                  <a:srgbClr val="FF0000"/>
                </a:solidFill>
              </a:rPr>
              <a:t>Sub</a:t>
            </a:r>
            <a:endParaRPr lang="ar-SA" dirty="0" smtClean="0">
              <a:solidFill>
                <a:srgbClr val="FF0000"/>
              </a:solidFill>
            </a:endParaRPr>
          </a:p>
          <a:p>
            <a:pPr algn="ctr">
              <a:spcBef>
                <a:spcPct val="0"/>
              </a:spcBef>
            </a:pPr>
            <a:r>
              <a:rPr lang="ar-SA" dirty="0" smtClean="0"/>
              <a:t>يتم استدعاءها باسمها من ضمن اجراءات الحدث مثل زر الامر </a:t>
            </a:r>
            <a:r>
              <a:rPr lang="en-US" dirty="0" smtClean="0"/>
              <a:t>Button1</a:t>
            </a:r>
            <a:r>
              <a:rPr lang="ar-SA" dirty="0" smtClean="0"/>
              <a:t> وغالبا ما تستخدم لتلقى ادخال او معالجة او ضبط خصائص ويمكنها تلقى وسيطات ويمكن ان تعيد قيمة </a:t>
            </a:r>
            <a:r>
              <a:rPr lang="ar-SA" dirty="0" err="1" smtClean="0"/>
              <a:t>فى</a:t>
            </a:r>
            <a:r>
              <a:rPr lang="ar-SA" dirty="0" smtClean="0"/>
              <a:t> </a:t>
            </a:r>
            <a:r>
              <a:rPr lang="ar-SA" dirty="0" err="1" smtClean="0"/>
              <a:t>وسيطاته</a:t>
            </a:r>
            <a:r>
              <a:rPr lang="ar-SA" dirty="0" smtClean="0"/>
              <a:t>.على عكس الدالة تعيد قيمة من خلال اسمها.</a:t>
            </a:r>
          </a:p>
          <a:p>
            <a:pPr algn="ctr">
              <a:buNone/>
            </a:pPr>
            <a:r>
              <a:rPr lang="ar-SA" dirty="0" smtClean="0">
                <a:solidFill>
                  <a:srgbClr val="FF0000"/>
                </a:solidFill>
              </a:rPr>
              <a:t>2- انشاء الاجراء </a:t>
            </a:r>
            <a:r>
              <a:rPr lang="en-US" dirty="0" smtClean="0">
                <a:solidFill>
                  <a:srgbClr val="FF0000"/>
                </a:solidFill>
              </a:rPr>
              <a:t>Function</a:t>
            </a:r>
            <a:endParaRPr lang="ar-SA" dirty="0" smtClean="0">
              <a:solidFill>
                <a:srgbClr val="FF0000"/>
              </a:solidFill>
            </a:endParaRPr>
          </a:p>
          <a:p>
            <a:pPr>
              <a:buNone/>
            </a:pPr>
            <a:r>
              <a:rPr lang="ar-SA" dirty="0" smtClean="0"/>
              <a:t>يتم استدعاءها باسمها من ضمن اجراءات الحدث مثل زر الامر </a:t>
            </a:r>
            <a:r>
              <a:rPr lang="en-US" dirty="0" smtClean="0"/>
              <a:t>Button1</a:t>
            </a:r>
            <a:r>
              <a:rPr lang="ar-SA" dirty="0" smtClean="0"/>
              <a:t> وغالبا ما تستخدم لاجراء عمليات حسابية ويمكنها تلقى وسيطات ودائما تعيد قيمة.</a:t>
            </a:r>
          </a:p>
          <a:p>
            <a:pPr>
              <a:buNone/>
            </a:pPr>
            <a:r>
              <a:rPr lang="ar-SA" dirty="0" smtClean="0"/>
              <a:t>والاجراء </a:t>
            </a:r>
            <a:r>
              <a:rPr lang="en-US" dirty="0" smtClean="0"/>
              <a:t>Function</a:t>
            </a:r>
            <a:r>
              <a:rPr lang="ar-SA" dirty="0" smtClean="0"/>
              <a:t> هو جمل تكتب بين الجملتين </a:t>
            </a:r>
            <a:endParaRPr lang="en-US" dirty="0" smtClean="0"/>
          </a:p>
          <a:p>
            <a:pPr algn="l" rtl="0">
              <a:buNone/>
            </a:pPr>
            <a:r>
              <a:rPr lang="en-US" dirty="0" smtClean="0">
                <a:solidFill>
                  <a:schemeClr val="tx2">
                    <a:lumMod val="60000"/>
                    <a:lumOff val="40000"/>
                  </a:schemeClr>
                </a:solidFill>
              </a:rPr>
              <a:t>Function</a:t>
            </a:r>
          </a:p>
          <a:p>
            <a:pPr algn="l" rtl="0">
              <a:buNone/>
            </a:pPr>
            <a:r>
              <a:rPr lang="en-US" dirty="0" smtClean="0">
                <a:solidFill>
                  <a:schemeClr val="tx2">
                    <a:lumMod val="60000"/>
                    <a:lumOff val="40000"/>
                  </a:schemeClr>
                </a:solidFill>
              </a:rPr>
              <a:t>....</a:t>
            </a:r>
            <a:r>
              <a:rPr lang="ar-SA" dirty="0" smtClean="0">
                <a:solidFill>
                  <a:schemeClr val="tx2">
                    <a:lumMod val="60000"/>
                    <a:lumOff val="40000"/>
                  </a:schemeClr>
                </a:solidFill>
              </a:rPr>
              <a:t>جمل تقوم باخراج قيمة او ادخال </a:t>
            </a:r>
            <a:endParaRPr lang="en-US" dirty="0" smtClean="0">
              <a:solidFill>
                <a:schemeClr val="tx2">
                  <a:lumMod val="60000"/>
                  <a:lumOff val="40000"/>
                </a:schemeClr>
              </a:solidFill>
            </a:endParaRPr>
          </a:p>
          <a:p>
            <a:pPr algn="l" rtl="0">
              <a:buNone/>
            </a:pPr>
            <a:r>
              <a:rPr lang="en-US" dirty="0" smtClean="0">
                <a:solidFill>
                  <a:schemeClr val="tx2">
                    <a:lumMod val="60000"/>
                    <a:lumOff val="40000"/>
                  </a:schemeClr>
                </a:solidFill>
              </a:rPr>
              <a:t>End function</a:t>
            </a:r>
            <a:endParaRPr lang="ar-SA" dirty="0" smtClean="0">
              <a:solidFill>
                <a:schemeClr val="tx2">
                  <a:lumMod val="60000"/>
                  <a:lumOff val="40000"/>
                </a:schemeClr>
              </a:solidFill>
            </a:endParaRPr>
          </a:p>
          <a:p>
            <a:pPr>
              <a:buNone/>
            </a:pPr>
            <a:endParaRPr lang="en-US" dirty="0" smtClean="0"/>
          </a:p>
          <a:p>
            <a:pPr>
              <a:buNone/>
            </a:pPr>
            <a:endParaRPr lang="en-US" dirty="0" smtClean="0"/>
          </a:p>
          <a:p>
            <a:pPr>
              <a:buNone/>
            </a:pPr>
            <a:endParaRPr lang="en-US" dirty="0" smtClean="0"/>
          </a:p>
          <a:p>
            <a:pPr>
              <a:buNone/>
            </a:pPr>
            <a:endParaRPr lang="ar-SA" dirty="0" smtClean="0"/>
          </a:p>
          <a:p>
            <a:pPr>
              <a:buNone/>
            </a:pPr>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Rot="1" noChangeArrowheads="1"/>
          </p:cNvSpPr>
          <p:nvPr>
            <p:ph type="title"/>
          </p:nvPr>
        </p:nvSpPr>
        <p:spPr>
          <a:xfrm>
            <a:off x="468313" y="188913"/>
            <a:ext cx="8507412" cy="2217737"/>
          </a:xfrm>
        </p:spPr>
        <p:txBody>
          <a:bodyPr>
            <a:normAutofit fontScale="90000"/>
          </a:bodyPr>
          <a:lstStyle/>
          <a:p>
            <a:pPr algn="r"/>
            <a:r>
              <a:rPr lang="ar-SA" sz="2400" b="0" dirty="0"/>
              <a:t>مقدمة إلى الدالات والروتينات الفرعية :</a:t>
            </a:r>
            <a:br>
              <a:rPr lang="ar-SA" sz="2400" b="0" dirty="0"/>
            </a:br>
            <a:r>
              <a:rPr lang="ar-SA" sz="2400" dirty="0"/>
              <a:t>تزود الدالات والروتينات الفرعية طريقة لتقطيع الشيفرة إلى وحدات قابلة للإدارة وقابلة لإعادة الإستعمال .</a:t>
            </a:r>
            <a:br>
              <a:rPr lang="ar-SA" sz="2400" dirty="0"/>
            </a:br>
            <a:r>
              <a:rPr lang="ar-SA" sz="2400" dirty="0"/>
              <a:t>تختلف الدالات والروتينات الفرعية بشكل رئيسي في أن الدالات تنتج قيمة معادة والروتينات الفرعية لا تفعل ذلك .</a:t>
            </a:r>
            <a:br>
              <a:rPr lang="ar-SA" sz="2400" dirty="0"/>
            </a:br>
            <a:r>
              <a:rPr lang="ar-SA" sz="2400" b="0" dirty="0"/>
              <a:t>برمجة دالات وروتينات فرعية خاصة بك :</a:t>
            </a:r>
            <a:endParaRPr lang="en-US" sz="2400" b="0" dirty="0"/>
          </a:p>
        </p:txBody>
      </p:sp>
      <p:sp>
        <p:nvSpPr>
          <p:cNvPr id="4099" name="Rectangle 3"/>
          <p:cNvSpPr>
            <a:spLocks noGrp="1" noChangeArrowheads="1"/>
          </p:cNvSpPr>
          <p:nvPr>
            <p:ph type="body" idx="1"/>
          </p:nvPr>
        </p:nvSpPr>
        <p:spPr>
          <a:xfrm>
            <a:off x="323850" y="2349500"/>
            <a:ext cx="8640763" cy="4319588"/>
          </a:xfrm>
        </p:spPr>
        <p:txBody>
          <a:bodyPr>
            <a:normAutofit lnSpcReduction="10000"/>
          </a:bodyPr>
          <a:lstStyle/>
          <a:p>
            <a:pPr>
              <a:lnSpc>
                <a:spcPct val="80000"/>
              </a:lnSpc>
            </a:pPr>
            <a:r>
              <a:rPr lang="ar-SA" sz="2400" dirty="0"/>
              <a:t>يجب أن تصرح الدالات والروتينات الفرعية قبل إستخدامها ويتم التصريح كالتالي للروتين الفرعي :</a:t>
            </a:r>
            <a:endParaRPr lang="en-US" sz="2400" dirty="0"/>
          </a:p>
          <a:p>
            <a:pPr algn="l">
              <a:lnSpc>
                <a:spcPct val="80000"/>
              </a:lnSpc>
              <a:buFont typeface="Wingdings" pitchFamily="2" charset="2"/>
              <a:buNone/>
            </a:pPr>
            <a:r>
              <a:rPr lang="en-US" sz="2400" dirty="0"/>
              <a:t>                   Sub </a:t>
            </a:r>
            <a:r>
              <a:rPr lang="en-US" sz="2400" i="1" dirty="0"/>
              <a:t>Name</a:t>
            </a:r>
            <a:r>
              <a:rPr lang="en-US" sz="2400" dirty="0"/>
              <a:t> (   )</a:t>
            </a:r>
          </a:p>
          <a:p>
            <a:pPr algn="l">
              <a:lnSpc>
                <a:spcPct val="80000"/>
              </a:lnSpc>
              <a:buFont typeface="Wingdings" pitchFamily="2" charset="2"/>
              <a:buNone/>
            </a:pPr>
            <a:r>
              <a:rPr lang="ar-SA" sz="2400" dirty="0"/>
              <a:t> </a:t>
            </a:r>
            <a:r>
              <a:rPr lang="en-US" sz="2400" dirty="0"/>
              <a:t>                   End Sub    </a:t>
            </a:r>
            <a:endParaRPr lang="ar-SA" sz="2400" dirty="0"/>
          </a:p>
          <a:p>
            <a:pPr>
              <a:lnSpc>
                <a:spcPct val="80000"/>
              </a:lnSpc>
            </a:pPr>
            <a:r>
              <a:rPr lang="ar-SA" sz="2400" dirty="0"/>
              <a:t>أما الدالة يصرح عنها كالروتين مع تحديد نوع بيانات القيمة المعادة. ويتم التصريح عنها كالتالي:</a:t>
            </a:r>
            <a:endParaRPr lang="en-US" sz="2400" dirty="0"/>
          </a:p>
          <a:p>
            <a:pPr algn="l">
              <a:lnSpc>
                <a:spcPct val="80000"/>
              </a:lnSpc>
              <a:buFont typeface="Wingdings" pitchFamily="2" charset="2"/>
              <a:buNone/>
            </a:pPr>
            <a:r>
              <a:rPr lang="en-US" sz="2400" dirty="0"/>
              <a:t>                 Function </a:t>
            </a:r>
            <a:r>
              <a:rPr lang="en-US" sz="2400" i="1" dirty="0"/>
              <a:t>Name</a:t>
            </a:r>
            <a:r>
              <a:rPr lang="en-US" sz="2400" dirty="0"/>
              <a:t> (    ) As type   </a:t>
            </a:r>
          </a:p>
          <a:p>
            <a:pPr algn="l">
              <a:lnSpc>
                <a:spcPct val="80000"/>
              </a:lnSpc>
              <a:buFont typeface="Wingdings" pitchFamily="2" charset="2"/>
              <a:buNone/>
            </a:pPr>
            <a:r>
              <a:rPr lang="en-US" sz="2400" dirty="0"/>
              <a:t>		                 End Function</a:t>
            </a:r>
            <a:endParaRPr lang="ar-SA" sz="2400" dirty="0"/>
          </a:p>
          <a:p>
            <a:pPr>
              <a:lnSpc>
                <a:spcPct val="80000"/>
              </a:lnSpc>
            </a:pPr>
            <a:r>
              <a:rPr lang="ar-SA" sz="2400" dirty="0"/>
              <a:t>لا تستطيع دالة أو روتين فرعي أن تتواجد ضمن دالة أخرى أو روتين فرعي آخر. لذا لإضافة دالة جديدة أو روتين فرعي جديد يجب أن نكتبه مباشرة قبل أو مباشرة بعد واحد موجود .</a:t>
            </a:r>
          </a:p>
          <a:p>
            <a:pPr>
              <a:lnSpc>
                <a:spcPct val="80000"/>
              </a:lnSpc>
            </a:pPr>
            <a:r>
              <a:rPr lang="ar-SA" sz="2400" dirty="0"/>
              <a:t>يمكن تصريح الدالات والروتينات الفرعية في أي ترتيب نريده لأن فيجوال بيسك </a:t>
            </a:r>
            <a:r>
              <a:rPr lang="en-US" sz="2400" dirty="0"/>
              <a:t>Net</a:t>
            </a:r>
            <a:r>
              <a:rPr lang="ar-SA" sz="2400" dirty="0"/>
              <a:t>. تنفذها بالاسم وليس حسب الترتيب الذي تظهر به .</a:t>
            </a:r>
            <a:endParaRPr lang="en-US" sz="24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checkerboard(across)">
                                      <p:cBhvr>
                                        <p:cTn id="7" dur="5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63" presetClass="path" presetSubtype="0" accel="50000" decel="50000" fill="hold" grpId="1" nodeType="clickEffect">
                                  <p:stCondLst>
                                    <p:cond delay="0"/>
                                  </p:stCondLst>
                                  <p:childTnLst>
                                    <p:animMotion origin="layout" path="M 0 0  L 0.25 0  E" pathEditMode="relative" ptsTypes="">
                                      <p:cBhvr>
                                        <p:cTn id="11" dur="2000" fill="hold"/>
                                        <p:tgtEl>
                                          <p:spTgt spid="4098"/>
                                        </p:tgtEl>
                                        <p:attrNameLst>
                                          <p:attrName>ppt_x</p:attrName>
                                          <p:attrName>ppt_y</p:attrName>
                                        </p:attrNameLst>
                                      </p:cBhvr>
                                    </p:animMotion>
                                  </p:childTnLst>
                                </p:cTn>
                              </p:par>
                            </p:childTnLst>
                          </p:cTn>
                        </p:par>
                      </p:childTnLst>
                    </p:cTn>
                  </p:par>
                  <p:par>
                    <p:cTn id="12" fill="hold">
                      <p:stCondLst>
                        <p:cond delay="indefinite"/>
                      </p:stCondLst>
                      <p:childTnLst>
                        <p:par>
                          <p:cTn id="13" fill="hold">
                            <p:stCondLst>
                              <p:cond delay="0"/>
                            </p:stCondLst>
                            <p:childTnLst>
                              <p:par>
                                <p:cTn id="14" presetID="5" presetClass="emph" presetSubtype="1" grpId="2" nodeType="clickEffect">
                                  <p:stCondLst>
                                    <p:cond delay="0"/>
                                  </p:stCondLst>
                                  <p:childTnLst>
                                    <p:set>
                                      <p:cBhvr override="childStyle">
                                        <p:cTn id="15" dur="indefinite"/>
                                        <p:tgtEl>
                                          <p:spTgt spid="4098"/>
                                        </p:tgtEl>
                                        <p:attrNameLst>
                                          <p:attrName>style.fontStyle</p:attrName>
                                        </p:attrNameLst>
                                      </p:cBhvr>
                                      <p:to>
                                        <p:strVal val="normal"/>
                                      </p:to>
                                    </p:set>
                                    <p:set>
                                      <p:cBhvr override="childStyle">
                                        <p:cTn id="16" dur="indefinite"/>
                                        <p:tgtEl>
                                          <p:spTgt spid="4098"/>
                                        </p:tgtEl>
                                        <p:attrNameLst>
                                          <p:attrName>style.fontWeight</p:attrName>
                                        </p:attrNameLst>
                                      </p:cBhvr>
                                      <p:to>
                                        <p:strVal val="bold"/>
                                      </p:to>
                                    </p:set>
                                    <p:set>
                                      <p:cBhvr override="childStyle">
                                        <p:cTn id="17" dur="indefinite"/>
                                        <p:tgtEl>
                                          <p:spTgt spid="4098"/>
                                        </p:tgtEl>
                                        <p:attrNameLst>
                                          <p:attrName>style.textDecorationUnderline</p:attrName>
                                        </p:attrNameLst>
                                      </p:cBhvr>
                                      <p:to>
                                        <p:strVal val="false"/>
                                      </p:to>
                                    </p:set>
                                  </p:childTnLst>
                                </p:cTn>
                              </p:par>
                            </p:childTnLst>
                          </p:cTn>
                        </p:par>
                      </p:childTnLst>
                    </p:cTn>
                  </p:par>
                  <p:par>
                    <p:cTn id="18" fill="hold">
                      <p:stCondLst>
                        <p:cond delay="indefinite"/>
                      </p:stCondLst>
                      <p:childTnLst>
                        <p:par>
                          <p:cTn id="19" fill="hold">
                            <p:stCondLst>
                              <p:cond delay="0"/>
                            </p:stCondLst>
                            <p:childTnLst>
                              <p:par>
                                <p:cTn id="20" presetID="56" presetClass="path" presetSubtype="0" accel="50000" decel="50000" fill="hold" grpId="3" nodeType="clickEffect">
                                  <p:stCondLst>
                                    <p:cond delay="0"/>
                                  </p:stCondLst>
                                  <p:childTnLst>
                                    <p:animMotion origin="layout" path="M 0 0  L 0.25 -0.33287  E" pathEditMode="relative" ptsTypes="">
                                      <p:cBhvr>
                                        <p:cTn id="21" dur="2000" fill="hold"/>
                                        <p:tgtEl>
                                          <p:spTgt spid="4098"/>
                                        </p:tgtEl>
                                        <p:attrNameLst>
                                          <p:attrName>ppt_x</p:attrName>
                                          <p:attrName>ppt_y</p:attrName>
                                        </p:attrNameLst>
                                      </p:cBhvr>
                                    </p:animMotion>
                                  </p:childTnLst>
                                </p:cTn>
                              </p:par>
                            </p:childTnLst>
                          </p:cTn>
                        </p:par>
                      </p:childTnLst>
                    </p:cTn>
                  </p:par>
                  <p:par>
                    <p:cTn id="22" fill="hold">
                      <p:stCondLst>
                        <p:cond delay="indefinite"/>
                      </p:stCondLst>
                      <p:childTnLst>
                        <p:par>
                          <p:cTn id="23" fill="hold">
                            <p:stCondLst>
                              <p:cond delay="0"/>
                            </p:stCondLst>
                            <p:childTnLst>
                              <p:par>
                                <p:cTn id="24" presetID="8" presetClass="entr" presetSubtype="16" fill="hold" grpId="4" nodeType="clickEffect">
                                  <p:stCondLst>
                                    <p:cond delay="0"/>
                                  </p:stCondLst>
                                  <p:childTnLst>
                                    <p:set>
                                      <p:cBhvr>
                                        <p:cTn id="25" dur="1" fill="hold">
                                          <p:stCondLst>
                                            <p:cond delay="0"/>
                                          </p:stCondLst>
                                        </p:cTn>
                                        <p:tgtEl>
                                          <p:spTgt spid="4098"/>
                                        </p:tgtEl>
                                        <p:attrNameLst>
                                          <p:attrName>style.visibility</p:attrName>
                                        </p:attrNameLst>
                                      </p:cBhvr>
                                      <p:to>
                                        <p:strVal val="visible"/>
                                      </p:to>
                                    </p:set>
                                    <p:animEffect transition="in" filter="diamond(in)">
                                      <p:cBhvr>
                                        <p:cTn id="26" dur="2000"/>
                                        <p:tgtEl>
                                          <p:spTgt spid="4098"/>
                                        </p:tgtEl>
                                      </p:cBhvr>
                                    </p:animEffect>
                                  </p:childTnLst>
                                </p:cTn>
                              </p:par>
                            </p:childTnLst>
                          </p:cTn>
                        </p:par>
                      </p:childTnLst>
                    </p:cTn>
                  </p:par>
                  <p:par>
                    <p:cTn id="27" fill="hold">
                      <p:stCondLst>
                        <p:cond delay="indefinite"/>
                      </p:stCondLst>
                      <p:childTnLst>
                        <p:par>
                          <p:cTn id="28" fill="hold">
                            <p:stCondLst>
                              <p:cond delay="0"/>
                            </p:stCondLst>
                            <p:childTnLst>
                              <p:par>
                                <p:cTn id="29" presetID="8" presetClass="entr" presetSubtype="16" fill="hold" grpId="0" nodeType="clickEffect">
                                  <p:stCondLst>
                                    <p:cond delay="0"/>
                                  </p:stCondLst>
                                  <p:childTnLst>
                                    <p:set>
                                      <p:cBhvr>
                                        <p:cTn id="30" dur="1" fill="hold">
                                          <p:stCondLst>
                                            <p:cond delay="0"/>
                                          </p:stCondLst>
                                        </p:cTn>
                                        <p:tgtEl>
                                          <p:spTgt spid="4099">
                                            <p:txEl>
                                              <p:pRg st="0" end="0"/>
                                            </p:txEl>
                                          </p:spTgt>
                                        </p:tgtEl>
                                        <p:attrNameLst>
                                          <p:attrName>style.visibility</p:attrName>
                                        </p:attrNameLst>
                                      </p:cBhvr>
                                      <p:to>
                                        <p:strVal val="visible"/>
                                      </p:to>
                                    </p:set>
                                    <p:animEffect transition="in" filter="diamond(in)">
                                      <p:cBhvr>
                                        <p:cTn id="31" dur="2000"/>
                                        <p:tgtEl>
                                          <p:spTgt spid="4099">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8" presetClass="entr" presetSubtype="16" fill="hold" grpId="0" nodeType="clickEffect">
                                  <p:stCondLst>
                                    <p:cond delay="0"/>
                                  </p:stCondLst>
                                  <p:childTnLst>
                                    <p:set>
                                      <p:cBhvr>
                                        <p:cTn id="35" dur="1" fill="hold">
                                          <p:stCondLst>
                                            <p:cond delay="0"/>
                                          </p:stCondLst>
                                        </p:cTn>
                                        <p:tgtEl>
                                          <p:spTgt spid="4099">
                                            <p:txEl>
                                              <p:pRg st="1" end="1"/>
                                            </p:txEl>
                                          </p:spTgt>
                                        </p:tgtEl>
                                        <p:attrNameLst>
                                          <p:attrName>style.visibility</p:attrName>
                                        </p:attrNameLst>
                                      </p:cBhvr>
                                      <p:to>
                                        <p:strVal val="visible"/>
                                      </p:to>
                                    </p:set>
                                    <p:animEffect transition="in" filter="diamond(in)">
                                      <p:cBhvr>
                                        <p:cTn id="36" dur="2000"/>
                                        <p:tgtEl>
                                          <p:spTgt spid="4099">
                                            <p:txEl>
                                              <p:pRg st="1" end="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8" presetClass="entr" presetSubtype="16" fill="hold" grpId="0" nodeType="clickEffect">
                                  <p:stCondLst>
                                    <p:cond delay="0"/>
                                  </p:stCondLst>
                                  <p:childTnLst>
                                    <p:set>
                                      <p:cBhvr>
                                        <p:cTn id="40" dur="1" fill="hold">
                                          <p:stCondLst>
                                            <p:cond delay="0"/>
                                          </p:stCondLst>
                                        </p:cTn>
                                        <p:tgtEl>
                                          <p:spTgt spid="4099">
                                            <p:txEl>
                                              <p:pRg st="2" end="2"/>
                                            </p:txEl>
                                          </p:spTgt>
                                        </p:tgtEl>
                                        <p:attrNameLst>
                                          <p:attrName>style.visibility</p:attrName>
                                        </p:attrNameLst>
                                      </p:cBhvr>
                                      <p:to>
                                        <p:strVal val="visible"/>
                                      </p:to>
                                    </p:set>
                                    <p:animEffect transition="in" filter="diamond(in)">
                                      <p:cBhvr>
                                        <p:cTn id="41" dur="2000"/>
                                        <p:tgtEl>
                                          <p:spTgt spid="4099">
                                            <p:txEl>
                                              <p:pRg st="2" end="2"/>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8" presetClass="entr" presetSubtype="16" fill="hold" grpId="0" nodeType="clickEffect">
                                  <p:stCondLst>
                                    <p:cond delay="0"/>
                                  </p:stCondLst>
                                  <p:childTnLst>
                                    <p:set>
                                      <p:cBhvr>
                                        <p:cTn id="45" dur="1" fill="hold">
                                          <p:stCondLst>
                                            <p:cond delay="0"/>
                                          </p:stCondLst>
                                        </p:cTn>
                                        <p:tgtEl>
                                          <p:spTgt spid="4099">
                                            <p:txEl>
                                              <p:pRg st="3" end="3"/>
                                            </p:txEl>
                                          </p:spTgt>
                                        </p:tgtEl>
                                        <p:attrNameLst>
                                          <p:attrName>style.visibility</p:attrName>
                                        </p:attrNameLst>
                                      </p:cBhvr>
                                      <p:to>
                                        <p:strVal val="visible"/>
                                      </p:to>
                                    </p:set>
                                    <p:animEffect transition="in" filter="diamond(in)">
                                      <p:cBhvr>
                                        <p:cTn id="46" dur="2000"/>
                                        <p:tgtEl>
                                          <p:spTgt spid="4099">
                                            <p:txEl>
                                              <p:pRg st="3" end="3"/>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8" presetClass="entr" presetSubtype="16" fill="hold" grpId="0" nodeType="clickEffect">
                                  <p:stCondLst>
                                    <p:cond delay="0"/>
                                  </p:stCondLst>
                                  <p:childTnLst>
                                    <p:set>
                                      <p:cBhvr>
                                        <p:cTn id="50" dur="1" fill="hold">
                                          <p:stCondLst>
                                            <p:cond delay="0"/>
                                          </p:stCondLst>
                                        </p:cTn>
                                        <p:tgtEl>
                                          <p:spTgt spid="4099">
                                            <p:txEl>
                                              <p:pRg st="4" end="4"/>
                                            </p:txEl>
                                          </p:spTgt>
                                        </p:tgtEl>
                                        <p:attrNameLst>
                                          <p:attrName>style.visibility</p:attrName>
                                        </p:attrNameLst>
                                      </p:cBhvr>
                                      <p:to>
                                        <p:strVal val="visible"/>
                                      </p:to>
                                    </p:set>
                                    <p:animEffect transition="in" filter="diamond(in)">
                                      <p:cBhvr>
                                        <p:cTn id="51" dur="2000"/>
                                        <p:tgtEl>
                                          <p:spTgt spid="4099">
                                            <p:txEl>
                                              <p:pRg st="4" end="4"/>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8" presetClass="entr" presetSubtype="16" fill="hold" grpId="0" nodeType="clickEffect">
                                  <p:stCondLst>
                                    <p:cond delay="0"/>
                                  </p:stCondLst>
                                  <p:childTnLst>
                                    <p:set>
                                      <p:cBhvr>
                                        <p:cTn id="55" dur="1" fill="hold">
                                          <p:stCondLst>
                                            <p:cond delay="0"/>
                                          </p:stCondLst>
                                        </p:cTn>
                                        <p:tgtEl>
                                          <p:spTgt spid="4099">
                                            <p:txEl>
                                              <p:pRg st="5" end="5"/>
                                            </p:txEl>
                                          </p:spTgt>
                                        </p:tgtEl>
                                        <p:attrNameLst>
                                          <p:attrName>style.visibility</p:attrName>
                                        </p:attrNameLst>
                                      </p:cBhvr>
                                      <p:to>
                                        <p:strVal val="visible"/>
                                      </p:to>
                                    </p:set>
                                    <p:animEffect transition="in" filter="diamond(in)">
                                      <p:cBhvr>
                                        <p:cTn id="56" dur="2000"/>
                                        <p:tgtEl>
                                          <p:spTgt spid="4099">
                                            <p:txEl>
                                              <p:pRg st="5" end="5"/>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8" presetClass="entr" presetSubtype="16" fill="hold" grpId="0" nodeType="clickEffect">
                                  <p:stCondLst>
                                    <p:cond delay="0"/>
                                  </p:stCondLst>
                                  <p:childTnLst>
                                    <p:set>
                                      <p:cBhvr>
                                        <p:cTn id="60" dur="1" fill="hold">
                                          <p:stCondLst>
                                            <p:cond delay="0"/>
                                          </p:stCondLst>
                                        </p:cTn>
                                        <p:tgtEl>
                                          <p:spTgt spid="4099">
                                            <p:txEl>
                                              <p:pRg st="6" end="6"/>
                                            </p:txEl>
                                          </p:spTgt>
                                        </p:tgtEl>
                                        <p:attrNameLst>
                                          <p:attrName>style.visibility</p:attrName>
                                        </p:attrNameLst>
                                      </p:cBhvr>
                                      <p:to>
                                        <p:strVal val="visible"/>
                                      </p:to>
                                    </p:set>
                                    <p:animEffect transition="in" filter="diamond(in)">
                                      <p:cBhvr>
                                        <p:cTn id="61" dur="2000"/>
                                        <p:tgtEl>
                                          <p:spTgt spid="4099">
                                            <p:txEl>
                                              <p:pRg st="6" end="6"/>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8" presetClass="entr" presetSubtype="16" fill="hold" grpId="0" nodeType="clickEffect">
                                  <p:stCondLst>
                                    <p:cond delay="0"/>
                                  </p:stCondLst>
                                  <p:childTnLst>
                                    <p:set>
                                      <p:cBhvr>
                                        <p:cTn id="65" dur="1" fill="hold">
                                          <p:stCondLst>
                                            <p:cond delay="0"/>
                                          </p:stCondLst>
                                        </p:cTn>
                                        <p:tgtEl>
                                          <p:spTgt spid="4099">
                                            <p:txEl>
                                              <p:pRg st="7" end="7"/>
                                            </p:txEl>
                                          </p:spTgt>
                                        </p:tgtEl>
                                        <p:attrNameLst>
                                          <p:attrName>style.visibility</p:attrName>
                                        </p:attrNameLst>
                                      </p:cBhvr>
                                      <p:to>
                                        <p:strVal val="visible"/>
                                      </p:to>
                                    </p:set>
                                    <p:animEffect transition="in" filter="diamond(in)">
                                      <p:cBhvr>
                                        <p:cTn id="66" dur="2000"/>
                                        <p:tgtEl>
                                          <p:spTgt spid="409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P spid="4098" grpId="1"/>
      <p:bldP spid="4098" grpId="2"/>
      <p:bldP spid="4098" grpId="3"/>
      <p:bldP spid="4098" grpId="4"/>
      <p:bldP spid="4099"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rrowheads="1"/>
          </p:cNvSpPr>
          <p:nvPr>
            <p:ph type="title"/>
          </p:nvPr>
        </p:nvSpPr>
        <p:spPr>
          <a:xfrm>
            <a:off x="179388" y="188913"/>
            <a:ext cx="8640762" cy="5040312"/>
          </a:xfrm>
        </p:spPr>
        <p:txBody>
          <a:bodyPr>
            <a:normAutofit fontScale="90000"/>
          </a:bodyPr>
          <a:lstStyle/>
          <a:p>
            <a:pPr algn="r"/>
            <a:r>
              <a:rPr lang="ar-SA" sz="2400" b="0" dirty="0"/>
              <a:t>تصريح الوسيطات :</a:t>
            </a:r>
            <a:br>
              <a:rPr lang="ar-SA" sz="2400" b="0" dirty="0"/>
            </a:br>
            <a:r>
              <a:rPr lang="ar-SA" sz="2400" dirty="0"/>
              <a:t>إذا كانت الدالة أو الروتين الفرعي تحتاج إلى تلقي قيم إدخال من </a:t>
            </a:r>
            <a:r>
              <a:rPr lang="ar-SA" sz="2400" dirty="0" err="1"/>
              <a:t>الشيفرة</a:t>
            </a:r>
            <a:r>
              <a:rPr lang="ar-SA" sz="2400" dirty="0"/>
              <a:t> التي نستدعيها، يجب أن نصرح وسيطة لكل قيمة .</a:t>
            </a:r>
            <a:br>
              <a:rPr lang="ar-SA" sz="2400" dirty="0"/>
            </a:br>
            <a:r>
              <a:rPr lang="ar-SA" sz="2400" b="0" dirty="0"/>
              <a:t>مثال :</a:t>
            </a:r>
            <a:r>
              <a:rPr lang="en-US" sz="2400" b="0" dirty="0"/>
              <a:t/>
            </a:r>
            <a:br>
              <a:rPr lang="en-US" sz="2400" b="0" dirty="0"/>
            </a:br>
            <a:r>
              <a:rPr lang="en-US" sz="2400" dirty="0"/>
              <a:t>Sub </a:t>
            </a:r>
            <a:r>
              <a:rPr lang="en-US" sz="2400" dirty="0" err="1"/>
              <a:t>DisplayMsg</a:t>
            </a:r>
            <a:r>
              <a:rPr lang="en-US" sz="2400" dirty="0"/>
              <a:t> (astrMsg1 as string, astrMsg2 as string)</a:t>
            </a:r>
            <a:br>
              <a:rPr lang="en-US" sz="2400" dirty="0"/>
            </a:br>
            <a:r>
              <a:rPr lang="en-US" sz="2400" dirty="0"/>
              <a:t>End Sub                                                                             </a:t>
            </a:r>
            <a:r>
              <a:rPr lang="ar-SA" sz="2400" dirty="0"/>
              <a:t/>
            </a:r>
            <a:br>
              <a:rPr lang="ar-SA" sz="2400" dirty="0"/>
            </a:br>
            <a:r>
              <a:rPr lang="ar-SA" sz="2400" dirty="0"/>
              <a:t>وسيطات الدالة والروتين الفرعي موضعية. لا يهم ماذا تسمي الوسيطات في جملة </a:t>
            </a:r>
            <a:r>
              <a:rPr lang="ar-SA" sz="2400" dirty="0" err="1"/>
              <a:t>الإستدعاء</a:t>
            </a:r>
            <a:r>
              <a:rPr lang="ar-SA" sz="2400" dirty="0"/>
              <a:t> وماذا نسميها في تصريح الدالة أو الروتين الفرعي، ما يهم فقط هو أن نضعها في الترتيب الصحيح .</a:t>
            </a:r>
            <a:br>
              <a:rPr lang="ar-SA" sz="2400" dirty="0"/>
            </a:br>
            <a:r>
              <a:rPr lang="ar-SA" sz="2400" b="0" dirty="0"/>
              <a:t>تمرير الوسيطات بالقيمة : (</a:t>
            </a:r>
            <a:r>
              <a:rPr lang="en-US" sz="2400" b="0" dirty="0"/>
              <a:t>By Value</a:t>
            </a:r>
            <a:r>
              <a:rPr lang="ar-SA" sz="2400" b="0" dirty="0"/>
              <a:t>) :</a:t>
            </a:r>
            <a:br>
              <a:rPr lang="ar-SA" sz="2400" b="0" dirty="0"/>
            </a:br>
            <a:r>
              <a:rPr lang="ar-SA" sz="2400" b="0" dirty="0"/>
              <a:t>مثال :</a:t>
            </a:r>
            <a:r>
              <a:rPr lang="en-US" sz="2400" b="0" dirty="0"/>
              <a:t/>
            </a:r>
            <a:br>
              <a:rPr lang="en-US" sz="2400" b="0" dirty="0"/>
            </a:br>
            <a:r>
              <a:rPr lang="en-US" sz="2400" dirty="0"/>
              <a:t>Sub </a:t>
            </a:r>
            <a:r>
              <a:rPr lang="en-US" sz="2400" dirty="0" err="1"/>
              <a:t>ZeroOut</a:t>
            </a:r>
            <a:r>
              <a:rPr lang="en-US" sz="2400" dirty="0"/>
              <a:t> (</a:t>
            </a:r>
            <a:r>
              <a:rPr lang="en-US" sz="2400" dirty="0" err="1"/>
              <a:t>intArg</a:t>
            </a:r>
            <a:r>
              <a:rPr lang="en-US" sz="2400" dirty="0"/>
              <a:t> as Integer)                                    </a:t>
            </a:r>
            <a:br>
              <a:rPr lang="en-US" sz="2400" dirty="0"/>
            </a:br>
            <a:r>
              <a:rPr lang="en-US" sz="2400" dirty="0"/>
              <a:t>     </a:t>
            </a:r>
            <a:r>
              <a:rPr lang="en-US" sz="2400" dirty="0" err="1"/>
              <a:t>IntArg</a:t>
            </a:r>
            <a:r>
              <a:rPr lang="en-US" sz="2400" dirty="0"/>
              <a:t> =  0                                                               </a:t>
            </a:r>
            <a:r>
              <a:rPr lang="ar-SA" sz="2400" dirty="0"/>
              <a:t/>
            </a:r>
            <a:br>
              <a:rPr lang="ar-SA" sz="2400" dirty="0"/>
            </a:br>
            <a:r>
              <a:rPr lang="en-US" sz="2400" dirty="0"/>
              <a:t>End Sub                                                                        </a:t>
            </a:r>
          </a:p>
        </p:txBody>
      </p:sp>
      <p:sp>
        <p:nvSpPr>
          <p:cNvPr id="5123" name="Rectangle 3"/>
          <p:cNvSpPr>
            <a:spLocks noGrp="1" noChangeArrowheads="1"/>
          </p:cNvSpPr>
          <p:nvPr>
            <p:ph type="body" idx="1"/>
          </p:nvPr>
        </p:nvSpPr>
        <p:spPr>
          <a:xfrm>
            <a:off x="468313" y="5373688"/>
            <a:ext cx="8207375" cy="1322387"/>
          </a:xfrm>
        </p:spPr>
        <p:txBody>
          <a:bodyPr/>
          <a:lstStyle/>
          <a:p>
            <a:pPr>
              <a:lnSpc>
                <a:spcPct val="80000"/>
              </a:lnSpc>
              <a:buFont typeface="Wingdings" pitchFamily="2" charset="2"/>
              <a:buNone/>
            </a:pPr>
            <a:r>
              <a:rPr lang="ar-SA" sz="2400" dirty="0"/>
              <a:t>إذا </a:t>
            </a:r>
            <a:r>
              <a:rPr lang="ar-SA" sz="2400" dirty="0" err="1"/>
              <a:t>أستدعينا</a:t>
            </a:r>
            <a:r>
              <a:rPr lang="ar-SA" sz="2400" dirty="0"/>
              <a:t> الروتين الفرعي </a:t>
            </a:r>
            <a:r>
              <a:rPr lang="ar-SA" sz="2400" dirty="0" err="1"/>
              <a:t>بالشيفرة</a:t>
            </a:r>
            <a:r>
              <a:rPr lang="ar-SA" sz="2400" dirty="0"/>
              <a:t> التالية :</a:t>
            </a:r>
            <a:endParaRPr lang="en-US" sz="2400" dirty="0"/>
          </a:p>
          <a:p>
            <a:pPr algn="l">
              <a:lnSpc>
                <a:spcPct val="80000"/>
              </a:lnSpc>
              <a:buFont typeface="Wingdings" pitchFamily="2" charset="2"/>
              <a:buNone/>
            </a:pPr>
            <a:r>
              <a:rPr lang="en-US" sz="2000" dirty="0"/>
              <a:t>          Dim </a:t>
            </a:r>
            <a:r>
              <a:rPr lang="en-US" sz="2000" dirty="0" err="1"/>
              <a:t>intcount</a:t>
            </a:r>
            <a:r>
              <a:rPr lang="en-US" sz="2000" dirty="0"/>
              <a:t> As Integer = 5                                       </a:t>
            </a:r>
          </a:p>
          <a:p>
            <a:pPr algn="l">
              <a:lnSpc>
                <a:spcPct val="80000"/>
              </a:lnSpc>
              <a:buFont typeface="Wingdings" pitchFamily="2" charset="2"/>
              <a:buNone/>
            </a:pPr>
            <a:r>
              <a:rPr lang="en-US" sz="2000" dirty="0"/>
              <a:t>         </a:t>
            </a:r>
            <a:r>
              <a:rPr lang="en-US" sz="2000" dirty="0" err="1"/>
              <a:t>ZeroOut</a:t>
            </a:r>
            <a:r>
              <a:rPr lang="en-US" sz="2000" dirty="0"/>
              <a:t> (</a:t>
            </a:r>
            <a:r>
              <a:rPr lang="en-US" sz="2000" dirty="0" err="1"/>
              <a:t>intcount</a:t>
            </a:r>
            <a:r>
              <a:rPr lang="en-US" sz="2000" dirty="0"/>
              <a:t>)                                                   </a:t>
            </a:r>
          </a:p>
          <a:p>
            <a:pPr algn="l">
              <a:lnSpc>
                <a:spcPct val="80000"/>
              </a:lnSpc>
              <a:buFont typeface="Wingdings" pitchFamily="2" charset="2"/>
              <a:buNone/>
            </a:pPr>
            <a:r>
              <a:rPr lang="en-US" sz="2000" dirty="0"/>
              <a:t>         </a:t>
            </a:r>
            <a:r>
              <a:rPr lang="en-US" sz="2000" dirty="0" err="1"/>
              <a:t>Msg</a:t>
            </a:r>
            <a:r>
              <a:rPr lang="en-US" sz="2000" dirty="0"/>
              <a:t> Box (</a:t>
            </a:r>
            <a:r>
              <a:rPr lang="en-US" sz="2000" dirty="0">
                <a:latin typeface="Arial"/>
              </a:rPr>
              <a:t>“</a:t>
            </a:r>
            <a:r>
              <a:rPr lang="en-US" sz="2000" dirty="0"/>
              <a:t> The count is </a:t>
            </a:r>
            <a:r>
              <a:rPr lang="en-US" sz="2000" dirty="0">
                <a:latin typeface="Arial"/>
              </a:rPr>
              <a:t>“</a:t>
            </a:r>
            <a:r>
              <a:rPr lang="en-US" sz="2000" dirty="0"/>
              <a:t>  &amp;  </a:t>
            </a:r>
            <a:r>
              <a:rPr lang="en-US" sz="2000" dirty="0" err="1"/>
              <a:t>intcount</a:t>
            </a:r>
            <a:r>
              <a:rPr lang="en-US" sz="2000" dirty="0"/>
              <a:t>)                       </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Rot="1" noChangeArrowheads="1"/>
          </p:cNvSpPr>
          <p:nvPr>
            <p:ph type="title"/>
          </p:nvPr>
        </p:nvSpPr>
        <p:spPr>
          <a:xfrm>
            <a:off x="457200" y="274638"/>
            <a:ext cx="8147050" cy="1641475"/>
          </a:xfrm>
        </p:spPr>
        <p:txBody>
          <a:bodyPr/>
          <a:lstStyle/>
          <a:p>
            <a:pPr algn="r"/>
            <a:r>
              <a:rPr lang="ar-SA" sz="2400" dirty="0"/>
              <a:t>عند تشغيل </a:t>
            </a:r>
            <a:r>
              <a:rPr lang="ar-SA" sz="2400" dirty="0" err="1"/>
              <a:t>الشيفرة</a:t>
            </a:r>
            <a:r>
              <a:rPr lang="ar-SA" sz="2400" dirty="0"/>
              <a:t> السابقة تجد أن قيمة </a:t>
            </a:r>
            <a:r>
              <a:rPr lang="en-US" sz="2400" dirty="0" err="1"/>
              <a:t>intcount</a:t>
            </a:r>
            <a:r>
              <a:rPr lang="ar-SA" sz="2400" dirty="0"/>
              <a:t> تبقى </a:t>
            </a:r>
            <a:r>
              <a:rPr lang="en-US" sz="2400" dirty="0"/>
              <a:t>5</a:t>
            </a:r>
            <a:r>
              <a:rPr lang="ar-SA" sz="2400" dirty="0"/>
              <a:t>. رغم أن الروتين الفرعي </a:t>
            </a:r>
            <a:r>
              <a:rPr lang="en-US" sz="2400" dirty="0" err="1"/>
              <a:t>ZeroOut</a:t>
            </a:r>
            <a:r>
              <a:rPr lang="ar-SA" sz="2400" dirty="0"/>
              <a:t> يضبط الوسيطة الأولى عند صفر .</a:t>
            </a:r>
            <a:br>
              <a:rPr lang="ar-SA" sz="2400" dirty="0"/>
            </a:br>
            <a:r>
              <a:rPr lang="ar-SA" sz="2400" dirty="0"/>
              <a:t>بشكل </a:t>
            </a:r>
            <a:r>
              <a:rPr lang="ar-SA" sz="2400" dirty="0" err="1"/>
              <a:t>إفتراضي</a:t>
            </a:r>
            <a:r>
              <a:rPr lang="ar-SA" sz="2400" dirty="0"/>
              <a:t>، تمرر فيجوال </a:t>
            </a:r>
            <a:r>
              <a:rPr lang="ar-SA" sz="2400" dirty="0" err="1"/>
              <a:t>بيسك</a:t>
            </a:r>
            <a:r>
              <a:rPr lang="ar-SA" sz="2400" dirty="0"/>
              <a:t> </a:t>
            </a:r>
            <a:r>
              <a:rPr lang="en-US" sz="2400" dirty="0"/>
              <a:t>Net</a:t>
            </a:r>
            <a:r>
              <a:rPr lang="ar-SA" sz="2400" dirty="0"/>
              <a:t>. الوسيطات بالقيمة. هذا يعني أن الدالة أو الروتين الفرعي تحصل على نسخة عن بند البيانات الذي تحدده جملة </a:t>
            </a:r>
            <a:r>
              <a:rPr lang="ar-SA" sz="2400" dirty="0" err="1"/>
              <a:t>الإستدعاء</a:t>
            </a:r>
            <a:r>
              <a:rPr lang="ar-SA" sz="2400" dirty="0"/>
              <a:t>.</a:t>
            </a:r>
            <a:endParaRPr lang="en-US" sz="2400" dirty="0"/>
          </a:p>
        </p:txBody>
      </p:sp>
      <p:sp>
        <p:nvSpPr>
          <p:cNvPr id="6147" name="Rectangle 3"/>
          <p:cNvSpPr>
            <a:spLocks noGrp="1" noChangeArrowheads="1"/>
          </p:cNvSpPr>
          <p:nvPr>
            <p:ph type="body" idx="1"/>
          </p:nvPr>
        </p:nvSpPr>
        <p:spPr>
          <a:xfrm>
            <a:off x="250825" y="2133600"/>
            <a:ext cx="8569325" cy="3959225"/>
          </a:xfrm>
        </p:spPr>
        <p:txBody>
          <a:bodyPr/>
          <a:lstStyle/>
          <a:p>
            <a:pPr>
              <a:lnSpc>
                <a:spcPct val="80000"/>
              </a:lnSpc>
              <a:buFont typeface="Wingdings" pitchFamily="2" charset="2"/>
              <a:buNone/>
            </a:pPr>
            <a:r>
              <a:rPr lang="ar-SA" sz="2400" b="1" dirty="0"/>
              <a:t>تمرير الوسيطات بالمرجع :</a:t>
            </a:r>
            <a:r>
              <a:rPr lang="en-US" sz="2400" b="1" dirty="0"/>
              <a:t>By reference </a:t>
            </a:r>
          </a:p>
          <a:p>
            <a:pPr>
              <a:lnSpc>
                <a:spcPct val="80000"/>
              </a:lnSpc>
            </a:pPr>
            <a:r>
              <a:rPr lang="ar-SA" sz="2400" dirty="0"/>
              <a:t>لتلقى وسيطة بالمرجع نبدأ بتصريح وسيطتها ب </a:t>
            </a:r>
            <a:r>
              <a:rPr lang="en-US" sz="2400" dirty="0" err="1"/>
              <a:t>ByRef</a:t>
            </a:r>
            <a:endParaRPr lang="ar-SA" sz="2400" dirty="0"/>
          </a:p>
          <a:p>
            <a:pPr>
              <a:lnSpc>
                <a:spcPct val="80000"/>
              </a:lnSpc>
            </a:pPr>
            <a:r>
              <a:rPr lang="ar-SA" sz="2400" dirty="0"/>
              <a:t>الوسيطات </a:t>
            </a:r>
            <a:r>
              <a:rPr lang="en-US" sz="2400" dirty="0" err="1"/>
              <a:t>ByRef</a:t>
            </a:r>
            <a:r>
              <a:rPr lang="ar-SA" sz="2400" dirty="0"/>
              <a:t> أيضاً تتلقى الوسيطات بالقيمة عندما تحتاج فيجوال بيسك إلى تنفيذ تحويل للنوع .</a:t>
            </a:r>
          </a:p>
          <a:p>
            <a:pPr>
              <a:lnSpc>
                <a:spcPct val="80000"/>
              </a:lnSpc>
              <a:buFont typeface="Wingdings" pitchFamily="2" charset="2"/>
              <a:buNone/>
            </a:pPr>
            <a:r>
              <a:rPr lang="ar-SA" sz="2400" b="1" dirty="0"/>
              <a:t>مثال :</a:t>
            </a:r>
          </a:p>
          <a:p>
            <a:pPr>
              <a:lnSpc>
                <a:spcPct val="80000"/>
              </a:lnSpc>
              <a:buFont typeface="Wingdings" pitchFamily="2" charset="2"/>
              <a:buNone/>
            </a:pPr>
            <a:r>
              <a:rPr lang="en-US" sz="2400" dirty="0"/>
              <a:t>Sub </a:t>
            </a:r>
            <a:r>
              <a:rPr lang="en-US" sz="2400" dirty="0" err="1"/>
              <a:t>ZapFirst</a:t>
            </a:r>
            <a:r>
              <a:rPr lang="en-US" sz="2400" dirty="0"/>
              <a:t>(</a:t>
            </a:r>
            <a:r>
              <a:rPr lang="en-US" sz="2400" dirty="0" err="1"/>
              <a:t>ByRef</a:t>
            </a:r>
            <a:r>
              <a:rPr lang="en-US" sz="2400" dirty="0"/>
              <a:t> </a:t>
            </a:r>
            <a:r>
              <a:rPr lang="en-US" sz="2400" dirty="0" err="1"/>
              <a:t>astrNouns</a:t>
            </a:r>
            <a:r>
              <a:rPr lang="en-US" sz="2400" dirty="0"/>
              <a:t>( ) As String)                             </a:t>
            </a:r>
            <a:endParaRPr lang="ar-SA" sz="2400" dirty="0"/>
          </a:p>
          <a:p>
            <a:pPr algn="l" rtl="0">
              <a:lnSpc>
                <a:spcPct val="80000"/>
              </a:lnSpc>
              <a:buFont typeface="Wingdings" pitchFamily="2" charset="2"/>
              <a:buNone/>
            </a:pPr>
            <a:r>
              <a:rPr lang="en-US" sz="2400" dirty="0"/>
              <a:t>                 </a:t>
            </a:r>
            <a:r>
              <a:rPr lang="en-US" sz="2400" dirty="0" err="1"/>
              <a:t>astrNouns</a:t>
            </a:r>
            <a:r>
              <a:rPr lang="en-US" sz="2400" dirty="0"/>
              <a:t>(0) = </a:t>
            </a:r>
            <a:r>
              <a:rPr lang="en-US" sz="2400" dirty="0">
                <a:latin typeface="Arial"/>
              </a:rPr>
              <a:t>“</a:t>
            </a:r>
            <a:r>
              <a:rPr lang="en-US" sz="2400" dirty="0"/>
              <a:t>Madeline</a:t>
            </a:r>
            <a:r>
              <a:rPr lang="en-US" sz="2400" dirty="0">
                <a:latin typeface="Arial"/>
              </a:rPr>
              <a:t>”</a:t>
            </a:r>
            <a:endParaRPr lang="en-US" sz="2400" dirty="0"/>
          </a:p>
          <a:p>
            <a:pPr algn="l" rtl="0">
              <a:lnSpc>
                <a:spcPct val="80000"/>
              </a:lnSpc>
              <a:buFont typeface="Wingdings" pitchFamily="2" charset="2"/>
              <a:buNone/>
            </a:pPr>
            <a:r>
              <a:rPr lang="en-US" sz="2400" dirty="0"/>
              <a:t>                </a:t>
            </a:r>
            <a:r>
              <a:rPr lang="en-US" sz="2400" dirty="0" err="1"/>
              <a:t>ReDim</a:t>
            </a:r>
            <a:r>
              <a:rPr lang="en-US" sz="2400" dirty="0"/>
              <a:t> Preserve </a:t>
            </a:r>
            <a:r>
              <a:rPr lang="en-US" sz="2400" dirty="0" err="1"/>
              <a:t>astrNouns</a:t>
            </a:r>
            <a:r>
              <a:rPr lang="en-US" sz="2400" dirty="0"/>
              <a:t>(5)</a:t>
            </a:r>
          </a:p>
          <a:p>
            <a:pPr algn="l" rtl="0">
              <a:lnSpc>
                <a:spcPct val="80000"/>
              </a:lnSpc>
              <a:buFont typeface="Wingdings" pitchFamily="2" charset="2"/>
              <a:buNone/>
            </a:pPr>
            <a:r>
              <a:rPr lang="en-US" sz="2400" dirty="0"/>
              <a:t>                </a:t>
            </a:r>
            <a:r>
              <a:rPr lang="en-US" sz="2400" dirty="0" err="1"/>
              <a:t>astrNouns</a:t>
            </a:r>
            <a:r>
              <a:rPr lang="en-US" sz="2400" dirty="0"/>
              <a:t>(0) = </a:t>
            </a:r>
            <a:r>
              <a:rPr lang="en-US" sz="2400" dirty="0">
                <a:latin typeface="Arial"/>
              </a:rPr>
              <a:t>“</a:t>
            </a:r>
            <a:r>
              <a:rPr lang="en-US" sz="2400" dirty="0"/>
              <a:t>Malinda</a:t>
            </a:r>
            <a:r>
              <a:rPr lang="en-US" sz="2400" dirty="0">
                <a:latin typeface="Arial"/>
              </a:rPr>
              <a:t>”</a:t>
            </a:r>
            <a:endParaRPr lang="en-US" sz="2400" dirty="0"/>
          </a:p>
          <a:p>
            <a:pPr algn="l" rtl="0">
              <a:lnSpc>
                <a:spcPct val="80000"/>
              </a:lnSpc>
              <a:buFont typeface="Wingdings" pitchFamily="2" charset="2"/>
              <a:buNone/>
            </a:pPr>
            <a:r>
              <a:rPr lang="en-US" sz="2400" dirty="0"/>
              <a:t>                 End Sub</a:t>
            </a:r>
            <a:endParaRPr lang="ar-SA" sz="2400" dirty="0"/>
          </a:p>
          <a:p>
            <a:pPr>
              <a:lnSpc>
                <a:spcPct val="80000"/>
              </a:lnSpc>
              <a:buFont typeface="Wingdings" pitchFamily="2" charset="2"/>
              <a:buNone/>
            </a:pPr>
            <a:endParaRPr lang="ar-SA" sz="2400" dirty="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6908"/>
          </a:xfrm>
        </p:spPr>
        <p:txBody>
          <a:bodyPr>
            <a:noAutofit/>
          </a:bodyPr>
          <a:lstStyle/>
          <a:p>
            <a:r>
              <a:rPr lang="ar-SA" sz="2400" dirty="0" smtClean="0"/>
              <a:t>تستدعى الدالة </a:t>
            </a:r>
            <a:r>
              <a:rPr lang="en-US" sz="2400" dirty="0" smtClean="0"/>
              <a:t>Call </a:t>
            </a:r>
            <a:r>
              <a:rPr lang="ar-SA" sz="2400" dirty="0" smtClean="0"/>
              <a:t> بوضع اسمها فقط داخل الاجراء الحدثى وبجوارها الوسيطات</a:t>
            </a:r>
            <a:endParaRPr lang="ar-SA" sz="2400" dirty="0"/>
          </a:p>
        </p:txBody>
      </p:sp>
      <p:sp>
        <p:nvSpPr>
          <p:cNvPr id="3" name="Content Placeholder 2"/>
          <p:cNvSpPr>
            <a:spLocks noGrp="1"/>
          </p:cNvSpPr>
          <p:nvPr>
            <p:ph idx="1"/>
          </p:nvPr>
        </p:nvSpPr>
        <p:spPr>
          <a:xfrm>
            <a:off x="457200" y="928670"/>
            <a:ext cx="8229600" cy="5197493"/>
          </a:xfrm>
        </p:spPr>
        <p:txBody>
          <a:bodyPr/>
          <a:lstStyle/>
          <a:p>
            <a:r>
              <a:rPr lang="ar-SA" dirty="0" smtClean="0"/>
              <a:t>الوسيطات </a:t>
            </a:r>
            <a:r>
              <a:rPr lang="en-US" dirty="0" smtClean="0"/>
              <a:t>arguments</a:t>
            </a:r>
            <a:r>
              <a:rPr lang="ar-SA" dirty="0" smtClean="0"/>
              <a:t> هى البيانات التى تستخدمها الدالة لاخراج الناتج ويجب ان تشمل اقواس وفواصل.</a:t>
            </a:r>
          </a:p>
          <a:p>
            <a:r>
              <a:rPr lang="ar-SA" dirty="0" smtClean="0"/>
              <a:t>التركيب النحوى للدالة :</a:t>
            </a:r>
          </a:p>
          <a:p>
            <a:r>
              <a:rPr lang="en-US" dirty="0" smtClean="0"/>
              <a:t>Function </a:t>
            </a:r>
            <a:r>
              <a:rPr lang="en-US" dirty="0" err="1" smtClean="0"/>
              <a:t>functionname</a:t>
            </a:r>
            <a:r>
              <a:rPr lang="en-US" dirty="0" smtClean="0"/>
              <a:t>([arguments]) as type</a:t>
            </a:r>
          </a:p>
          <a:p>
            <a:pPr>
              <a:buNone/>
            </a:pPr>
            <a:r>
              <a:rPr lang="ar-SA" dirty="0" smtClean="0"/>
              <a:t>الجمل البرمجية </a:t>
            </a:r>
          </a:p>
          <a:p>
            <a:pPr>
              <a:buNone/>
            </a:pPr>
            <a:r>
              <a:rPr lang="en-US" dirty="0" smtClean="0"/>
              <a:t>“</a:t>
            </a:r>
            <a:r>
              <a:rPr lang="ar-SA" dirty="0" smtClean="0"/>
              <a:t>لاعادة قيمة ناتج الدالة“</a:t>
            </a:r>
            <a:r>
              <a:rPr lang="en-US" dirty="0" smtClean="0"/>
              <a:t>Return </a:t>
            </a:r>
            <a:endParaRPr lang="ar-SA" dirty="0" smtClean="0"/>
          </a:p>
          <a:p>
            <a:pPr>
              <a:buNone/>
            </a:pPr>
            <a:r>
              <a:rPr lang="en-US" dirty="0" smtClean="0"/>
              <a:t>End function</a:t>
            </a:r>
            <a:endParaRPr lang="ar-SA" dirty="0" smtClean="0"/>
          </a:p>
          <a:p>
            <a:pPr>
              <a:buNone/>
            </a:pPr>
            <a:r>
              <a:rPr lang="ar-SA" dirty="0" smtClean="0"/>
              <a:t> </a:t>
            </a:r>
            <a:endParaRPr lang="ar-SA" dirty="0"/>
          </a:p>
        </p:txBody>
      </p:sp>
      <p:cxnSp>
        <p:nvCxnSpPr>
          <p:cNvPr id="5" name="Straight Arrow Connector 4"/>
          <p:cNvCxnSpPr/>
          <p:nvPr/>
        </p:nvCxnSpPr>
        <p:spPr>
          <a:xfrm rot="5400000">
            <a:off x="2607455" y="3821909"/>
            <a:ext cx="1500198" cy="10001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rot="5400000">
            <a:off x="4179091" y="3964785"/>
            <a:ext cx="1500198" cy="10001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rot="16200000" flipH="1">
            <a:off x="7143768" y="4429132"/>
            <a:ext cx="1500198" cy="714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 name="Cloud 8"/>
          <p:cNvSpPr/>
          <p:nvPr/>
        </p:nvSpPr>
        <p:spPr>
          <a:xfrm>
            <a:off x="571472" y="4357694"/>
            <a:ext cx="2357454" cy="192882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اسم اجراء الدالة على حسب رغبة المستخدم ويستحسن ان ييدل على نتيجة الدالة</a:t>
            </a:r>
            <a:endParaRPr lang="ar-SA" dirty="0"/>
          </a:p>
        </p:txBody>
      </p:sp>
      <p:sp>
        <p:nvSpPr>
          <p:cNvPr id="10" name="Cloud 9"/>
          <p:cNvSpPr/>
          <p:nvPr/>
        </p:nvSpPr>
        <p:spPr>
          <a:xfrm>
            <a:off x="3357554" y="5214950"/>
            <a:ext cx="2357454" cy="1357298"/>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وسائط ومتغيرات الدالة</a:t>
            </a:r>
            <a:endParaRPr lang="ar-SA" dirty="0"/>
          </a:p>
        </p:txBody>
      </p:sp>
      <p:sp>
        <p:nvSpPr>
          <p:cNvPr id="11" name="Cloud 10"/>
          <p:cNvSpPr/>
          <p:nvPr/>
        </p:nvSpPr>
        <p:spPr>
          <a:xfrm>
            <a:off x="6000760" y="4857760"/>
            <a:ext cx="2928958" cy="1857364"/>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نوع نتيجة الدالة المخرجة وكتابته اختياريا واذا لم يحدد النوع يعطى الفيجول النوع </a:t>
            </a:r>
            <a:r>
              <a:rPr lang="en-US" dirty="0" smtClean="0"/>
              <a:t>Object </a:t>
            </a:r>
            <a:r>
              <a:rPr lang="ar-SA" dirty="0" smtClean="0"/>
              <a:t>افتراضيا</a:t>
            </a:r>
            <a:endParaRPr lang="ar-S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57166"/>
            <a:ext cx="8229600" cy="5768997"/>
          </a:xfrm>
        </p:spPr>
        <p:txBody>
          <a:bodyPr>
            <a:normAutofit lnSpcReduction="10000"/>
          </a:bodyPr>
          <a:lstStyle/>
          <a:p>
            <a:r>
              <a:rPr lang="ar-SA" u="sng" dirty="0" smtClean="0">
                <a:solidFill>
                  <a:srgbClr val="FFC000"/>
                </a:solidFill>
              </a:rPr>
              <a:t>ملحوظة</a:t>
            </a:r>
            <a:r>
              <a:rPr lang="ar-SA" dirty="0" smtClean="0"/>
              <a:t> : اذا كان هناك جمل بعد كلمة </a:t>
            </a:r>
            <a:r>
              <a:rPr lang="en-US" dirty="0" smtClean="0"/>
              <a:t>Return </a:t>
            </a:r>
            <a:r>
              <a:rPr lang="ar-SA" dirty="0" smtClean="0"/>
              <a:t> لا تنفذ </a:t>
            </a:r>
          </a:p>
          <a:p>
            <a:r>
              <a:rPr lang="ar-SA" dirty="0" smtClean="0"/>
              <a:t>تحيط الاقواس </a:t>
            </a:r>
            <a:r>
              <a:rPr lang="en-US" dirty="0" smtClean="0">
                <a:solidFill>
                  <a:srgbClr val="FFC000"/>
                </a:solidFill>
              </a:rPr>
              <a:t>[]</a:t>
            </a:r>
            <a:r>
              <a:rPr lang="ar-SA" dirty="0" smtClean="0"/>
              <a:t> بالبنود الاختيارية .</a:t>
            </a:r>
          </a:p>
          <a:p>
            <a:r>
              <a:rPr lang="ar-SA" dirty="0" smtClean="0"/>
              <a:t>مثال دالة تحسب ضريبة </a:t>
            </a:r>
          </a:p>
          <a:p>
            <a:pPr algn="l" rtl="0"/>
            <a:r>
              <a:rPr lang="en-US" dirty="0" smtClean="0"/>
              <a:t>Function tax(</a:t>
            </a:r>
            <a:r>
              <a:rPr lang="en-US" dirty="0" err="1" smtClean="0"/>
              <a:t>byval</a:t>
            </a:r>
            <a:r>
              <a:rPr lang="en-US" dirty="0" smtClean="0"/>
              <a:t> cost as single) as single</a:t>
            </a:r>
          </a:p>
          <a:p>
            <a:pPr algn="l" rtl="0"/>
            <a:r>
              <a:rPr lang="en-US" dirty="0" smtClean="0"/>
              <a:t>Dim </a:t>
            </a:r>
            <a:r>
              <a:rPr lang="en-US" dirty="0" err="1" smtClean="0"/>
              <a:t>sals</a:t>
            </a:r>
            <a:r>
              <a:rPr lang="en-US" dirty="0" smtClean="0"/>
              <a:t> as single</a:t>
            </a:r>
          </a:p>
          <a:p>
            <a:pPr algn="l" rtl="0"/>
            <a:r>
              <a:rPr lang="en-US" dirty="0" err="1" smtClean="0"/>
              <a:t>Sals</a:t>
            </a:r>
            <a:r>
              <a:rPr lang="en-US" dirty="0" smtClean="0"/>
              <a:t>=cost*.5/100</a:t>
            </a:r>
          </a:p>
          <a:p>
            <a:pPr algn="l" rtl="0"/>
            <a:r>
              <a:rPr lang="en-US" dirty="0" smtClean="0"/>
              <a:t>Textbox1.text=</a:t>
            </a:r>
            <a:r>
              <a:rPr lang="en-US" dirty="0" err="1" smtClean="0"/>
              <a:t>sals</a:t>
            </a:r>
            <a:endParaRPr lang="en-US" dirty="0" smtClean="0"/>
          </a:p>
          <a:p>
            <a:pPr algn="l" rtl="0"/>
            <a:r>
              <a:rPr lang="en-US" dirty="0" smtClean="0"/>
              <a:t>End function</a:t>
            </a:r>
          </a:p>
          <a:p>
            <a:r>
              <a:rPr lang="ar-SA" dirty="0" smtClean="0"/>
              <a:t>الاستدعاء داخل الاجراء الحدثى باسم الدالة وقيمة الوسيطة:</a:t>
            </a:r>
          </a:p>
          <a:p>
            <a:r>
              <a:rPr lang="en-US" dirty="0" smtClean="0"/>
              <a:t>Tax(500)</a:t>
            </a:r>
            <a:endParaRPr lang="ar-SA"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39784"/>
          </a:xfrm>
        </p:spPr>
        <p:txBody>
          <a:bodyPr>
            <a:noAutofit/>
          </a:bodyPr>
          <a:lstStyle/>
          <a:p>
            <a:r>
              <a:rPr lang="ar-SA" sz="3200" dirty="0" smtClean="0"/>
              <a:t>استخدام نفس المثال مع جملة </a:t>
            </a:r>
            <a:r>
              <a:rPr lang="en-US" sz="3200" dirty="0" smtClean="0"/>
              <a:t>Return</a:t>
            </a:r>
            <a:r>
              <a:rPr lang="ar-SA" sz="3200" dirty="0" smtClean="0"/>
              <a:t> ستتغير جملة الاستدعاء</a:t>
            </a:r>
            <a:endParaRPr lang="ar-SA" sz="3200" dirty="0"/>
          </a:p>
        </p:txBody>
      </p:sp>
      <p:sp>
        <p:nvSpPr>
          <p:cNvPr id="3" name="Content Placeholder 2"/>
          <p:cNvSpPr>
            <a:spLocks noGrp="1"/>
          </p:cNvSpPr>
          <p:nvPr>
            <p:ph idx="1"/>
          </p:nvPr>
        </p:nvSpPr>
        <p:spPr>
          <a:xfrm>
            <a:off x="457200" y="1214422"/>
            <a:ext cx="8229600" cy="5643578"/>
          </a:xfrm>
        </p:spPr>
        <p:txBody>
          <a:bodyPr>
            <a:normAutofit/>
          </a:bodyPr>
          <a:lstStyle/>
          <a:p>
            <a:pPr algn="l" rtl="0"/>
            <a:r>
              <a:rPr lang="en-US" dirty="0" smtClean="0"/>
              <a:t>Function tax(by </a:t>
            </a:r>
            <a:r>
              <a:rPr lang="en-US" dirty="0" err="1" smtClean="0"/>
              <a:t>val</a:t>
            </a:r>
            <a:r>
              <a:rPr lang="en-US" dirty="0" smtClean="0"/>
              <a:t> cost as single) as single</a:t>
            </a:r>
          </a:p>
          <a:p>
            <a:pPr algn="l" rtl="0"/>
            <a:r>
              <a:rPr lang="en-US" dirty="0" smtClean="0"/>
              <a:t>Dim </a:t>
            </a:r>
            <a:r>
              <a:rPr lang="en-US" dirty="0" err="1" smtClean="0"/>
              <a:t>sals</a:t>
            </a:r>
            <a:r>
              <a:rPr lang="en-US" dirty="0" smtClean="0"/>
              <a:t> as single</a:t>
            </a:r>
          </a:p>
          <a:p>
            <a:pPr algn="l" rtl="0"/>
            <a:r>
              <a:rPr lang="en-US" dirty="0" err="1" smtClean="0"/>
              <a:t>Sals</a:t>
            </a:r>
            <a:r>
              <a:rPr lang="en-US" dirty="0" smtClean="0"/>
              <a:t>=cost*.5/100</a:t>
            </a:r>
          </a:p>
          <a:p>
            <a:pPr algn="l" rtl="0"/>
            <a:r>
              <a:rPr lang="en-US" dirty="0" smtClean="0"/>
              <a:t>Return </a:t>
            </a:r>
            <a:r>
              <a:rPr lang="en-US" dirty="0" err="1" smtClean="0"/>
              <a:t>sals</a:t>
            </a:r>
            <a:endParaRPr lang="en-US" dirty="0" smtClean="0"/>
          </a:p>
          <a:p>
            <a:pPr algn="l" rtl="0"/>
            <a:r>
              <a:rPr lang="en-US" dirty="0" smtClean="0"/>
              <a:t>End function</a:t>
            </a:r>
            <a:endParaRPr lang="ar-SA" dirty="0" smtClean="0"/>
          </a:p>
          <a:p>
            <a:pPr algn="ctr"/>
            <a:r>
              <a:rPr lang="ar-SA" u="sng" dirty="0" smtClean="0">
                <a:solidFill>
                  <a:schemeClr val="tx2"/>
                </a:solidFill>
              </a:rPr>
              <a:t>الاستدعاء</a:t>
            </a:r>
          </a:p>
          <a:p>
            <a:r>
              <a:rPr lang="en-US" dirty="0" smtClean="0"/>
              <a:t>Textbox1.text=tax(500)</a:t>
            </a:r>
          </a:p>
          <a:p>
            <a:r>
              <a:rPr lang="ar-SA" u="sng" dirty="0" smtClean="0">
                <a:solidFill>
                  <a:schemeClr val="accent6">
                    <a:lumMod val="75000"/>
                  </a:schemeClr>
                </a:solidFill>
              </a:rPr>
              <a:t>ملحوظة</a:t>
            </a:r>
            <a:r>
              <a:rPr lang="ar-SA" dirty="0" smtClean="0"/>
              <a:t> يمكن ان تاخذ الدالة متغيرات كوسائط لها داخل الجمل البرمجية ...طبقى على المثال السابق.</a:t>
            </a:r>
            <a:endParaRPr lang="en-US" dirty="0" smtClean="0"/>
          </a:p>
          <a:p>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مثال الكتاب </a:t>
            </a:r>
            <a:r>
              <a:rPr lang="ar-SA" dirty="0" err="1" smtClean="0"/>
              <a:t>ص</a:t>
            </a:r>
            <a:r>
              <a:rPr lang="ar-SA" dirty="0" smtClean="0"/>
              <a:t> 305</a:t>
            </a:r>
            <a:endParaRPr lang="ar-SA" dirty="0"/>
          </a:p>
        </p:txBody>
      </p:sp>
      <p:sp>
        <p:nvSpPr>
          <p:cNvPr id="3" name="Content Placeholder 2"/>
          <p:cNvSpPr>
            <a:spLocks noGrp="1"/>
          </p:cNvSpPr>
          <p:nvPr>
            <p:ph idx="1"/>
          </p:nvPr>
        </p:nvSpPr>
        <p:spPr/>
        <p:txBody>
          <a:bodyPr>
            <a:normAutofit fontScale="92500"/>
          </a:bodyPr>
          <a:lstStyle/>
          <a:p>
            <a:r>
              <a:rPr lang="ar-SA" dirty="0" smtClean="0"/>
              <a:t>وضحى وظيفة الدالة </a:t>
            </a:r>
            <a:r>
              <a:rPr lang="en-US" dirty="0" smtClean="0"/>
              <a:t>Randomize</a:t>
            </a:r>
            <a:r>
              <a:rPr lang="ar-SA" dirty="0" smtClean="0"/>
              <a:t> .</a:t>
            </a:r>
          </a:p>
          <a:p>
            <a:r>
              <a:rPr lang="ar-SA" dirty="0" smtClean="0"/>
              <a:t>بكم طريقة يمكن تصريح عن المتغير؟</a:t>
            </a:r>
          </a:p>
          <a:p>
            <a:r>
              <a:rPr lang="ar-SA" dirty="0" smtClean="0"/>
              <a:t>1- داخل الاجراء وهو تعريف محلى .</a:t>
            </a:r>
          </a:p>
          <a:p>
            <a:r>
              <a:rPr lang="ar-SA" dirty="0" smtClean="0"/>
              <a:t>2- تعريف اعلى شفرة النموذج وهو خاص باجراءات النموذج فقط .</a:t>
            </a:r>
          </a:p>
          <a:p>
            <a:r>
              <a:rPr lang="ar-SA" dirty="0" smtClean="0"/>
              <a:t>3- تعريف عام فى الوحدة النمطية وهو خاص بكل المشروع.</a:t>
            </a:r>
          </a:p>
          <a:p>
            <a:r>
              <a:rPr lang="ar-SA" dirty="0" smtClean="0"/>
              <a:t>افتحى المشروع من مجلد تمارين الكتاب الفصل العاشر وبعد ذلك :</a:t>
            </a:r>
          </a:p>
          <a:p>
            <a:endParaRPr lang="ar-S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654164"/>
          </a:xfrm>
        </p:spPr>
        <p:txBody>
          <a:bodyPr>
            <a:normAutofit/>
          </a:bodyPr>
          <a:lstStyle/>
          <a:p>
            <a:pPr algn="r"/>
            <a:r>
              <a:rPr lang="ar-SA" sz="2400" dirty="0" smtClean="0"/>
              <a:t>اضيفى صندوق عنوان وتسميته =عدد مرات الفوز </a:t>
            </a:r>
            <a:br>
              <a:rPr lang="ar-SA" sz="2400" dirty="0" smtClean="0"/>
            </a:br>
            <a:r>
              <a:rPr lang="ar-SA" sz="2400" dirty="0" smtClean="0"/>
              <a:t>اضيفى صندوق عنوان وتسميته =0.0%</a:t>
            </a:r>
            <a:br>
              <a:rPr lang="ar-SA" sz="2400" dirty="0" smtClean="0"/>
            </a:br>
            <a:r>
              <a:rPr lang="ar-SA" sz="2400" dirty="0" smtClean="0"/>
              <a:t>اضيفى وحدة نمطية للمشروع واكتبى داخلها السطر</a:t>
            </a:r>
            <a:r>
              <a:rPr lang="en-US" sz="2400" dirty="0" smtClean="0"/>
              <a:t/>
            </a:r>
            <a:br>
              <a:rPr lang="en-US" sz="2400" dirty="0" smtClean="0"/>
            </a:br>
            <a:r>
              <a:rPr lang="en-US" sz="2800" b="1" dirty="0" smtClean="0"/>
              <a:t>Public wins, spins As Short</a:t>
            </a:r>
            <a:endParaRPr lang="ar-SA" sz="2400" b="1" dirty="0"/>
          </a:p>
        </p:txBody>
      </p:sp>
      <p:pic>
        <p:nvPicPr>
          <p:cNvPr id="1026" name="Picture 2"/>
          <p:cNvPicPr>
            <a:picLocks noGrp="1" noChangeAspect="1" noChangeArrowheads="1"/>
          </p:cNvPicPr>
          <p:nvPr>
            <p:ph idx="1"/>
          </p:nvPr>
        </p:nvPicPr>
        <p:blipFill>
          <a:blip r:embed="rId2"/>
          <a:srcRect/>
          <a:stretch>
            <a:fillRect/>
          </a:stretch>
        </p:blipFill>
        <p:spPr bwMode="auto">
          <a:xfrm>
            <a:off x="1071538" y="2071678"/>
            <a:ext cx="7286676" cy="443764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0042"/>
            <a:ext cx="8229600" cy="1714512"/>
          </a:xfrm>
        </p:spPr>
        <p:txBody>
          <a:bodyPr>
            <a:normAutofit/>
          </a:bodyPr>
          <a:lstStyle/>
          <a:p>
            <a:r>
              <a:rPr lang="ar-SA" sz="3200" dirty="0" smtClean="0"/>
              <a:t>تحت كلمة </a:t>
            </a:r>
            <a:r>
              <a:rPr lang="en-US" sz="3200" dirty="0" smtClean="0"/>
              <a:t>Beep </a:t>
            </a:r>
            <a:r>
              <a:rPr lang="ar-SA" sz="3200" dirty="0" smtClean="0"/>
              <a:t> فى شاشة الكود نكتب</a:t>
            </a:r>
            <a:br>
              <a:rPr lang="ar-SA" sz="3200" dirty="0" smtClean="0"/>
            </a:br>
            <a:r>
              <a:rPr lang="en-US" sz="3200" dirty="0" smtClean="0"/>
              <a:t> wins += 1</a:t>
            </a:r>
            <a:br>
              <a:rPr lang="en-US" sz="3200" dirty="0" smtClean="0"/>
            </a:br>
            <a:r>
              <a:rPr lang="en-US" sz="3200" dirty="0" smtClean="0"/>
              <a:t>            Label5.Text = "wins:" &amp; wins</a:t>
            </a:r>
            <a:endParaRPr lang="ar-SA" sz="3200" dirty="0"/>
          </a:p>
        </p:txBody>
      </p:sp>
      <p:sp>
        <p:nvSpPr>
          <p:cNvPr id="3" name="Content Placeholder 2"/>
          <p:cNvSpPr>
            <a:spLocks noGrp="1"/>
          </p:cNvSpPr>
          <p:nvPr>
            <p:ph idx="1"/>
          </p:nvPr>
        </p:nvSpPr>
        <p:spPr>
          <a:xfrm>
            <a:off x="457200" y="2357430"/>
            <a:ext cx="8229600" cy="3768733"/>
          </a:xfrm>
        </p:spPr>
        <p:txBody>
          <a:bodyPr>
            <a:normAutofit fontScale="92500"/>
          </a:bodyPr>
          <a:lstStyle/>
          <a:p>
            <a:r>
              <a:rPr lang="ar-SA" dirty="0" smtClean="0"/>
              <a:t>ننشأ اجراء دالى داخل الوحدة النمطية لاستخدامها فى كل المشروع حيث تقوم بحساب النسبة المئوية لعدد مرات الفوز .</a:t>
            </a:r>
          </a:p>
          <a:p>
            <a:r>
              <a:rPr lang="en-US" sz="2600" dirty="0" smtClean="0">
                <a:solidFill>
                  <a:srgbClr val="FF0000"/>
                </a:solidFill>
              </a:rPr>
              <a:t>Function rat(</a:t>
            </a:r>
            <a:r>
              <a:rPr lang="en-US" sz="2600" dirty="0" err="1" smtClean="0">
                <a:solidFill>
                  <a:srgbClr val="FF0000"/>
                </a:solidFill>
              </a:rPr>
              <a:t>ByVal</a:t>
            </a:r>
            <a:r>
              <a:rPr lang="en-US" sz="2600" dirty="0" smtClean="0">
                <a:solidFill>
                  <a:srgbClr val="FF0000"/>
                </a:solidFill>
              </a:rPr>
              <a:t> a As Short, </a:t>
            </a:r>
            <a:r>
              <a:rPr lang="en-US" sz="2600" dirty="0" err="1" smtClean="0">
                <a:solidFill>
                  <a:srgbClr val="FF0000"/>
                </a:solidFill>
              </a:rPr>
              <a:t>ByVal</a:t>
            </a:r>
            <a:r>
              <a:rPr lang="en-US" sz="2600" dirty="0" smtClean="0">
                <a:solidFill>
                  <a:srgbClr val="FF0000"/>
                </a:solidFill>
              </a:rPr>
              <a:t> b As Short) As String</a:t>
            </a:r>
          </a:p>
          <a:p>
            <a:r>
              <a:rPr lang="en-US" dirty="0" smtClean="0"/>
              <a:t>        Dim </a:t>
            </a:r>
            <a:r>
              <a:rPr lang="en-US" dirty="0" err="1" smtClean="0"/>
              <a:t>precent</a:t>
            </a:r>
            <a:r>
              <a:rPr lang="en-US" dirty="0" smtClean="0"/>
              <a:t> As Single</a:t>
            </a:r>
          </a:p>
          <a:p>
            <a:r>
              <a:rPr lang="en-US" dirty="0" smtClean="0"/>
              <a:t>        </a:t>
            </a:r>
            <a:r>
              <a:rPr lang="en-US" dirty="0" err="1" smtClean="0"/>
              <a:t>precent</a:t>
            </a:r>
            <a:r>
              <a:rPr lang="en-US" dirty="0" smtClean="0"/>
              <a:t> = a / b</a:t>
            </a:r>
          </a:p>
          <a:p>
            <a:r>
              <a:rPr lang="en-US" dirty="0" smtClean="0"/>
              <a:t>        Return (</a:t>
            </a:r>
            <a:r>
              <a:rPr lang="en-US" dirty="0" smtClean="0">
                <a:solidFill>
                  <a:srgbClr val="00B0F0"/>
                </a:solidFill>
              </a:rPr>
              <a:t>Format</a:t>
            </a:r>
            <a:r>
              <a:rPr lang="en-US" dirty="0" smtClean="0"/>
              <a:t>(</a:t>
            </a:r>
            <a:r>
              <a:rPr lang="en-US" dirty="0" err="1" smtClean="0"/>
              <a:t>precent</a:t>
            </a:r>
            <a:r>
              <a:rPr lang="en-US" dirty="0" smtClean="0"/>
              <a:t>, "0.0%"))</a:t>
            </a:r>
          </a:p>
          <a:p>
            <a:r>
              <a:rPr lang="en-US" dirty="0" smtClean="0"/>
              <a:t>  </a:t>
            </a:r>
            <a:r>
              <a:rPr lang="en-US" dirty="0" smtClean="0">
                <a:solidFill>
                  <a:srgbClr val="FF0000"/>
                </a:solidFill>
              </a:rPr>
              <a:t>End Function</a:t>
            </a:r>
            <a:endParaRPr lang="ar-SA" dirty="0">
              <a:solidFill>
                <a:srgbClr val="FF0000"/>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0042"/>
            <a:ext cx="8229600" cy="5626121"/>
          </a:xfrm>
        </p:spPr>
        <p:txBody>
          <a:bodyPr>
            <a:normAutofit lnSpcReduction="10000"/>
          </a:bodyPr>
          <a:lstStyle/>
          <a:p>
            <a:r>
              <a:rPr lang="ar-SA" dirty="0" smtClean="0"/>
              <a:t>داخل شفرة النموذج </a:t>
            </a:r>
            <a:r>
              <a:rPr lang="ar-SA" dirty="0" err="1" smtClean="0"/>
              <a:t>فى</a:t>
            </a:r>
            <a:r>
              <a:rPr lang="ar-SA" dirty="0" smtClean="0"/>
              <a:t> زر الامر الاول وتحت السطر </a:t>
            </a:r>
            <a:r>
              <a:rPr lang="en-US" dirty="0" smtClean="0"/>
              <a:t> Label3.Text = </a:t>
            </a:r>
            <a:r>
              <a:rPr lang="en-US" dirty="0" err="1" smtClean="0"/>
              <a:t>CStr</a:t>
            </a:r>
            <a:r>
              <a:rPr lang="en-US" dirty="0" smtClean="0"/>
              <a:t>(</a:t>
            </a:r>
            <a:r>
              <a:rPr lang="en-US" dirty="0" err="1" smtClean="0"/>
              <a:t>Int</a:t>
            </a:r>
            <a:r>
              <a:rPr lang="en-US" dirty="0" smtClean="0"/>
              <a:t>(</a:t>
            </a:r>
            <a:r>
              <a:rPr lang="en-US" dirty="0" err="1" smtClean="0"/>
              <a:t>Rnd</a:t>
            </a:r>
            <a:r>
              <a:rPr lang="en-US" dirty="0" smtClean="0"/>
              <a:t>() * 10))</a:t>
            </a:r>
            <a:endParaRPr lang="ar-SA" dirty="0" smtClean="0"/>
          </a:p>
          <a:p>
            <a:r>
              <a:rPr lang="ar-SA" dirty="0" smtClean="0"/>
              <a:t>نكتب السطر .</a:t>
            </a:r>
            <a:endParaRPr lang="en-US" dirty="0" smtClean="0"/>
          </a:p>
          <a:p>
            <a:r>
              <a:rPr lang="en-US" dirty="0" smtClean="0"/>
              <a:t>        spins += 1</a:t>
            </a:r>
            <a:endParaRPr lang="ar-SA" dirty="0" smtClean="0"/>
          </a:p>
          <a:p>
            <a:r>
              <a:rPr lang="ar-SA" dirty="0" smtClean="0"/>
              <a:t>وفى اخر سط فى هذا الزر قبل </a:t>
            </a:r>
            <a:r>
              <a:rPr lang="en-US" dirty="0" smtClean="0"/>
              <a:t>End sub</a:t>
            </a:r>
            <a:r>
              <a:rPr lang="ar-SA" dirty="0" smtClean="0"/>
              <a:t> نكتب السطر</a:t>
            </a:r>
          </a:p>
          <a:p>
            <a:r>
              <a:rPr lang="en-US" dirty="0" smtClean="0"/>
              <a:t> Label6.Text = rat(wins, spins)</a:t>
            </a:r>
          </a:p>
          <a:p>
            <a:endParaRPr lang="en-US" dirty="0" smtClean="0"/>
          </a:p>
          <a:p>
            <a:r>
              <a:rPr lang="ar-SA" dirty="0" smtClean="0"/>
              <a:t>س: استدعى الاجراء بالكلمة </a:t>
            </a:r>
            <a:r>
              <a:rPr lang="en-US" dirty="0" smtClean="0"/>
              <a:t>Call</a:t>
            </a:r>
            <a:r>
              <a:rPr lang="ar-SA" dirty="0" smtClean="0"/>
              <a:t> ؟</a:t>
            </a:r>
          </a:p>
          <a:p>
            <a:r>
              <a:rPr lang="ar-SA" dirty="0" smtClean="0"/>
              <a:t>س: ما وظيفة كلا من  الدالة :</a:t>
            </a:r>
          </a:p>
          <a:p>
            <a:r>
              <a:rPr lang="en-US" dirty="0" err="1" smtClean="0"/>
              <a:t>Rnd</a:t>
            </a:r>
            <a:r>
              <a:rPr lang="en-US" dirty="0" smtClean="0"/>
              <a:t>-  </a:t>
            </a:r>
            <a:r>
              <a:rPr lang="en-US" dirty="0" err="1" smtClean="0"/>
              <a:t>CStr</a:t>
            </a:r>
            <a:r>
              <a:rPr lang="en-US" dirty="0" smtClean="0"/>
              <a:t>  -   </a:t>
            </a:r>
            <a:r>
              <a:rPr lang="en-US" dirty="0" err="1" smtClean="0"/>
              <a:t>Int</a:t>
            </a:r>
            <a:r>
              <a:rPr lang="en-US" dirty="0" smtClean="0"/>
              <a:t>  </a:t>
            </a:r>
            <a:endParaRPr lang="ar-SA" dirty="0" smtClean="0"/>
          </a:p>
          <a:p>
            <a:endParaRPr lang="ar-SA"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كتابة الاجراء </a:t>
            </a:r>
            <a:r>
              <a:rPr lang="en-US" dirty="0" smtClean="0"/>
              <a:t>Sub</a:t>
            </a:r>
            <a:endParaRPr lang="ar-SA" dirty="0"/>
          </a:p>
        </p:txBody>
      </p:sp>
      <p:sp>
        <p:nvSpPr>
          <p:cNvPr id="3" name="Content Placeholder 2"/>
          <p:cNvSpPr>
            <a:spLocks noGrp="1"/>
          </p:cNvSpPr>
          <p:nvPr>
            <p:ph idx="1"/>
          </p:nvPr>
        </p:nvSpPr>
        <p:spPr>
          <a:xfrm>
            <a:off x="457200" y="1600200"/>
            <a:ext cx="8229600" cy="4972072"/>
          </a:xfrm>
        </p:spPr>
        <p:txBody>
          <a:bodyPr>
            <a:normAutofit/>
          </a:bodyPr>
          <a:lstStyle/>
          <a:p>
            <a:pPr>
              <a:buNone/>
            </a:pPr>
            <a:r>
              <a:rPr lang="ar-SA" dirty="0" smtClean="0"/>
              <a:t>يتم استدعاءها باسمها من ضمن اجراءات الحدث مثل زر الامر </a:t>
            </a:r>
            <a:r>
              <a:rPr lang="en-US" dirty="0" smtClean="0"/>
              <a:t>Button1</a:t>
            </a:r>
            <a:r>
              <a:rPr lang="ar-SA" dirty="0" smtClean="0"/>
              <a:t> وغالبا ما تستخدم لتلقى ادخال او معالجة او ضبط خصائص ويمكنها تلقى وسيطات .</a:t>
            </a:r>
          </a:p>
          <a:p>
            <a:pPr>
              <a:buNone/>
            </a:pPr>
            <a:r>
              <a:rPr lang="ar-SA" dirty="0" smtClean="0"/>
              <a:t>التركيب النحوى:</a:t>
            </a:r>
          </a:p>
          <a:p>
            <a:r>
              <a:rPr lang="en-US" dirty="0" smtClean="0"/>
              <a:t>Sub procedurename([arguments])</a:t>
            </a:r>
          </a:p>
          <a:p>
            <a:pPr>
              <a:buNone/>
            </a:pPr>
            <a:r>
              <a:rPr lang="ar-SA" dirty="0" smtClean="0"/>
              <a:t>الجمل البرمجية </a:t>
            </a:r>
          </a:p>
          <a:p>
            <a:pPr>
              <a:buNone/>
            </a:pPr>
            <a:r>
              <a:rPr lang="en-US" dirty="0" smtClean="0"/>
              <a:t>End sub</a:t>
            </a:r>
            <a:endParaRPr lang="ar-SA" dirty="0" smtClean="0"/>
          </a:p>
          <a:p>
            <a:pPr>
              <a:buNone/>
            </a:pPr>
            <a:r>
              <a:rPr lang="ar-SA" dirty="0" smtClean="0"/>
              <a:t> </a:t>
            </a:r>
            <a:r>
              <a:rPr lang="en-US" dirty="0" smtClean="0"/>
              <a:t> </a:t>
            </a:r>
            <a:endParaRPr lang="ar-SA" dirty="0" smtClean="0"/>
          </a:p>
          <a:p>
            <a:pPr>
              <a:buNone/>
            </a:pPr>
            <a:endParaRPr lang="ar-SA" dirty="0" smtClean="0"/>
          </a:p>
          <a:p>
            <a:pPr>
              <a:buNone/>
            </a:pPr>
            <a:endParaRPr lang="ar-SA"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282" y="428604"/>
            <a:ext cx="8643998" cy="3429024"/>
          </a:xfrm>
        </p:spPr>
        <p:txBody>
          <a:bodyPr>
            <a:normAutofit fontScale="90000"/>
          </a:bodyPr>
          <a:lstStyle/>
          <a:p>
            <a:r>
              <a:rPr lang="ar-SA" sz="3600" b="1" u="sng" dirty="0" smtClean="0"/>
              <a:t>ملحوظة</a:t>
            </a:r>
            <a:r>
              <a:rPr lang="ar-SA" sz="3600" dirty="0" smtClean="0"/>
              <a:t> :</a:t>
            </a:r>
            <a:br>
              <a:rPr lang="ar-SA" sz="3600" dirty="0" smtClean="0"/>
            </a:br>
            <a:r>
              <a:rPr lang="ar-SA" sz="3600" dirty="0" smtClean="0">
                <a:solidFill>
                  <a:srgbClr val="FF0000"/>
                </a:solidFill>
              </a:rPr>
              <a:t>يجب تساوى عدد  ونوع الوسيطات المرسلة الى الاجراء الحدثى مع نوع وعدد الوسيطات المعرفة داخل الاجراء </a:t>
            </a:r>
            <a:r>
              <a:rPr lang="en-US" sz="3600" dirty="0" smtClean="0">
                <a:solidFill>
                  <a:srgbClr val="FF0000"/>
                </a:solidFill>
              </a:rPr>
              <a:t>Sub</a:t>
            </a:r>
            <a:r>
              <a:rPr lang="en-US" dirty="0" smtClean="0">
                <a:solidFill>
                  <a:srgbClr val="FF0000"/>
                </a:solidFill>
              </a:rPr>
              <a:t/>
            </a:r>
            <a:br>
              <a:rPr lang="en-US" dirty="0" smtClean="0">
                <a:solidFill>
                  <a:srgbClr val="FF0000"/>
                </a:solidFill>
              </a:rPr>
            </a:br>
            <a:r>
              <a:rPr lang="ar-SA" sz="3600" dirty="0" smtClean="0">
                <a:solidFill>
                  <a:srgbClr val="FF0000"/>
                </a:solidFill>
              </a:rPr>
              <a:t>ويجب ان تتضمن اقواسا بعد اسم الاجراء عند الاستدعاء</a:t>
            </a:r>
            <a:br>
              <a:rPr lang="ar-SA" sz="3600" dirty="0" smtClean="0">
                <a:solidFill>
                  <a:srgbClr val="FF0000"/>
                </a:solidFill>
              </a:rPr>
            </a:br>
            <a:r>
              <a:rPr lang="ar-SA" sz="3600" dirty="0" smtClean="0">
                <a:solidFill>
                  <a:schemeClr val="accent5"/>
                </a:solidFill>
              </a:rPr>
              <a:t>واذا كان الاجراء لا يستخدم وسيطات ممرة تكتب الاقواس فارغة.</a:t>
            </a:r>
            <a:br>
              <a:rPr lang="ar-SA" sz="3600" dirty="0" smtClean="0">
                <a:solidFill>
                  <a:schemeClr val="accent5"/>
                </a:solidFill>
              </a:rPr>
            </a:br>
            <a:r>
              <a:rPr lang="ar-SA" sz="3600" dirty="0" smtClean="0">
                <a:solidFill>
                  <a:schemeClr val="accent5"/>
                </a:solidFill>
              </a:rPr>
              <a:t>اذا تعدلت قيمة المتغيرات اللمرة الى الاجراء </a:t>
            </a:r>
            <a:r>
              <a:rPr lang="en-US" sz="3600" dirty="0" smtClean="0">
                <a:solidFill>
                  <a:schemeClr val="accent5"/>
                </a:solidFill>
              </a:rPr>
              <a:t>Sub</a:t>
            </a:r>
            <a:r>
              <a:rPr lang="ar-SA" sz="3600" dirty="0" smtClean="0">
                <a:solidFill>
                  <a:schemeClr val="accent5"/>
                </a:solidFill>
              </a:rPr>
              <a:t> لن تعاد القيمة محدثة الا بعد استخدام </a:t>
            </a:r>
            <a:r>
              <a:rPr lang="en-US" sz="3600" dirty="0" smtClean="0">
                <a:solidFill>
                  <a:schemeClr val="accent5"/>
                </a:solidFill>
              </a:rPr>
              <a:t>By ref</a:t>
            </a:r>
            <a:endParaRPr lang="ar-SA" sz="3600" dirty="0" smtClean="0">
              <a:solidFill>
                <a:schemeClr val="accent5"/>
              </a:solidFill>
            </a:endParaRPr>
          </a:p>
        </p:txBody>
      </p:sp>
      <p:sp>
        <p:nvSpPr>
          <p:cNvPr id="3" name="Flowchart: Sequential Access Storage 2"/>
          <p:cNvSpPr/>
          <p:nvPr/>
        </p:nvSpPr>
        <p:spPr>
          <a:xfrm>
            <a:off x="714348" y="4214818"/>
            <a:ext cx="2428892" cy="2000264"/>
          </a:xfrm>
          <a:prstGeom prst="flowChartMagneticTap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smtClean="0"/>
          </a:p>
          <a:p>
            <a:pPr algn="ctr"/>
            <a:r>
              <a:rPr lang="ar-SA" sz="2400" dirty="0" smtClean="0">
                <a:cs typeface="Simplified Arabic" pitchFamily="2" charset="-78"/>
                <a:hlinkClick r:id="rId2" action="ppaction://hlinkfile"/>
              </a:rPr>
              <a:t>اضغطى لفتح ملف الواجب ورقة عمل</a:t>
            </a:r>
            <a:endParaRPr lang="ar-SA" sz="2400" dirty="0">
              <a:cs typeface="Simplified Arabic" pitchFamily="2" charset="-7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282" y="357166"/>
            <a:ext cx="8643998" cy="1060472"/>
          </a:xfrm>
        </p:spPr>
        <p:txBody>
          <a:bodyPr>
            <a:normAutofit fontScale="90000"/>
          </a:bodyPr>
          <a:lstStyle/>
          <a:p>
            <a:r>
              <a:rPr lang="ar-SA" sz="3100" dirty="0" smtClean="0"/>
              <a:t/>
            </a:r>
            <a:br>
              <a:rPr lang="ar-SA" sz="3100" dirty="0" smtClean="0"/>
            </a:br>
            <a:r>
              <a:rPr lang="ar-SA" sz="3100" dirty="0" smtClean="0"/>
              <a:t>مثال : نكتب الاجراء التالى لادخال اسم شخص واظهار رسالة تهنئة بعيد ميلاده .</a:t>
            </a:r>
            <a:r>
              <a:rPr lang="ar-SA" dirty="0" smtClean="0"/>
              <a:t/>
            </a:r>
            <a:br>
              <a:rPr lang="ar-SA" dirty="0" smtClean="0"/>
            </a:br>
            <a:endParaRPr lang="ar-SA" dirty="0"/>
          </a:p>
        </p:txBody>
      </p:sp>
      <p:sp>
        <p:nvSpPr>
          <p:cNvPr id="3" name="Content Placeholder 2"/>
          <p:cNvSpPr>
            <a:spLocks noGrp="1"/>
          </p:cNvSpPr>
          <p:nvPr>
            <p:ph idx="1"/>
          </p:nvPr>
        </p:nvSpPr>
        <p:spPr/>
        <p:txBody>
          <a:bodyPr>
            <a:normAutofit/>
          </a:bodyPr>
          <a:lstStyle/>
          <a:p>
            <a:r>
              <a:rPr lang="ar-SA" sz="2400" dirty="0" smtClean="0"/>
              <a:t>داخل الموديول نكتب الاجراء الفرعى :</a:t>
            </a:r>
          </a:p>
          <a:p>
            <a:pPr algn="l" rtl="0"/>
            <a:r>
              <a:rPr lang="en-US" sz="2400" dirty="0" smtClean="0"/>
              <a:t>Sub birth(</a:t>
            </a:r>
            <a:r>
              <a:rPr lang="en-US" sz="2400" dirty="0" err="1" smtClean="0"/>
              <a:t>ByVal</a:t>
            </a:r>
            <a:r>
              <a:rPr lang="en-US" sz="2400" dirty="0" smtClean="0"/>
              <a:t> person As String)</a:t>
            </a:r>
          </a:p>
          <a:p>
            <a:pPr algn="l" rtl="0"/>
            <a:r>
              <a:rPr lang="en-US" sz="2400" dirty="0" smtClean="0"/>
              <a:t>        If person &lt;&gt; "" Then</a:t>
            </a:r>
          </a:p>
          <a:p>
            <a:pPr algn="l" rtl="0"/>
            <a:r>
              <a:rPr lang="en-US" sz="2400" dirty="0" smtClean="0"/>
              <a:t>            </a:t>
            </a:r>
            <a:r>
              <a:rPr lang="en-US" sz="2400" dirty="0" err="1" smtClean="0"/>
              <a:t>MsgBox</a:t>
            </a:r>
            <a:r>
              <a:rPr lang="en-US" sz="2400" dirty="0" smtClean="0"/>
              <a:t>("happy birth day" &amp; person &amp; "!")</a:t>
            </a:r>
          </a:p>
          <a:p>
            <a:pPr algn="l" rtl="0"/>
            <a:r>
              <a:rPr lang="en-US" sz="2400" dirty="0" smtClean="0"/>
              <a:t>        Else</a:t>
            </a:r>
          </a:p>
          <a:p>
            <a:pPr algn="l" rtl="0"/>
            <a:r>
              <a:rPr lang="en-US" sz="2400" dirty="0" smtClean="0"/>
              <a:t>            </a:t>
            </a:r>
            <a:r>
              <a:rPr lang="en-US" sz="2400" dirty="0" err="1" smtClean="0"/>
              <a:t>MsgBox</a:t>
            </a:r>
            <a:r>
              <a:rPr lang="en-US" sz="2400" dirty="0" smtClean="0"/>
              <a:t>("what is the name")</a:t>
            </a:r>
          </a:p>
          <a:p>
            <a:pPr algn="l" rtl="0"/>
            <a:r>
              <a:rPr lang="en-US" sz="2400" dirty="0" smtClean="0"/>
              <a:t>        End If</a:t>
            </a:r>
          </a:p>
          <a:p>
            <a:pPr algn="l" rtl="0"/>
            <a:r>
              <a:rPr lang="en-US" sz="2400" dirty="0" smtClean="0"/>
              <a:t>    End Sub</a:t>
            </a:r>
          </a:p>
          <a:p>
            <a:pPr algn="r"/>
            <a:r>
              <a:rPr lang="ar-SA" sz="2400" dirty="0" smtClean="0"/>
              <a:t>عند الاستدعاء نكتب الجملة </a:t>
            </a:r>
          </a:p>
          <a:p>
            <a:pPr algn="r"/>
            <a:r>
              <a:rPr lang="en-US" sz="2400" dirty="0" smtClean="0"/>
              <a:t>Birth(“</a:t>
            </a:r>
            <a:r>
              <a:rPr lang="en-US" sz="2400" dirty="0" err="1" smtClean="0"/>
              <a:t>hanna</a:t>
            </a:r>
            <a:r>
              <a:rPr lang="en-US" sz="2400" dirty="0" smtClean="0"/>
              <a:t>”)</a:t>
            </a:r>
            <a:endParaRPr lang="ar-SA" sz="2400"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082792"/>
          </a:xfrm>
        </p:spPr>
        <p:txBody>
          <a:bodyPr>
            <a:normAutofit fontScale="90000"/>
          </a:bodyPr>
          <a:lstStyle/>
          <a:p>
            <a:r>
              <a:rPr lang="ar-SA" dirty="0" smtClean="0"/>
              <a:t/>
            </a:r>
            <a:br>
              <a:rPr lang="ar-SA" dirty="0" smtClean="0"/>
            </a:br>
            <a:r>
              <a:rPr lang="ar-SA" dirty="0" smtClean="0"/>
              <a:t>انشاء اجراء </a:t>
            </a:r>
            <a:r>
              <a:rPr lang="en-US" dirty="0" smtClean="0"/>
              <a:t>Sub</a:t>
            </a:r>
            <a:r>
              <a:rPr lang="ar-SA" dirty="0" smtClean="0"/>
              <a:t> لادارة الادخال</a:t>
            </a:r>
            <a:br>
              <a:rPr lang="ar-SA" dirty="0" smtClean="0"/>
            </a:br>
            <a:r>
              <a:rPr lang="ar-SA" dirty="0" smtClean="0"/>
              <a:t>صممى المثال التالى مع ضبط الخصائص كما بالشاشة</a:t>
            </a:r>
            <a:br>
              <a:rPr lang="ar-SA" dirty="0" smtClean="0"/>
            </a:br>
            <a:endParaRPr lang="ar-SA" dirty="0"/>
          </a:p>
        </p:txBody>
      </p:sp>
      <p:sp>
        <p:nvSpPr>
          <p:cNvPr id="3" name="Content Placeholder 2"/>
          <p:cNvSpPr>
            <a:spLocks noGrp="1"/>
          </p:cNvSpPr>
          <p:nvPr>
            <p:ph idx="1"/>
          </p:nvPr>
        </p:nvSpPr>
        <p:spPr>
          <a:xfrm>
            <a:off x="457200" y="2500306"/>
            <a:ext cx="8229600" cy="4143403"/>
          </a:xfrm>
        </p:spPr>
        <p:txBody>
          <a:bodyPr/>
          <a:lstStyle/>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a:p>
        </p:txBody>
      </p:sp>
      <p:pic>
        <p:nvPicPr>
          <p:cNvPr id="2055" name="Picture 7"/>
          <p:cNvPicPr>
            <a:picLocks noChangeAspect="1" noChangeArrowheads="1"/>
          </p:cNvPicPr>
          <p:nvPr/>
        </p:nvPicPr>
        <p:blipFill>
          <a:blip r:embed="rId2"/>
          <a:srcRect/>
          <a:stretch>
            <a:fillRect/>
          </a:stretch>
        </p:blipFill>
        <p:spPr bwMode="auto">
          <a:xfrm>
            <a:off x="1142976" y="2428868"/>
            <a:ext cx="6786610" cy="414340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5554683"/>
          </a:xfrm>
        </p:spPr>
        <p:txBody>
          <a:bodyPr/>
          <a:lstStyle/>
          <a:p>
            <a:r>
              <a:rPr lang="ar-SA" dirty="0" smtClean="0"/>
              <a:t>فى زر الامر </a:t>
            </a:r>
            <a:r>
              <a:rPr lang="en-US" dirty="0" smtClean="0"/>
              <a:t>add name</a:t>
            </a:r>
            <a:r>
              <a:rPr lang="ar-SA" dirty="0" smtClean="0"/>
              <a:t> الاول نكتب الشفرة </a:t>
            </a:r>
          </a:p>
          <a:p>
            <a:pPr algn="l" rtl="0"/>
            <a:r>
              <a:rPr lang="en-US" dirty="0" smtClean="0"/>
              <a:t> Dim </a:t>
            </a:r>
            <a:r>
              <a:rPr lang="en-US" dirty="0" err="1" smtClean="0"/>
              <a:t>SalesPosition</a:t>
            </a:r>
            <a:r>
              <a:rPr lang="en-US" dirty="0" smtClean="0"/>
              <a:t> As String = ""</a:t>
            </a:r>
          </a:p>
          <a:p>
            <a:pPr algn="l" rtl="0"/>
            <a:r>
              <a:rPr lang="en-US" dirty="0" smtClean="0"/>
              <a:t>        </a:t>
            </a:r>
            <a:r>
              <a:rPr lang="en-US" dirty="0" err="1" smtClean="0"/>
              <a:t>AddName</a:t>
            </a:r>
            <a:r>
              <a:rPr lang="en-US" dirty="0" smtClean="0"/>
              <a:t>("Sales", </a:t>
            </a:r>
            <a:r>
              <a:rPr lang="en-US" dirty="0" err="1" smtClean="0"/>
              <a:t>SalesPosition</a:t>
            </a:r>
            <a:r>
              <a:rPr lang="en-US" dirty="0" smtClean="0"/>
              <a:t>)</a:t>
            </a:r>
          </a:p>
          <a:p>
            <a:pPr algn="l" rtl="0"/>
            <a:r>
              <a:rPr lang="en-US" dirty="0" smtClean="0"/>
              <a:t>        </a:t>
            </a:r>
            <a:r>
              <a:rPr lang="en-US" dirty="0" err="1" smtClean="0"/>
              <a:t>txtSales.Text</a:t>
            </a:r>
            <a:r>
              <a:rPr lang="en-US" dirty="0" smtClean="0"/>
              <a:t> = </a:t>
            </a:r>
            <a:r>
              <a:rPr lang="en-US" dirty="0" err="1" smtClean="0"/>
              <a:t>txtSales.Text</a:t>
            </a:r>
            <a:r>
              <a:rPr lang="en-US" dirty="0" smtClean="0"/>
              <a:t> &amp; </a:t>
            </a:r>
            <a:r>
              <a:rPr lang="en-US" dirty="0" err="1" smtClean="0"/>
              <a:t>SalesPosition</a:t>
            </a:r>
            <a:endParaRPr lang="en-US" dirty="0" smtClean="0"/>
          </a:p>
          <a:p>
            <a:r>
              <a:rPr lang="ar-SA" dirty="0" smtClean="0"/>
              <a:t>فى زر الامر </a:t>
            </a:r>
            <a:r>
              <a:rPr lang="en-US" dirty="0" smtClean="0"/>
              <a:t>add name</a:t>
            </a:r>
            <a:r>
              <a:rPr lang="ar-SA" dirty="0" smtClean="0"/>
              <a:t>  الثانى نكتب الشفرة </a:t>
            </a:r>
          </a:p>
          <a:p>
            <a:r>
              <a:rPr lang="en-US" dirty="0" smtClean="0"/>
              <a:t>Dim </a:t>
            </a:r>
            <a:r>
              <a:rPr lang="en-US" dirty="0" err="1" smtClean="0"/>
              <a:t>MktPosition</a:t>
            </a:r>
            <a:r>
              <a:rPr lang="en-US" dirty="0" smtClean="0"/>
              <a:t> As String = ""</a:t>
            </a:r>
          </a:p>
          <a:p>
            <a:r>
              <a:rPr lang="en-US" dirty="0" smtClean="0"/>
              <a:t>        </a:t>
            </a:r>
            <a:r>
              <a:rPr lang="en-US" dirty="0" err="1" smtClean="0"/>
              <a:t>AddName</a:t>
            </a:r>
            <a:r>
              <a:rPr lang="en-US" dirty="0" smtClean="0"/>
              <a:t>("Marketing", </a:t>
            </a:r>
            <a:r>
              <a:rPr lang="en-US" dirty="0" err="1" smtClean="0"/>
              <a:t>MktPosition</a:t>
            </a:r>
            <a:r>
              <a:rPr lang="en-US" dirty="0" smtClean="0"/>
              <a:t>)</a:t>
            </a:r>
          </a:p>
          <a:p>
            <a:r>
              <a:rPr lang="en-US" dirty="0" smtClean="0"/>
              <a:t>        </a:t>
            </a:r>
            <a:r>
              <a:rPr lang="en-US" dirty="0" err="1" smtClean="0"/>
              <a:t>txtMkt.Text</a:t>
            </a:r>
            <a:r>
              <a:rPr lang="en-US" dirty="0" smtClean="0"/>
              <a:t> = </a:t>
            </a:r>
            <a:r>
              <a:rPr lang="en-US" dirty="0" err="1" smtClean="0"/>
              <a:t>txtMkt.Text</a:t>
            </a:r>
            <a:r>
              <a:rPr lang="en-US" dirty="0" smtClean="0"/>
              <a:t> &amp; </a:t>
            </a:r>
            <a:r>
              <a:rPr lang="en-US" dirty="0" err="1" smtClean="0"/>
              <a:t>MktPosition</a:t>
            </a:r>
            <a:endParaRPr lang="ar-SA"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57166"/>
            <a:ext cx="8229600" cy="5768997"/>
          </a:xfrm>
        </p:spPr>
        <p:txBody>
          <a:bodyPr>
            <a:normAutofit/>
          </a:bodyPr>
          <a:lstStyle/>
          <a:p>
            <a:r>
              <a:rPr lang="ar-SA" dirty="0" smtClean="0"/>
              <a:t>داخل الوحدة </a:t>
            </a:r>
            <a:r>
              <a:rPr lang="ar-SA" dirty="0" smtClean="0">
                <a:solidFill>
                  <a:schemeClr val="accent5"/>
                </a:solidFill>
              </a:rPr>
              <a:t>موديول</a:t>
            </a:r>
            <a:r>
              <a:rPr lang="ar-SA" dirty="0" smtClean="0"/>
              <a:t> نكتب:</a:t>
            </a:r>
          </a:p>
          <a:p>
            <a:r>
              <a:rPr lang="en-US" sz="2000" dirty="0" smtClean="0"/>
              <a:t>Sub </a:t>
            </a:r>
            <a:r>
              <a:rPr lang="en-US" sz="2000" dirty="0" err="1" smtClean="0"/>
              <a:t>AddName</a:t>
            </a:r>
            <a:r>
              <a:rPr lang="en-US" sz="2000" dirty="0" smtClean="0"/>
              <a:t>(</a:t>
            </a:r>
            <a:r>
              <a:rPr lang="en-US" sz="2000" dirty="0" err="1" smtClean="0"/>
              <a:t>ByVal</a:t>
            </a:r>
            <a:r>
              <a:rPr lang="en-US" sz="2000" dirty="0" smtClean="0"/>
              <a:t> Team As String, </a:t>
            </a:r>
            <a:r>
              <a:rPr lang="en-US" sz="2000" dirty="0" err="1" smtClean="0"/>
              <a:t>ByRef</a:t>
            </a:r>
            <a:r>
              <a:rPr lang="en-US" sz="2000" dirty="0" smtClean="0"/>
              <a:t> </a:t>
            </a:r>
            <a:r>
              <a:rPr lang="en-US" sz="2000" dirty="0" err="1" smtClean="0"/>
              <a:t>ReturnString</a:t>
            </a:r>
            <a:r>
              <a:rPr lang="en-US" sz="2000" dirty="0" smtClean="0"/>
              <a:t> As String)</a:t>
            </a:r>
          </a:p>
          <a:p>
            <a:r>
              <a:rPr lang="en-US" dirty="0" smtClean="0"/>
              <a:t>        Dim Prompt, Nm, </a:t>
            </a:r>
            <a:r>
              <a:rPr lang="en-US" dirty="0" err="1" smtClean="0"/>
              <a:t>WrapCharacter</a:t>
            </a:r>
            <a:r>
              <a:rPr lang="en-US" dirty="0" smtClean="0"/>
              <a:t> As String</a:t>
            </a:r>
          </a:p>
          <a:p>
            <a:r>
              <a:rPr lang="en-US" dirty="0" smtClean="0"/>
              <a:t>        Prompt = "Enter a " &amp; Team &amp; " employee."</a:t>
            </a:r>
          </a:p>
          <a:p>
            <a:r>
              <a:rPr lang="en-US" dirty="0" smtClean="0"/>
              <a:t>        Nm = </a:t>
            </a:r>
            <a:r>
              <a:rPr lang="en-US" dirty="0" err="1" smtClean="0"/>
              <a:t>InputBox</a:t>
            </a:r>
            <a:r>
              <a:rPr lang="en-US" dirty="0" smtClean="0"/>
              <a:t>(Prompt, "Input Box")</a:t>
            </a:r>
          </a:p>
          <a:p>
            <a:r>
              <a:rPr lang="en-US" dirty="0" smtClean="0"/>
              <a:t>        </a:t>
            </a:r>
            <a:r>
              <a:rPr lang="en-US" dirty="0" err="1" smtClean="0"/>
              <a:t>WrapCharacter</a:t>
            </a:r>
            <a:r>
              <a:rPr lang="en-US" dirty="0" smtClean="0"/>
              <a:t> = </a:t>
            </a:r>
            <a:r>
              <a:rPr lang="en-US" dirty="0" err="1" smtClean="0"/>
              <a:t>Chr</a:t>
            </a:r>
            <a:r>
              <a:rPr lang="en-US" dirty="0" smtClean="0"/>
              <a:t>(13) + </a:t>
            </a:r>
            <a:r>
              <a:rPr lang="en-US" dirty="0" err="1" smtClean="0"/>
              <a:t>Chr</a:t>
            </a:r>
            <a:r>
              <a:rPr lang="en-US" dirty="0" smtClean="0"/>
              <a:t>(10)</a:t>
            </a:r>
          </a:p>
          <a:p>
            <a:r>
              <a:rPr lang="en-US" dirty="0" smtClean="0"/>
              <a:t>        </a:t>
            </a:r>
            <a:r>
              <a:rPr lang="en-US" dirty="0" err="1" smtClean="0"/>
              <a:t>ReturnString</a:t>
            </a:r>
            <a:r>
              <a:rPr lang="en-US" dirty="0" smtClean="0"/>
              <a:t> = Nm &amp; </a:t>
            </a:r>
            <a:r>
              <a:rPr lang="en-US" dirty="0" err="1" smtClean="0"/>
              <a:t>WrapCharacter</a:t>
            </a:r>
            <a:endParaRPr lang="en-US" dirty="0" smtClean="0"/>
          </a:p>
          <a:p>
            <a:r>
              <a:rPr lang="en-US" dirty="0" smtClean="0"/>
              <a:t>    End Sub</a:t>
            </a:r>
            <a:endParaRPr lang="ar-SA"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0"/>
            <a:ext cx="8229600" cy="796908"/>
          </a:xfrm>
        </p:spPr>
        <p:txBody>
          <a:bodyPr/>
          <a:lstStyle/>
          <a:p>
            <a:r>
              <a:rPr lang="ar-SA" dirty="0" smtClean="0"/>
              <a:t>الترقيات</a:t>
            </a:r>
            <a:endParaRPr lang="ar-SA" dirty="0"/>
          </a:p>
        </p:txBody>
      </p:sp>
      <p:graphicFrame>
        <p:nvGraphicFramePr>
          <p:cNvPr id="4" name="Content Placeholder 3"/>
          <p:cNvGraphicFramePr>
            <a:graphicFrameLocks noGrp="1"/>
          </p:cNvGraphicFramePr>
          <p:nvPr>
            <p:ph idx="1"/>
          </p:nvPr>
        </p:nvGraphicFramePr>
        <p:xfrm>
          <a:off x="428596" y="857232"/>
          <a:ext cx="8229600" cy="5608045"/>
        </p:xfrm>
        <a:graphic>
          <a:graphicData uri="http://schemas.openxmlformats.org/drawingml/2006/table">
            <a:tbl>
              <a:tblPr rtl="1" firstRow="1" bandRow="1">
                <a:tableStyleId>{5C22544A-7EE6-4342-B048-85BDC9FD1C3A}</a:tableStyleId>
              </a:tblPr>
              <a:tblGrid>
                <a:gridCol w="2971808"/>
                <a:gridCol w="5257792"/>
              </a:tblGrid>
              <a:tr h="513894">
                <a:tc>
                  <a:txBody>
                    <a:bodyPr/>
                    <a:lstStyle/>
                    <a:p>
                      <a:pPr rtl="1"/>
                      <a:r>
                        <a:rPr lang="ar-SA" dirty="0" smtClean="0"/>
                        <a:t>فيجول 6</a:t>
                      </a:r>
                      <a:endParaRPr lang="ar-SA" dirty="0"/>
                    </a:p>
                  </a:txBody>
                  <a:tcPr/>
                </a:tc>
                <a:tc>
                  <a:txBody>
                    <a:bodyPr/>
                    <a:lstStyle/>
                    <a:p>
                      <a:pPr rtl="1"/>
                      <a:r>
                        <a:rPr lang="ar-SA" dirty="0" smtClean="0"/>
                        <a:t>فيجول .نت</a:t>
                      </a:r>
                      <a:endParaRPr lang="ar-SA" dirty="0"/>
                    </a:p>
                  </a:txBody>
                  <a:tcPr/>
                </a:tc>
              </a:tr>
              <a:tr h="1172030">
                <a:tc>
                  <a:txBody>
                    <a:bodyPr/>
                    <a:lstStyle/>
                    <a:p>
                      <a:pPr rtl="1"/>
                      <a:r>
                        <a:rPr lang="ar-SA" dirty="0" smtClean="0"/>
                        <a:t>كانت موجودة الوحدة النمطية </a:t>
                      </a:r>
                      <a:r>
                        <a:rPr lang="en-US" dirty="0" smtClean="0"/>
                        <a:t> </a:t>
                      </a:r>
                      <a:r>
                        <a:rPr lang="ar-SA" dirty="0" smtClean="0"/>
                        <a:t>ويصرح</a:t>
                      </a:r>
                      <a:r>
                        <a:rPr lang="ar-SA" baseline="0" dirty="0" smtClean="0"/>
                        <a:t> بها المتغيرات العمومية</a:t>
                      </a:r>
                      <a:r>
                        <a:rPr lang="en-US" baseline="0" dirty="0" smtClean="0"/>
                        <a:t> </a:t>
                      </a:r>
                      <a:r>
                        <a:rPr lang="ar-SA" dirty="0" smtClean="0"/>
                        <a:t>وبالكلمة </a:t>
                      </a:r>
                      <a:r>
                        <a:rPr lang="en-US" dirty="0" smtClean="0"/>
                        <a:t>Public</a:t>
                      </a:r>
                      <a:endParaRPr lang="ar-SA" dirty="0"/>
                    </a:p>
                  </a:txBody>
                  <a:tcPr/>
                </a:tc>
                <a:tc>
                  <a:txBody>
                    <a:bodyPr/>
                    <a:lstStyle/>
                    <a:p>
                      <a:pPr rtl="1"/>
                      <a:r>
                        <a:rPr lang="ar-SA" dirty="0" smtClean="0"/>
                        <a:t>ما زالت  موجودة ولكن بدأت ملفوفة بالكلمات </a:t>
                      </a:r>
                      <a:r>
                        <a:rPr lang="en-US" dirty="0" smtClean="0"/>
                        <a:t>Module ……..end Module</a:t>
                      </a:r>
                      <a:r>
                        <a:rPr lang="ar-SA" dirty="0" smtClean="0"/>
                        <a:t> ويصرح للمتغيرات العامة بنفس الطريقة فى فيجول 6 وبالكلمة </a:t>
                      </a:r>
                      <a:r>
                        <a:rPr lang="en-US" dirty="0" smtClean="0"/>
                        <a:t>Public</a:t>
                      </a:r>
                      <a:endParaRPr lang="ar-SA" dirty="0"/>
                    </a:p>
                  </a:txBody>
                  <a:tcPr/>
                </a:tc>
              </a:tr>
              <a:tr h="840566">
                <a:tc>
                  <a:txBody>
                    <a:bodyPr/>
                    <a:lstStyle/>
                    <a:p>
                      <a:pPr rtl="1"/>
                      <a:r>
                        <a:rPr lang="ar-SA" dirty="0" smtClean="0"/>
                        <a:t>كانت الاجراءات </a:t>
                      </a:r>
                      <a:r>
                        <a:rPr lang="en-US" dirty="0" smtClean="0"/>
                        <a:t>Sub </a:t>
                      </a:r>
                      <a:r>
                        <a:rPr lang="ar-SA" dirty="0" smtClean="0"/>
                        <a:t>  و   </a:t>
                      </a:r>
                      <a:r>
                        <a:rPr lang="en-US" dirty="0" err="1" smtClean="0"/>
                        <a:t>Functionl</a:t>
                      </a:r>
                      <a:r>
                        <a:rPr lang="ar-SA" baseline="0" dirty="0" smtClean="0"/>
                        <a:t> موجودة وبنفس الطريقة</a:t>
                      </a:r>
                      <a:endParaRPr lang="ar-SA" dirty="0"/>
                    </a:p>
                  </a:txBody>
                  <a:tcPr/>
                </a:tc>
                <a:tc>
                  <a:txBody>
                    <a:bodyPr/>
                    <a:lstStyle/>
                    <a:p>
                      <a:pPr rtl="1"/>
                      <a:r>
                        <a:rPr lang="ar-SA" dirty="0" smtClean="0"/>
                        <a:t>ما</a:t>
                      </a:r>
                      <a:r>
                        <a:rPr lang="ar-SA" baseline="0" dirty="0" smtClean="0"/>
                        <a:t> زال يدعم الاجراءات ولكن الاستدعاء هو الذى تغير</a:t>
                      </a:r>
                      <a:endParaRPr lang="ar-SA" dirty="0"/>
                    </a:p>
                  </a:txBody>
                  <a:tcPr/>
                </a:tc>
              </a:tr>
              <a:tr h="886995">
                <a:tc>
                  <a:txBody>
                    <a:bodyPr/>
                    <a:lstStyle/>
                    <a:p>
                      <a:pPr rtl="1"/>
                      <a:endParaRPr lang="ar-SA" dirty="0"/>
                    </a:p>
                  </a:txBody>
                  <a:tcPr/>
                </a:tc>
                <a:tc>
                  <a:txBody>
                    <a:bodyPr/>
                    <a:lstStyle/>
                    <a:p>
                      <a:pPr rtl="1"/>
                      <a:r>
                        <a:rPr lang="ar-SA" dirty="0" smtClean="0"/>
                        <a:t>اذا كانت </a:t>
                      </a:r>
                      <a:r>
                        <a:rPr lang="en-US" dirty="0" smtClean="0"/>
                        <a:t>option explicit </a:t>
                      </a:r>
                      <a:r>
                        <a:rPr lang="ar-SA" dirty="0" smtClean="0"/>
                        <a:t>هى الافتراضية ولم تحدد نوع المتغيرات فيعطيها الفيجول تلقائيا النوع </a:t>
                      </a:r>
                      <a:r>
                        <a:rPr lang="en-US" dirty="0" smtClean="0"/>
                        <a:t>Object</a:t>
                      </a:r>
                      <a:endParaRPr lang="ar-SA" dirty="0"/>
                    </a:p>
                  </a:txBody>
                  <a:tcPr/>
                </a:tc>
              </a:tr>
              <a:tr h="513894">
                <a:tc>
                  <a:txBody>
                    <a:bodyPr/>
                    <a:lstStyle/>
                    <a:p>
                      <a:pPr rtl="1"/>
                      <a:r>
                        <a:rPr lang="ar-SA" dirty="0" smtClean="0"/>
                        <a:t>كان الافتراض هو</a:t>
                      </a:r>
                      <a:r>
                        <a:rPr lang="ar-SA" baseline="0" dirty="0" smtClean="0"/>
                        <a:t> تمرير الوسيطات بالمرجع </a:t>
                      </a:r>
                      <a:r>
                        <a:rPr lang="en-US" baseline="0" dirty="0" smtClean="0"/>
                        <a:t>By ref</a:t>
                      </a:r>
                      <a:endParaRPr lang="ar-SA" dirty="0"/>
                    </a:p>
                  </a:txBody>
                  <a:tcPr/>
                </a:tc>
                <a:tc>
                  <a:txBody>
                    <a:bodyPr/>
                    <a:lstStyle/>
                    <a:p>
                      <a:pPr rtl="1"/>
                      <a:r>
                        <a:rPr lang="ar-SA" dirty="0" smtClean="0"/>
                        <a:t>اصبح</a:t>
                      </a:r>
                      <a:r>
                        <a:rPr lang="ar-SA" baseline="0" dirty="0" smtClean="0"/>
                        <a:t> الافتراض لتمرير الوسيطات هو </a:t>
                      </a:r>
                      <a:r>
                        <a:rPr lang="en-US" baseline="0" dirty="0" err="1" smtClean="0"/>
                        <a:t>Byval</a:t>
                      </a:r>
                      <a:endParaRPr lang="ar-SA" baseline="0" dirty="0" smtClean="0"/>
                    </a:p>
                    <a:p>
                      <a:pPr rtl="1"/>
                      <a:r>
                        <a:rPr lang="ar-SA" baseline="0" dirty="0" smtClean="0"/>
                        <a:t>”ما ذا تعنى هذه الجملة“</a:t>
                      </a:r>
                      <a:endParaRPr lang="ar-SA" dirty="0"/>
                    </a:p>
                  </a:txBody>
                  <a:tcPr/>
                </a:tc>
              </a:tr>
              <a:tr h="513894">
                <a:tc>
                  <a:txBody>
                    <a:bodyPr/>
                    <a:lstStyle/>
                    <a:p>
                      <a:pPr rtl="1"/>
                      <a:r>
                        <a:rPr lang="ar-SA" dirty="0" smtClean="0"/>
                        <a:t>الاقواس عند الاستدعاء بجانب اسم الاجراء غير مطلوبة اذ لم</a:t>
                      </a:r>
                      <a:r>
                        <a:rPr lang="ar-SA" baseline="0" dirty="0" smtClean="0"/>
                        <a:t> توجد وسيطات</a:t>
                      </a:r>
                      <a:endParaRPr lang="ar-SA" dirty="0"/>
                    </a:p>
                  </a:txBody>
                  <a:tcPr/>
                </a:tc>
                <a:tc>
                  <a:txBody>
                    <a:bodyPr/>
                    <a:lstStyle/>
                    <a:p>
                      <a:pPr rtl="1"/>
                      <a:r>
                        <a:rPr lang="ar-SA" dirty="0" smtClean="0"/>
                        <a:t>الاقواس مطلوبة بعد اسم الاجراء</a:t>
                      </a:r>
                      <a:r>
                        <a:rPr lang="ar-SA" baseline="0" dirty="0" smtClean="0"/>
                        <a:t> عند الاستدعاء حتى ولم يستخدم الاجراء وسيطات واذا لم نضعها يكتبها الفيجول بنفسه</a:t>
                      </a:r>
                      <a:endParaRPr lang="ar-SA" dirty="0"/>
                    </a:p>
                  </a:txBody>
                  <a:tcPr/>
                </a:tc>
              </a:tr>
              <a:tr h="513894">
                <a:tc>
                  <a:txBody>
                    <a:bodyPr/>
                    <a:lstStyle/>
                    <a:p>
                      <a:pPr rtl="1"/>
                      <a:r>
                        <a:rPr lang="ar-SA" smtClean="0"/>
                        <a:t>لابد من استخدام </a:t>
                      </a:r>
                      <a:r>
                        <a:rPr lang="en-US" smtClean="0"/>
                        <a:t>Return </a:t>
                      </a:r>
                      <a:r>
                        <a:rPr lang="ar-SA" smtClean="0"/>
                        <a:t> داخل</a:t>
                      </a:r>
                      <a:r>
                        <a:rPr lang="ar-SA" baseline="0" smtClean="0"/>
                        <a:t> اجراء الدالة</a:t>
                      </a:r>
                      <a:endParaRPr lang="ar-SA" dirty="0"/>
                    </a:p>
                  </a:txBody>
                  <a:tcPr/>
                </a:tc>
                <a:tc>
                  <a:txBody>
                    <a:bodyPr/>
                    <a:lstStyle/>
                    <a:p>
                      <a:pPr rtl="1"/>
                      <a:r>
                        <a:rPr lang="ar-SA" dirty="0" smtClean="0"/>
                        <a:t>لدى المبرمج الخيار باستخدام الجملة </a:t>
                      </a:r>
                      <a:r>
                        <a:rPr lang="en-US" dirty="0" smtClean="0"/>
                        <a:t>return </a:t>
                      </a:r>
                      <a:r>
                        <a:rPr lang="ar-SA" dirty="0" smtClean="0"/>
                        <a:t> ام لا .</a:t>
                      </a:r>
                      <a:endParaRPr lang="ar-SA" dirty="0"/>
                    </a:p>
                  </a:txBody>
                  <a:tcPr/>
                </a:tc>
              </a:tr>
            </a:tbl>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الفرق بين </a:t>
            </a:r>
            <a:r>
              <a:rPr lang="en-US" dirty="0" smtClean="0"/>
              <a:t> </a:t>
            </a:r>
            <a:r>
              <a:rPr lang="en-US" dirty="0" err="1" smtClean="0"/>
              <a:t>Byref</a:t>
            </a:r>
            <a:r>
              <a:rPr lang="ar-SA" dirty="0" smtClean="0"/>
              <a:t>و  </a:t>
            </a:r>
            <a:r>
              <a:rPr lang="en-US" dirty="0" err="1" smtClean="0"/>
              <a:t>BYval</a:t>
            </a:r>
            <a:endParaRPr lang="ar-SA" dirty="0"/>
          </a:p>
        </p:txBody>
      </p:sp>
      <p:sp>
        <p:nvSpPr>
          <p:cNvPr id="3" name="Content Placeholder 2"/>
          <p:cNvSpPr>
            <a:spLocks noGrp="1"/>
          </p:cNvSpPr>
          <p:nvPr>
            <p:ph idx="1"/>
          </p:nvPr>
        </p:nvSpPr>
        <p:spPr>
          <a:xfrm>
            <a:off x="457200" y="1600201"/>
            <a:ext cx="8229600" cy="3186122"/>
          </a:xfrm>
        </p:spPr>
        <p:txBody>
          <a:bodyPr/>
          <a:lstStyle/>
          <a:p>
            <a:r>
              <a:rPr lang="en-US" dirty="0" err="1" smtClean="0"/>
              <a:t>Byref</a:t>
            </a:r>
            <a:r>
              <a:rPr lang="en-US" dirty="0" smtClean="0"/>
              <a:t> </a:t>
            </a:r>
            <a:r>
              <a:rPr lang="ar-SA" dirty="0" smtClean="0"/>
              <a:t> عندما نريد السماج للاجراء بتحديث وتعديل متغير ممر اليه.</a:t>
            </a:r>
          </a:p>
          <a:p>
            <a:r>
              <a:rPr lang="en-US" dirty="0" err="1" smtClean="0"/>
              <a:t>Byval</a:t>
            </a:r>
            <a:r>
              <a:rPr lang="ar-SA" dirty="0" smtClean="0"/>
              <a:t> عندما لا نريد ان يعدل ويحدث الاجراء متغيرا ممر اليه .</a:t>
            </a:r>
          </a:p>
          <a:p>
            <a:endParaRPr lang="ar-SA" dirty="0"/>
          </a:p>
        </p:txBody>
      </p:sp>
      <p:sp>
        <p:nvSpPr>
          <p:cNvPr id="4" name="Right Arrow 3"/>
          <p:cNvSpPr/>
          <p:nvPr/>
        </p:nvSpPr>
        <p:spPr>
          <a:xfrm>
            <a:off x="1428728" y="4214818"/>
            <a:ext cx="4857784" cy="264318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cs typeface="Simplified Arabic" pitchFamily="2" charset="-78"/>
                <a:hlinkClick r:id="rId2" action="ppaction://hlinkfile"/>
              </a:rPr>
              <a:t>اضغطى لحل بعض الامثلة العملية على الإجراءات</a:t>
            </a:r>
            <a:endParaRPr lang="ar-SA" sz="2800" dirty="0">
              <a:cs typeface="Simplified Arabic" pitchFamily="2" charset="-78"/>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2000232" y="500042"/>
            <a:ext cx="6429420" cy="4071966"/>
          </a:xfrm>
          <a:prstGeom prst="rect">
            <a:avLst/>
          </a:prstGeom>
          <a:noFill/>
          <a:ln w="9525">
            <a:noFill/>
            <a:miter lim="800000"/>
            <a:headEnd/>
            <a:tailEnd/>
          </a:ln>
          <a:effectLst/>
        </p:spPr>
      </p:pic>
      <p:sp>
        <p:nvSpPr>
          <p:cNvPr id="2" name="Title 1"/>
          <p:cNvSpPr>
            <a:spLocks noGrp="1"/>
          </p:cNvSpPr>
          <p:nvPr>
            <p:ph type="title"/>
          </p:nvPr>
        </p:nvSpPr>
        <p:spPr>
          <a:xfrm>
            <a:off x="457200" y="274638"/>
            <a:ext cx="8229600" cy="3082924"/>
          </a:xfrm>
        </p:spPr>
        <p:txBody>
          <a:bodyPr/>
          <a:lstStyle/>
          <a:p>
            <a:r>
              <a:rPr lang="ar-SA" dirty="0" smtClean="0"/>
              <a:t>                                               </a:t>
            </a:r>
            <a:r>
              <a:rPr lang="ar-SA" dirty="0" smtClean="0">
                <a:solidFill>
                  <a:srgbClr val="FF0000"/>
                </a:solidFill>
              </a:rPr>
              <a:t>الواجب</a:t>
            </a:r>
            <a:r>
              <a:rPr lang="ar-SA" dirty="0" smtClean="0"/>
              <a:t/>
            </a:r>
            <a:br>
              <a:rPr lang="ar-SA" dirty="0" smtClean="0"/>
            </a:br>
            <a:r>
              <a:rPr lang="ar-SA" dirty="0" smtClean="0"/>
              <a:t/>
            </a:r>
            <a:br>
              <a:rPr lang="ar-SA" dirty="0" smtClean="0"/>
            </a:br>
            <a:endParaRPr lang="ar-SA" dirty="0"/>
          </a:p>
        </p:txBody>
      </p:sp>
      <p:sp>
        <p:nvSpPr>
          <p:cNvPr id="3" name="Content Placeholder 2"/>
          <p:cNvSpPr>
            <a:spLocks noGrp="1"/>
          </p:cNvSpPr>
          <p:nvPr>
            <p:ph idx="1"/>
          </p:nvPr>
        </p:nvSpPr>
        <p:spPr>
          <a:xfrm>
            <a:off x="457200" y="4786322"/>
            <a:ext cx="8229600" cy="2071678"/>
          </a:xfrm>
        </p:spPr>
        <p:txBody>
          <a:bodyPr>
            <a:normAutofit lnSpcReduction="10000"/>
          </a:bodyPr>
          <a:lstStyle/>
          <a:p>
            <a:r>
              <a:rPr lang="ar-SA" dirty="0" smtClean="0"/>
              <a:t>استخدمى الموديول فى كتابة اجراء دالة تحسب مجموع رقمين.</a:t>
            </a:r>
          </a:p>
          <a:p>
            <a:r>
              <a:rPr lang="ar-SA" dirty="0" smtClean="0"/>
              <a:t>داخل زر الامر استدعى الاجراء لاخراج الناتج داخل صندوق النص</a:t>
            </a:r>
          </a:p>
          <a:p>
            <a:endParaRPr lang="ar-SA"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1403</TotalTime>
  <Words>1239</Words>
  <Application>Microsoft Office PowerPoint</Application>
  <PresentationFormat>عرض على الشاشة (3:4)‏</PresentationFormat>
  <Paragraphs>187</Paragraphs>
  <Slides>25</Slides>
  <Notes>2</Notes>
  <HiddenSlides>0</HiddenSlides>
  <MMClips>0</MMClips>
  <ScaleCrop>false</ScaleCrop>
  <HeadingPairs>
    <vt:vector size="4" baseType="variant">
      <vt:variant>
        <vt:lpstr>نسق</vt:lpstr>
      </vt:variant>
      <vt:variant>
        <vt:i4>1</vt:i4>
      </vt:variant>
      <vt:variant>
        <vt:lpstr>عناوين الشرائح</vt:lpstr>
      </vt:variant>
      <vt:variant>
        <vt:i4>25</vt:i4>
      </vt:variant>
    </vt:vector>
  </HeadingPairs>
  <TitlesOfParts>
    <vt:vector size="26" baseType="lpstr">
      <vt:lpstr>Office Theme</vt:lpstr>
      <vt:lpstr>الفصل العاشر</vt:lpstr>
      <vt:lpstr>العمل مع الوحدات النمطية</vt:lpstr>
      <vt:lpstr>     ملحوظة من نافذة Add new items  تظهر لنا بعض القوالب التى يمكن اضافتها للمشروع مثل : windows form : لاضافة نموذج جديد للمشروع. Explorer form : نموذج مستكشف. Splash Screen الشاشة الافتتاحية. Login form : شاشة دخول .    </vt:lpstr>
      <vt:lpstr>العمل مع المتغيرات العمومية</vt:lpstr>
      <vt:lpstr>  عند الضغط على الزر + يعطى ناتج الجمع برسالة. عند الضغط على الزر -يعطى ناتج الطرح برسالة. عند الضغط على الزر &lt;&lt;يعطى متوسط الرقمين برسالة.  </vt:lpstr>
      <vt:lpstr> انشاء الاجراءات يمكن كتابة الاجراءات داخل نفس النموذج ولكن تعريفها بالوحدة النمطية يجعلها مستخدمة لجميع نماذج المشروع. مميزات الاجراءات العامة الهدف ص 292.   </vt:lpstr>
      <vt:lpstr>مقدمة إلى الدالات والروتينات الفرعية : تزود الدالات والروتينات الفرعية طريقة لتقطيع الشيفرة إلى وحدات قابلة للإدارة وقابلة لإعادة الإستعمال . تختلف الدالات والروتينات الفرعية بشكل رئيسي في أن الدالات تنتج قيمة معادة والروتينات الفرعية لا تفعل ذلك . برمجة دالات وروتينات فرعية خاصة بك :</vt:lpstr>
      <vt:lpstr>تصريح الوسيطات : إذا كانت الدالة أو الروتين الفرعي تحتاج إلى تلقي قيم إدخال من الشيفرة التي نستدعيها، يجب أن نصرح وسيطة لكل قيمة . مثال : Sub DisplayMsg (astrMsg1 as string, astrMsg2 as string) End Sub                                                                              وسيطات الدالة والروتين الفرعي موضعية. لا يهم ماذا تسمي الوسيطات في جملة الإستدعاء وماذا نسميها في تصريح الدالة أو الروتين الفرعي، ما يهم فقط هو أن نضعها في الترتيب الصحيح . تمرير الوسيطات بالقيمة : (By Value) : مثال : Sub ZeroOut (intArg as Integer)                                          IntArg =  0                                                                End Sub                                                                        </vt:lpstr>
      <vt:lpstr>عند تشغيل الشيفرة السابقة تجد أن قيمة intcount تبقى 5. رغم أن الروتين الفرعي ZeroOut يضبط الوسيطة الأولى عند صفر . بشكل إفتراضي، تمرر فيجوال بيسك Net. الوسيطات بالقيمة. هذا يعني أن الدالة أو الروتين الفرعي تحصل على نسخة عن بند البيانات الذي تحدده جملة الإستدعاء.</vt:lpstr>
      <vt:lpstr>تستدعى الدالة Call  بوضع اسمها فقط داخل الاجراء الحدثى وبجوارها الوسيطات</vt:lpstr>
      <vt:lpstr>عرض تقديمي في PowerPoint</vt:lpstr>
      <vt:lpstr>استخدام نفس المثال مع جملة Return ستتغير جملة الاستدعاء</vt:lpstr>
      <vt:lpstr>مثال الكتاب ص 305</vt:lpstr>
      <vt:lpstr>اضيفى صندوق عنوان وتسميته =عدد مرات الفوز  اضيفى صندوق عنوان وتسميته =0.0% اضيفى وحدة نمطية للمشروع واكتبى داخلها السطر Public wins, spins As Short</vt:lpstr>
      <vt:lpstr>تحت كلمة Beep  فى شاشة الكود نكتب  wins += 1             Label5.Text = "wins:" &amp; wins</vt:lpstr>
      <vt:lpstr>عرض تقديمي في PowerPoint</vt:lpstr>
      <vt:lpstr>كتابة الاجراء Sub</vt:lpstr>
      <vt:lpstr>ملحوظة : يجب تساوى عدد  ونوع الوسيطات المرسلة الى الاجراء الحدثى مع نوع وعدد الوسيطات المعرفة داخل الاجراء Sub ويجب ان تتضمن اقواسا بعد اسم الاجراء عند الاستدعاء واذا كان الاجراء لا يستخدم وسيطات ممرة تكتب الاقواس فارغة. اذا تعدلت قيمة المتغيرات اللمرة الى الاجراء Sub لن تعاد القيمة محدثة الا بعد استخدام By ref</vt:lpstr>
      <vt:lpstr> مثال : نكتب الاجراء التالى لادخال اسم شخص واظهار رسالة تهنئة بعيد ميلاده . </vt:lpstr>
      <vt:lpstr> انشاء اجراء Sub لادارة الادخال صممى المثال التالى مع ضبط الخصائص كما بالشاشة </vt:lpstr>
      <vt:lpstr>عرض تقديمي في PowerPoint</vt:lpstr>
      <vt:lpstr>عرض تقديمي في PowerPoint</vt:lpstr>
      <vt:lpstr>الترقيات</vt:lpstr>
      <vt:lpstr>الفرق بين  Byrefو  BYval</vt:lpstr>
      <vt:lpstr>                                               الواجب  </vt:lpstr>
    </vt:vector>
  </TitlesOfParts>
  <Company>DTC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الفصل الثامن إزالة العلل ”bugs“من برامج فيجول بيسك</dc:title>
  <dc:creator>User</dc:creator>
  <cp:lastModifiedBy>tIP</cp:lastModifiedBy>
  <cp:revision>101</cp:revision>
  <dcterms:created xsi:type="dcterms:W3CDTF">2007-09-21T20:43:28Z</dcterms:created>
  <dcterms:modified xsi:type="dcterms:W3CDTF">2012-10-01T20:07:36Z</dcterms:modified>
</cp:coreProperties>
</file>