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58" d="100"/>
          <a:sy n="58" d="100"/>
        </p:scale>
        <p:origin x="-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C495D-4B3A-4CE1-9877-1BF88D300985}" type="datetimeFigureOut">
              <a:rPr lang="ar-SA" smtClean="0"/>
              <a:t>18/10/1432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610D209-2539-43E4-A5EC-8E5026B2C47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C495D-4B3A-4CE1-9877-1BF88D300985}" type="datetimeFigureOut">
              <a:rPr lang="ar-SA" smtClean="0"/>
              <a:t>18/10/1432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610D209-2539-43E4-A5EC-8E5026B2C47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C495D-4B3A-4CE1-9877-1BF88D300985}" type="datetimeFigureOut">
              <a:rPr lang="ar-SA" smtClean="0"/>
              <a:t>18/10/1432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D209-2539-43E4-A5EC-8E5026B2C478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C495D-4B3A-4CE1-9877-1BF88D300985}" type="datetimeFigureOut">
              <a:rPr lang="ar-SA" smtClean="0"/>
              <a:t>18/10/1432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D209-2539-43E4-A5EC-8E5026B2C47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C495D-4B3A-4CE1-9877-1BF88D300985}" type="datetimeFigureOut">
              <a:rPr lang="ar-SA" smtClean="0"/>
              <a:t>18/10/1432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610D209-2539-43E4-A5EC-8E5026B2C478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C495D-4B3A-4CE1-9877-1BF88D300985}" type="datetimeFigureOut">
              <a:rPr lang="ar-SA" smtClean="0"/>
              <a:t>18/10/1432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D209-2539-43E4-A5EC-8E5026B2C47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C495D-4B3A-4CE1-9877-1BF88D300985}" type="datetimeFigureOut">
              <a:rPr lang="ar-SA" smtClean="0"/>
              <a:t>18/10/1432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D209-2539-43E4-A5EC-8E5026B2C47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C495D-4B3A-4CE1-9877-1BF88D300985}" type="datetimeFigureOut">
              <a:rPr lang="ar-SA" smtClean="0"/>
              <a:t>18/10/1432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D209-2539-43E4-A5EC-8E5026B2C47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C495D-4B3A-4CE1-9877-1BF88D300985}" type="datetimeFigureOut">
              <a:rPr lang="ar-SA" smtClean="0"/>
              <a:t>18/10/1432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D209-2539-43E4-A5EC-8E5026B2C478}" type="slidenum">
              <a:rPr lang="ar-SA" smtClean="0"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C495D-4B3A-4CE1-9877-1BF88D300985}" type="datetimeFigureOut">
              <a:rPr lang="ar-SA" smtClean="0"/>
              <a:t>18/10/1432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D209-2539-43E4-A5EC-8E5026B2C47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C495D-4B3A-4CE1-9877-1BF88D300985}" type="datetimeFigureOut">
              <a:rPr lang="ar-SA" smtClean="0"/>
              <a:t>18/10/1432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0D209-2539-43E4-A5EC-8E5026B2C47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1C495D-4B3A-4CE1-9877-1BF88D300985}" type="datetimeFigureOut">
              <a:rPr lang="ar-SA" smtClean="0"/>
              <a:t>18/10/1432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610D209-2539-43E4-A5EC-8E5026B2C478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5" descr="شعار جامعة الدما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228600"/>
            <a:ext cx="3148012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عنوان 4"/>
          <p:cNvSpPr>
            <a:spLocks noGrp="1"/>
          </p:cNvSpPr>
          <p:nvPr>
            <p:ph type="ctrTitle"/>
          </p:nvPr>
        </p:nvSpPr>
        <p:spPr>
          <a:xfrm>
            <a:off x="990600" y="228600"/>
            <a:ext cx="77724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ar-SA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n-ea"/>
                <a:cs typeface="Arial" pitchFamily="34" charset="0"/>
              </a:rPr>
              <a:t>كلية </a:t>
            </a: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n-ea"/>
                <a:cs typeface="Arial" pitchFamily="34" charset="0"/>
              </a:rPr>
              <a:t>المجتمع</a:t>
            </a:r>
            <a:b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n-ea"/>
                <a:cs typeface="Arial" pitchFamily="34" charset="0"/>
              </a:rPr>
            </a:br>
            <a:endParaRPr lang="ar-SA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ea typeface="+mn-ea"/>
              <a:cs typeface="Arial" pitchFamily="34" charset="0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667000" y="1676400"/>
            <a:ext cx="430598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5400" b="1" dirty="0" smtClean="0">
                <a:ln/>
                <a:blipFill>
                  <a:blip r:embed="rId3"/>
                  <a:tile tx="0" ty="0" sx="100000" sy="100000" flip="none" algn="tl"/>
                </a:blipFill>
                <a:ea typeface="+mn-ea"/>
                <a:cs typeface="Arial" pitchFamily="34" charset="0"/>
              </a:rPr>
              <a:t>نظم قواعد </a:t>
            </a:r>
            <a:r>
              <a:rPr lang="ar-SA" sz="5400" b="1" dirty="0">
                <a:ln/>
                <a:blipFill>
                  <a:blip r:embed="rId3"/>
                  <a:tile tx="0" ty="0" sx="100000" sy="100000" flip="none" algn="tl"/>
                </a:blipFill>
                <a:ea typeface="+mn-ea"/>
                <a:cs typeface="Arial" pitchFamily="34" charset="0"/>
              </a:rPr>
              <a:t>البيانات</a:t>
            </a: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228600" y="1447800"/>
            <a:ext cx="8915400" cy="51816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ar-SA" sz="2400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ar-SA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اكسس2007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ZAHOU AMEL</a:t>
            </a:r>
            <a:endParaRPr kumimoji="0" lang="ar-SA" sz="2400" b="1" i="1" u="none" strike="noStrike" kern="1200" cap="none" spc="0" normalizeH="0" baseline="0" noProof="0" dirty="0" smtClean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ar-SA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2012\2011</a:t>
            </a:r>
            <a:endParaRPr kumimoji="0" lang="ar-SA" sz="2400" b="1" i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2" descr="http://www.vanzeebroeck.net/documents/java/java_schema_relationnel_2006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2667000"/>
            <a:ext cx="2684462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2743200"/>
            <a:ext cx="213360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r>
              <a:rPr lang="ar-SA" sz="8000" b="1" dirty="0" smtClean="0"/>
              <a:t>مقدمة </a:t>
            </a:r>
            <a:r>
              <a:rPr lang="ar-SA" sz="8000" b="1" dirty="0" smtClean="0"/>
              <a:t>في قواعد البيانات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SA" sz="9600" dirty="0" smtClean="0"/>
              <a:t>الأهداف</a:t>
            </a:r>
            <a:endParaRPr lang="ar-SA" sz="9600" dirty="0"/>
          </a:p>
        </p:txBody>
      </p:sp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ar-SA" sz="4400" dirty="0" smtClean="0"/>
              <a:t>تحديد وظيفة قواعد البيانات</a:t>
            </a:r>
          </a:p>
          <a:p>
            <a:r>
              <a:rPr lang="ar-SA" sz="4400" dirty="0" smtClean="0"/>
              <a:t>الفرق بين برنامج الجداول الالكترونية برنامج قواعد البيانات</a:t>
            </a:r>
          </a:p>
          <a:p>
            <a:r>
              <a:rPr lang="ar-SA" sz="4400" dirty="0" smtClean="0"/>
              <a:t>تمييز المكونات الأساسية لقاعدة البيانات</a:t>
            </a:r>
          </a:p>
          <a:p>
            <a:r>
              <a:rPr lang="ar-SA" sz="4400" dirty="0" smtClean="0"/>
              <a:t>مكونات ملفات قاعدة بيانات </a:t>
            </a:r>
          </a:p>
          <a:p>
            <a:r>
              <a:rPr lang="ar-SA" sz="4400" dirty="0" smtClean="0"/>
              <a:t>تحديد الغرض من استخدام تصميم قاعدة بيانات</a:t>
            </a:r>
          </a:p>
          <a:p>
            <a:r>
              <a:rPr lang="ar-SA" sz="4400" dirty="0" smtClean="0"/>
              <a:t>تحديد الخطوات الأساسية لتصميم قاعدة بيانات</a:t>
            </a:r>
          </a:p>
          <a:p>
            <a:endParaRPr lang="ar-SA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554162"/>
            <a:ext cx="9144000" cy="553243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ar-SA" b="1" dirty="0" smtClean="0">
                <a:solidFill>
                  <a:srgbClr val="FF0000"/>
                </a:solidFill>
              </a:rPr>
              <a:t>مقدمـة :</a:t>
            </a:r>
            <a:r>
              <a:rPr lang="ar-SA" b="1" dirty="0" smtClean="0"/>
              <a:t> </a:t>
            </a:r>
            <a:br>
              <a:rPr lang="ar-SA" b="1" dirty="0" smtClean="0"/>
            </a:br>
            <a:r>
              <a:rPr lang="ar-SA" b="1" dirty="0" smtClean="0"/>
              <a:t>إن عالمنا الحالي يشهد تطورات هائلة في مختلف مجالات الحياة وهذا ما يناسبه تزايد في حجم البيانات المستخدمة والمعلومات الناتجة ، مما أدى بالضرورة إلى التوسع في مفهوم المعلومات والتركيز عليها </a:t>
            </a:r>
            <a:r>
              <a:rPr lang="ar-SA" b="1" dirty="0" err="1" smtClean="0"/>
              <a:t>و</a:t>
            </a:r>
            <a:r>
              <a:rPr lang="ar-SA" b="1" dirty="0" smtClean="0"/>
              <a:t> بالتالي التمهيد لظهور مصطلح جديد آلا وهو المعلوماتية ترافقه مجموعة من العناصر </a:t>
            </a:r>
            <a:r>
              <a:rPr lang="ar-SA" b="1" dirty="0" err="1" smtClean="0"/>
              <a:t>و</a:t>
            </a:r>
            <a:r>
              <a:rPr lang="ar-SA" b="1" dirty="0" smtClean="0"/>
              <a:t> المفاهيم الجديدة كمعالجة البيانات ، نظام المعالجة ، بنوك المعلومات ، قواعد البيانات ... الخ ولا يمكن حصر هذه القائمة ما دام التطور </a:t>
            </a:r>
            <a:r>
              <a:rPr lang="ar-SA" b="1" dirty="0" smtClean="0"/>
              <a:t>التكنولوجي مستمر</a:t>
            </a:r>
            <a:r>
              <a:rPr lang="ar-SA" b="1" dirty="0" smtClean="0"/>
              <a:t>. </a:t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  </a:t>
            </a: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مقدمة في قواعد البيانات</a:t>
            </a:r>
            <a:r>
              <a:rPr lang="ar-EG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 ( المفاهيم </a:t>
            </a:r>
            <a:r>
              <a:rPr lang="ar-SA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و الحاجة</a:t>
            </a:r>
            <a:r>
              <a:rPr lang="ar-EG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)</a:t>
            </a:r>
            <a:endParaRPr lang="ar-SA" sz="3600" b="1" dirty="0">
              <a:solidFill>
                <a:schemeClr val="tx2">
                  <a:satMod val="130000"/>
                </a:schemeClr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554162"/>
            <a:ext cx="8991600" cy="530383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ar-SA" b="1" dirty="0" smtClean="0">
                <a:solidFill>
                  <a:srgbClr val="FF0000"/>
                </a:solidFill>
              </a:rPr>
              <a:t>تعـريفـات عامـة: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rgbClr val="0070C0"/>
                </a:solidFill>
              </a:rPr>
              <a:t>تعريف البيانات: </a:t>
            </a:r>
            <a:r>
              <a:rPr lang="ar-SA" b="1" dirty="0" smtClean="0"/>
              <a:t>هي عبارة عن مجموعة من الأحداث </a:t>
            </a:r>
            <a:r>
              <a:rPr lang="ar-SA" b="1" dirty="0" err="1" smtClean="0"/>
              <a:t>و</a:t>
            </a:r>
            <a:r>
              <a:rPr lang="ar-SA" b="1" dirty="0" smtClean="0"/>
              <a:t> الحقائق غير المنظمة ولا تحمل معنى محدد.</a:t>
            </a:r>
            <a:br>
              <a:rPr lang="ar-SA" b="1" dirty="0" smtClean="0"/>
            </a:br>
            <a:r>
              <a:rPr lang="ar-SA" b="1" dirty="0" smtClean="0">
                <a:solidFill>
                  <a:srgbClr val="0070C0"/>
                </a:solidFill>
              </a:rPr>
              <a:t>تعريف معالجة البيانات : </a:t>
            </a:r>
            <a:r>
              <a:rPr lang="ar-SA" b="1" dirty="0" smtClean="0"/>
              <a:t>يقصد </a:t>
            </a:r>
            <a:r>
              <a:rPr lang="ar-SA" b="1" dirty="0" err="1" smtClean="0"/>
              <a:t>به</a:t>
            </a:r>
            <a:r>
              <a:rPr lang="ar-SA" b="1" dirty="0" smtClean="0"/>
              <a:t> ذلك النظام الوجه لمعالجة البيانات أي تحويل تلك الحقائق والأحداث الغير منظمة إلى معلومات أي تنظيمها وذلك بهدف زيادة المنفعة باستخدامها .</a:t>
            </a:r>
            <a:br>
              <a:rPr lang="ar-SA" b="1" dirty="0" smtClean="0"/>
            </a:br>
            <a:r>
              <a:rPr lang="ar-SA" b="1" dirty="0" smtClean="0">
                <a:solidFill>
                  <a:srgbClr val="0070C0"/>
                </a:solidFill>
              </a:rPr>
              <a:t>مفهوم نظام معالجة البيانات : </a:t>
            </a:r>
            <a:r>
              <a:rPr lang="ar-SA" b="1" dirty="0" smtClean="0"/>
              <a:t>هو نظام يعتمد على تخزين البيانات </a:t>
            </a:r>
            <a:r>
              <a:rPr lang="ar-SA" b="1" dirty="0" err="1" smtClean="0"/>
              <a:t>و</a:t>
            </a:r>
            <a:r>
              <a:rPr lang="ar-SA" b="1" dirty="0" smtClean="0"/>
              <a:t> المعلومات بحيث تجمع البيانات أو المعلومات المتجانسة معا داخل ملف واحد حتى يسهل التعامل معها</a:t>
            </a:r>
            <a:endParaRPr lang="ar-SA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  </a:t>
            </a: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مقدمة في قواعد البيانات</a:t>
            </a:r>
            <a:r>
              <a:rPr lang="ar-EG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 ( المفاهيم </a:t>
            </a:r>
            <a:r>
              <a:rPr lang="ar-SA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و الحاجة</a:t>
            </a:r>
            <a:r>
              <a:rPr lang="ar-EG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)</a:t>
            </a:r>
            <a:endParaRPr lang="ar-SA" sz="3600" b="1" dirty="0">
              <a:solidFill>
                <a:schemeClr val="tx2">
                  <a:satMod val="130000"/>
                </a:schemeClr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</a:rPr>
              <a:t>ومن بين الوظائف الأساسية لهذا النظام :</a:t>
            </a:r>
            <a:br>
              <a:rPr lang="ar-SA" b="1" dirty="0" smtClean="0">
                <a:solidFill>
                  <a:srgbClr val="0070C0"/>
                </a:solidFill>
              </a:rPr>
            </a:br>
            <a:r>
              <a:rPr lang="ar-SA" b="1" dirty="0" smtClean="0"/>
              <a:t>- تجميع </a:t>
            </a:r>
            <a:r>
              <a:rPr lang="ar-SA" b="1" dirty="0" err="1" smtClean="0"/>
              <a:t>و</a:t>
            </a:r>
            <a:r>
              <a:rPr lang="ar-SA" b="1" dirty="0" smtClean="0"/>
              <a:t> إعداد البيانات .</a:t>
            </a:r>
            <a:br>
              <a:rPr lang="ar-SA" b="1" dirty="0" smtClean="0"/>
            </a:br>
            <a:r>
              <a:rPr lang="ar-SA" b="1" dirty="0" smtClean="0"/>
              <a:t>- مراجعة البيانات .</a:t>
            </a:r>
            <a:br>
              <a:rPr lang="ar-SA" b="1" dirty="0" smtClean="0"/>
            </a:br>
            <a:r>
              <a:rPr lang="ar-SA" b="1" dirty="0" smtClean="0"/>
              <a:t>- معالجتها .</a:t>
            </a:r>
            <a:br>
              <a:rPr lang="ar-SA" b="1" dirty="0" smtClean="0"/>
            </a:br>
            <a:r>
              <a:rPr lang="ar-SA" b="1" dirty="0" smtClean="0"/>
              <a:t>- تخزينها .</a:t>
            </a:r>
            <a:br>
              <a:rPr lang="ar-SA" b="1" dirty="0" smtClean="0"/>
            </a:br>
            <a:r>
              <a:rPr lang="ar-SA" b="1" dirty="0" smtClean="0"/>
              <a:t>- إعداد التقارير .</a:t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  </a:t>
            </a: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مقدمة في قواعد البيانات</a:t>
            </a:r>
            <a:r>
              <a:rPr lang="ar-EG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 ( المفاهيم </a:t>
            </a:r>
            <a:r>
              <a:rPr lang="ar-SA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و الحاجة</a:t>
            </a:r>
            <a:r>
              <a:rPr lang="ar-EG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)</a:t>
            </a:r>
            <a:endParaRPr lang="ar-SA" sz="3600" b="1" dirty="0">
              <a:solidFill>
                <a:schemeClr val="tx2">
                  <a:satMod val="130000"/>
                </a:schemeClr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608638"/>
          </a:xfrm>
        </p:spPr>
        <p:txBody>
          <a:bodyPr>
            <a:normAutofit lnSpcReduction="10000"/>
          </a:bodyPr>
          <a:lstStyle/>
          <a:p>
            <a:r>
              <a:rPr lang="ar-SA" b="1" dirty="0" smtClean="0"/>
              <a:t> </a:t>
            </a:r>
            <a:r>
              <a:rPr lang="ar-SA" b="1" dirty="0" smtClean="0">
                <a:solidFill>
                  <a:srgbClr val="FF0000"/>
                </a:solidFill>
              </a:rPr>
              <a:t>تعريف قواعد البيانات : </a:t>
            </a:r>
            <a:r>
              <a:rPr lang="ar-SA" b="1" dirty="0" smtClean="0"/>
              <a:t>هناك عدة تعريفات نذكر من بينها :</a:t>
            </a:r>
            <a:br>
              <a:rPr lang="ar-SA" b="1" dirty="0" smtClean="0"/>
            </a:br>
            <a:r>
              <a:rPr lang="ar-SA" b="1" dirty="0" smtClean="0"/>
              <a:t>* هي مجموعة من المعطيات تتعلق بمجال ما من المعلومات ومنظمة بكيفية تسمح بالإطلاع عليها .</a:t>
            </a:r>
            <a:br>
              <a:rPr lang="ar-SA" b="1" dirty="0" smtClean="0"/>
            </a:br>
            <a:r>
              <a:rPr lang="ar-SA" b="1" dirty="0" smtClean="0"/>
              <a:t>* هي عبارة عن مجموعة من البيانات المترابطة مع بعضها البعض </a:t>
            </a:r>
            <a:r>
              <a:rPr lang="ar-SA" b="1" dirty="0" err="1" smtClean="0"/>
              <a:t>و</a:t>
            </a:r>
            <a:r>
              <a:rPr lang="ar-SA" b="1" dirty="0" smtClean="0"/>
              <a:t> المخزنة في ملفات يتم تجميعها في وحدة واحدة وربطها معا بعلاقات منطقية ويمكن الوصول إليها من خلال مجموعة من التطبيقات حسب البرنامج المسير لها . </a:t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  </a:t>
            </a: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مقدمة في قواعد البيانات</a:t>
            </a:r>
            <a:r>
              <a:rPr lang="ar-EG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 ( المفاهيم </a:t>
            </a:r>
            <a:r>
              <a:rPr lang="ar-SA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و الحاجة</a:t>
            </a:r>
            <a:r>
              <a:rPr lang="ar-EG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)</a:t>
            </a:r>
            <a:endParaRPr lang="ar-SA" sz="3600" b="1" dirty="0">
              <a:solidFill>
                <a:schemeClr val="tx2">
                  <a:satMod val="130000"/>
                </a:schemeClr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/>
          <a:lstStyle/>
          <a:p>
            <a:pPr algn="justLow"/>
            <a:r>
              <a:rPr lang="ar-SA" b="1" dirty="0" smtClean="0">
                <a:solidFill>
                  <a:srgbClr val="FF0000"/>
                </a:solidFill>
              </a:rPr>
              <a:t>نظـام قواعـد البيـانات :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rgbClr val="0070C0"/>
                </a:solidFill>
              </a:rPr>
              <a:t>مفهومه :</a:t>
            </a:r>
            <a:r>
              <a:rPr lang="ar-SA" b="1" dirty="0" smtClean="0"/>
              <a:t> هو عبارة عن مجموعة البرامج التي تمكن المستخدم من الوصول إلى المعلومات ودراسة الملفات المترابطة مع بعضها البعض من حيث إنشائها </a:t>
            </a:r>
            <a:r>
              <a:rPr lang="ar-SA" b="1" dirty="0" err="1" smtClean="0"/>
              <a:t>و</a:t>
            </a:r>
            <a:r>
              <a:rPr lang="ar-SA" b="1" dirty="0" smtClean="0"/>
              <a:t> التعديل عليها ، تشغيلها ، صيانتها وإخراج التقارير . حيث توجد هذه الملفات في وحدة واحد تسمى قاعدة بيانات.</a:t>
            </a:r>
            <a:endParaRPr lang="ar-SA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  </a:t>
            </a: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مقدمة في قواعد البيانات</a:t>
            </a:r>
            <a:r>
              <a:rPr lang="ar-EG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 ( المفاهيم </a:t>
            </a:r>
            <a:r>
              <a:rPr lang="ar-SA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و الحاجة</a:t>
            </a:r>
            <a:r>
              <a:rPr lang="ar-EG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)</a:t>
            </a:r>
            <a:endParaRPr lang="ar-SA" sz="3600" b="1" dirty="0">
              <a:solidFill>
                <a:schemeClr val="tx2">
                  <a:satMod val="130000"/>
                </a:schemeClr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 fontScale="77500" lnSpcReduction="20000"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الحاجة لقواعد </a:t>
            </a:r>
            <a:r>
              <a:rPr lang="ar-SA" b="1" dirty="0" smtClean="0">
                <a:solidFill>
                  <a:srgbClr val="FF0000"/>
                </a:solidFill>
              </a:rPr>
              <a:t>البيانات:</a:t>
            </a:r>
          </a:p>
          <a:p>
            <a:pPr marL="365760" indent="-283464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ar-SA" b="1" dirty="0" smtClean="0"/>
              <a:t>العمل مع حجم كبير من المعلومات </a:t>
            </a:r>
            <a:r>
              <a:rPr lang="ar-SA" b="1" dirty="0" smtClean="0"/>
              <a:t>تخزين </a:t>
            </a:r>
            <a:r>
              <a:rPr lang="ar-SA" b="1" dirty="0" smtClean="0"/>
              <a:t>البيانات في جداول حسب موضوعاتها</a:t>
            </a:r>
          </a:p>
          <a:p>
            <a:pPr marL="365760" indent="-283464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ar-SA" b="1" dirty="0" smtClean="0"/>
              <a:t>تتضمن قواعد البيانات </a:t>
            </a:r>
            <a:r>
              <a:rPr lang="ar-SA" b="1" dirty="0" err="1" smtClean="0"/>
              <a:t>انواعا</a:t>
            </a:r>
            <a:r>
              <a:rPr lang="ar-SA" b="1" dirty="0" smtClean="0"/>
              <a:t> مختلفة من الاستعلامات </a:t>
            </a:r>
          </a:p>
          <a:p>
            <a:pPr marL="365760" indent="-283464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ar-SA" b="1" dirty="0" err="1" smtClean="0"/>
              <a:t>اضافة</a:t>
            </a:r>
            <a:r>
              <a:rPr lang="ar-SA" b="1" dirty="0" smtClean="0"/>
              <a:t>,تغيير,حذف,بحث </a:t>
            </a:r>
            <a:r>
              <a:rPr lang="ar-SA" b="1" dirty="0" err="1" smtClean="0"/>
              <a:t>و</a:t>
            </a:r>
            <a:r>
              <a:rPr lang="ar-SA" b="1" dirty="0" smtClean="0"/>
              <a:t> استعلام,ترتيب </a:t>
            </a:r>
            <a:r>
              <a:rPr lang="ar-SA" b="1" dirty="0" err="1" smtClean="0"/>
              <a:t>و</a:t>
            </a:r>
            <a:r>
              <a:rPr lang="ar-SA" b="1" dirty="0" smtClean="0"/>
              <a:t> عرض البيانات بطرق </a:t>
            </a:r>
            <a:r>
              <a:rPr lang="ar-SA" b="1" dirty="0" smtClean="0"/>
              <a:t>سهلة</a:t>
            </a:r>
          </a:p>
          <a:p>
            <a:pPr marL="365760" indent="-283464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ar-SA" b="1" dirty="0" smtClean="0">
                <a:solidFill>
                  <a:schemeClr val="tx1"/>
                </a:solidFill>
              </a:rPr>
              <a:t> تتيح قاعدة البیانات للمستخدم إجراء شتى العمليات الحسابية </a:t>
            </a:r>
            <a:r>
              <a:rPr lang="ar-SA" b="1" dirty="0" err="1" smtClean="0">
                <a:solidFill>
                  <a:schemeClr val="tx1"/>
                </a:solidFill>
              </a:rPr>
              <a:t>و</a:t>
            </a:r>
            <a:r>
              <a:rPr lang="ar-SA" b="1" dirty="0" smtClean="0">
                <a:solidFill>
                  <a:schemeClr val="tx1"/>
                </a:solidFill>
              </a:rPr>
              <a:t> المنطقية على البيانات وبالتالي يمكن استخراج التقارير </a:t>
            </a:r>
            <a:r>
              <a:rPr lang="ar-SA" b="1" dirty="0" err="1" smtClean="0">
                <a:solidFill>
                  <a:schemeClr val="tx1"/>
                </a:solidFill>
              </a:rPr>
              <a:t>و</a:t>
            </a:r>
            <a:r>
              <a:rPr lang="ar-SA" b="1" dirty="0" smtClean="0">
                <a:solidFill>
                  <a:schemeClr val="tx1"/>
                </a:solidFill>
              </a:rPr>
              <a:t> النتائج المطلوبة</a:t>
            </a:r>
            <a:endParaRPr lang="ar-SA" b="1" dirty="0" smtClean="0"/>
          </a:p>
          <a:p>
            <a:pPr marL="365760" indent="-283464">
              <a:lnSpc>
                <a:spcPct val="150000"/>
              </a:lnSpc>
              <a:buFont typeface="Wingdings" pitchFamily="2" charset="2"/>
              <a:buChar char="ü"/>
              <a:defRPr/>
            </a:pPr>
            <a:endParaRPr lang="ar-SA" b="1" dirty="0" smtClean="0"/>
          </a:p>
          <a:p>
            <a:pPr marL="365760" indent="-283464">
              <a:lnSpc>
                <a:spcPct val="150000"/>
              </a:lnSpc>
              <a:buFont typeface="Wingdings" pitchFamily="2" charset="2"/>
              <a:buChar char="ü"/>
              <a:defRPr/>
            </a:pPr>
            <a:endParaRPr lang="ar-SA" b="1" dirty="0" smtClean="0"/>
          </a:p>
          <a:p>
            <a:endParaRPr lang="ar-SA" b="1" dirty="0" smtClean="0">
              <a:solidFill>
                <a:srgbClr val="FF0000"/>
              </a:solidFill>
            </a:endParaRPr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SA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  </a:t>
            </a:r>
            <a:r>
              <a:rPr lang="ar-EG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مقدمة في قواعد البيانات</a:t>
            </a:r>
            <a:r>
              <a:rPr lang="ar-EG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 ( المفاهيم </a:t>
            </a:r>
            <a:r>
              <a:rPr lang="ar-SA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و الحاجة</a:t>
            </a:r>
            <a:r>
              <a:rPr lang="ar-EG" sz="3600" b="1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>)</a:t>
            </a:r>
            <a:endParaRPr lang="ar-SA" sz="3600" b="1" dirty="0">
              <a:solidFill>
                <a:schemeClr val="tx2">
                  <a:satMod val="130000"/>
                </a:schemeClr>
              </a:solidFill>
              <a:ea typeface="+mj-ea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94</TotalTime>
  <Words>173</Words>
  <Application>Microsoft Office PowerPoint</Application>
  <PresentationFormat>عرض على الشاشة (3:4)‏</PresentationFormat>
  <Paragraphs>35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رحلة</vt:lpstr>
      <vt:lpstr>كلية المجتمع </vt:lpstr>
      <vt:lpstr>الشريحة 2</vt:lpstr>
      <vt:lpstr>الأهداف</vt:lpstr>
      <vt:lpstr>  مقدمة في قواعد البيانات ( المفاهيم و الحاجة)</vt:lpstr>
      <vt:lpstr>  مقدمة في قواعد البيانات ( المفاهيم و الحاجة)</vt:lpstr>
      <vt:lpstr>  مقدمة في قواعد البيانات ( المفاهيم و الحاجة)</vt:lpstr>
      <vt:lpstr>  مقدمة في قواعد البيانات ( المفاهيم و الحاجة)</vt:lpstr>
      <vt:lpstr>  مقدمة في قواعد البيانات ( المفاهيم و الحاجة)</vt:lpstr>
      <vt:lpstr>  مقدمة في قواعد البيانات ( المفاهيم و الحاجة)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كلية المجتمع</dc:title>
  <dc:creator>freeusers</dc:creator>
  <cp:lastModifiedBy>freeusers</cp:lastModifiedBy>
  <cp:revision>10</cp:revision>
  <dcterms:created xsi:type="dcterms:W3CDTF">2011-09-16T09:38:13Z</dcterms:created>
  <dcterms:modified xsi:type="dcterms:W3CDTF">2011-09-16T11:13:13Z</dcterms:modified>
</cp:coreProperties>
</file>