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030" r:id="rId1"/>
  </p:sldMasterIdLst>
  <p:notesMasterIdLst>
    <p:notesMasterId r:id="rId24"/>
  </p:notesMasterIdLst>
  <p:handoutMasterIdLst>
    <p:handoutMasterId r:id="rId25"/>
  </p:handoutMasterIdLst>
  <p:sldIdLst>
    <p:sldId id="266" r:id="rId2"/>
    <p:sldId id="268" r:id="rId3"/>
    <p:sldId id="267" r:id="rId4"/>
    <p:sldId id="262" r:id="rId5"/>
    <p:sldId id="257" r:id="rId6"/>
    <p:sldId id="258" r:id="rId7"/>
    <p:sldId id="259" r:id="rId8"/>
    <p:sldId id="260"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3" r:id="rId23"/>
  </p:sldIdLst>
  <p:sldSz cx="9144000" cy="6858000" type="screen4x3"/>
  <p:notesSz cx="6858000" cy="9144000"/>
  <p:defaultTextStyle>
    <a:defPPr>
      <a:defRPr lang="ar-SA"/>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62944C"/>
    <a:srgbClr val="FFCCFF"/>
    <a:srgbClr val="FCD66A"/>
    <a:srgbClr val="99FF66"/>
    <a:srgbClr val="417768"/>
    <a:srgbClr val="FFCC66"/>
    <a:srgbClr val="FF9933"/>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103" d="100"/>
          <a:sy n="103" d="100"/>
        </p:scale>
        <p:origin x="-204" y="-4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eaLnBrk="1" hangingPunct="1">
              <a:defRPr sz="1200"/>
            </a:lvl1pPr>
          </a:lstStyle>
          <a:p>
            <a:endParaRPr lang="en-US"/>
          </a:p>
        </p:txBody>
      </p:sp>
      <p:sp>
        <p:nvSpPr>
          <p:cNvPr id="78851" name="Rectangle 3"/>
          <p:cNvSpPr>
            <a:spLocks noGrp="1" noChangeArrowheads="1"/>
          </p:cNvSpPr>
          <p:nvPr>
            <p:ph type="dt" sz="quarter"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1" eaLnBrk="1" hangingPunct="1">
              <a:defRPr sz="1200"/>
            </a:lvl1pPr>
          </a:lstStyle>
          <a:p>
            <a:endParaRPr lang="en-US"/>
          </a:p>
        </p:txBody>
      </p:sp>
      <p:sp>
        <p:nvSpPr>
          <p:cNvPr id="78852" name="Rectangle 4"/>
          <p:cNvSpPr>
            <a:spLocks noGrp="1" noChangeArrowheads="1"/>
          </p:cNvSpPr>
          <p:nvPr>
            <p:ph type="ftr" sz="quarter" idx="2"/>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1" eaLnBrk="1" hangingPunct="1">
              <a:defRPr sz="1200"/>
            </a:lvl1pPr>
          </a:lstStyle>
          <a:p>
            <a:endParaRPr lang="en-US"/>
          </a:p>
        </p:txBody>
      </p:sp>
      <p:sp>
        <p:nvSpPr>
          <p:cNvPr id="78853" name="Rectangle 5"/>
          <p:cNvSpPr>
            <a:spLocks noGrp="1" noChangeArrowheads="1"/>
          </p:cNvSpPr>
          <p:nvPr>
            <p:ph type="sldNum" sz="quarter" idx="3"/>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1" eaLnBrk="1" hangingPunct="1">
              <a:defRPr sz="1200"/>
            </a:lvl1pPr>
          </a:lstStyle>
          <a:p>
            <a:fld id="{B2820DB0-E02C-4378-94C2-ADD76BB880C1}" type="slidenum">
              <a:rPr lang="ar-SA"/>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eaLnBrk="1" hangingPunct="1">
              <a:defRPr sz="1200"/>
            </a:lvl1pPr>
          </a:lstStyle>
          <a:p>
            <a:endParaRPr lang="en-US"/>
          </a:p>
        </p:txBody>
      </p:sp>
      <p:sp>
        <p:nvSpPr>
          <p:cNvPr id="4099" name="Rectangle 3"/>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1" eaLnBrk="1" hangingPunct="1">
              <a:defRPr sz="1200"/>
            </a:lvl1pPr>
          </a:lstStyle>
          <a:p>
            <a:endParaRPr lang="en-US"/>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4102" name="Rectangle 6"/>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1" eaLnBrk="1" hangingPunct="1">
              <a:defRPr sz="1200"/>
            </a:lvl1pPr>
          </a:lstStyle>
          <a:p>
            <a:endParaRPr lang="en-US"/>
          </a:p>
        </p:txBody>
      </p:sp>
      <p:sp>
        <p:nvSpPr>
          <p:cNvPr id="4103" name="Rectangle 7"/>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1" eaLnBrk="1" hangingPunct="1">
              <a:defRPr sz="1200"/>
            </a:lvl1pPr>
          </a:lstStyle>
          <a:p>
            <a:fld id="{D19EC625-F169-44A0-97A9-23434A8D0164}" type="slidenum">
              <a:rPr lang="ar-SA"/>
              <a:pPr/>
              <a:t>‹#›</a:t>
            </a:fld>
            <a:endParaRPr lang="en-US"/>
          </a:p>
        </p:txBody>
      </p:sp>
    </p:spTree>
  </p:cSld>
  <p:clrMap bg1="lt1" tx1="dk1" bg2="lt2" tx2="dk2" accent1="accent1" accent2="accent2" accent3="accent3" accent4="accent4" accent5="accent5" accent6="accent6" hlink="hlink" folHlink="folHlink"/>
  <p:notesStyle>
    <a:lvl1pPr algn="r" rtl="1" fontAlgn="base">
      <a:spcBef>
        <a:spcPct val="30000"/>
      </a:spcBef>
      <a:spcAft>
        <a:spcPct val="0"/>
      </a:spcAft>
      <a:defRPr sz="1200" kern="1200">
        <a:solidFill>
          <a:schemeClr val="tx1"/>
        </a:solidFill>
        <a:latin typeface="Arial" charset="0"/>
        <a:ea typeface="+mn-ea"/>
        <a:cs typeface="Arial" charset="0"/>
      </a:defRPr>
    </a:lvl1pPr>
    <a:lvl2pPr marL="457200" algn="r" rtl="1" fontAlgn="base">
      <a:spcBef>
        <a:spcPct val="30000"/>
      </a:spcBef>
      <a:spcAft>
        <a:spcPct val="0"/>
      </a:spcAft>
      <a:defRPr sz="1200" kern="1200">
        <a:solidFill>
          <a:schemeClr val="tx1"/>
        </a:solidFill>
        <a:latin typeface="Arial" charset="0"/>
        <a:ea typeface="+mn-ea"/>
        <a:cs typeface="Arial" charset="0"/>
      </a:defRPr>
    </a:lvl2pPr>
    <a:lvl3pPr marL="914400" algn="r" rtl="1" fontAlgn="base">
      <a:spcBef>
        <a:spcPct val="30000"/>
      </a:spcBef>
      <a:spcAft>
        <a:spcPct val="0"/>
      </a:spcAft>
      <a:defRPr sz="1200" kern="1200">
        <a:solidFill>
          <a:schemeClr val="tx1"/>
        </a:solidFill>
        <a:latin typeface="Arial" charset="0"/>
        <a:ea typeface="+mn-ea"/>
        <a:cs typeface="Arial" charset="0"/>
      </a:defRPr>
    </a:lvl3pPr>
    <a:lvl4pPr marL="1371600" algn="r" rtl="1" fontAlgn="base">
      <a:spcBef>
        <a:spcPct val="30000"/>
      </a:spcBef>
      <a:spcAft>
        <a:spcPct val="0"/>
      </a:spcAft>
      <a:defRPr sz="1200" kern="1200">
        <a:solidFill>
          <a:schemeClr val="tx1"/>
        </a:solidFill>
        <a:latin typeface="Arial" charset="0"/>
        <a:ea typeface="+mn-ea"/>
        <a:cs typeface="Arial" charset="0"/>
      </a:defRPr>
    </a:lvl4pPr>
    <a:lvl5pPr marL="1828800" algn="r" rtl="1"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fld id="{D19EC625-F169-44A0-97A9-23434A8D0164}" type="slidenum">
              <a:rPr lang="ar-SA"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4C6A98BB-4DFB-41C3-BF17-5535BD98460D}" type="slidenum">
              <a:rPr lang="ar-SA"/>
              <a:pPr/>
              <a:t>5</a:t>
            </a:fld>
            <a:endParaRPr lang="en-US"/>
          </a:p>
        </p:txBody>
      </p:sp>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CA2B0B46-612C-4210-B40C-0F99A1E789A7}" type="slidenum">
              <a:rPr lang="ar-SA"/>
              <a:pPr/>
              <a:t>6</a:t>
            </a:fld>
            <a:endParaRPr lang="en-US"/>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2A2A3211-2830-4DA5-B3D4-265765710D12}" type="slidenum">
              <a:rPr lang="ar-SA"/>
              <a:pPr/>
              <a:t>8</a:t>
            </a:fld>
            <a:endParaRPr lang="en-US"/>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عنوان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10" name="عنصر نائب للتاريخ 9"/>
          <p:cNvSpPr>
            <a:spLocks noGrp="1"/>
          </p:cNvSpPr>
          <p:nvPr>
            <p:ph type="dt" sz="half" idx="10"/>
          </p:nvPr>
        </p:nvSpPr>
        <p:spPr>
          <a:xfrm>
            <a:off x="5562600" y="6509004"/>
            <a:ext cx="3002280" cy="274320"/>
          </a:xfrm>
        </p:spPr>
        <p:txBody>
          <a:bodyPr vert="horz" rtlCol="0"/>
          <a:lstStyle>
            <a:extLst/>
          </a:lstStyle>
          <a:p>
            <a:fld id="{338D237A-4E93-4016-BDD9-D7000CE1DCC4}" type="datetime1">
              <a:rPr lang="ar-SA" smtClean="0"/>
              <a:pPr/>
              <a:t>02/11/1433</a:t>
            </a:fld>
            <a:endParaRPr lang="en-US"/>
          </a:p>
        </p:txBody>
      </p:sp>
      <p:sp>
        <p:nvSpPr>
          <p:cNvPr id="11" name="عنصر نائب لرقم الشريحة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A76FC925-6DAD-4E1C-BD45-2B85BAFF2858}" type="slidenum">
              <a:rPr lang="ar-SA" smtClean="0"/>
              <a:pPr/>
              <a:t>‹#›</a:t>
            </a:fld>
            <a:endParaRPr lang="en-US"/>
          </a:p>
        </p:txBody>
      </p:sp>
      <p:sp>
        <p:nvSpPr>
          <p:cNvPr id="12" name="عنصر نائب للتذييل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AC3B494E-FD68-48D0-8EE7-66A8DA4B1855}" type="datetime1">
              <a:rPr lang="ar-SA" smtClean="0"/>
              <a:pPr/>
              <a:t>02/11/1433</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60A9891A-07BC-4F9E-8B22-5DE50975CC6E}" type="slidenum">
              <a:rPr lang="ar-SA"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7" name="مستطيل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a:xfrm>
            <a:off x="5562600" y="6513670"/>
            <a:ext cx="3002280" cy="274320"/>
          </a:xfrm>
        </p:spPr>
        <p:txBody>
          <a:bodyPr vert="horz" rtlCol="0"/>
          <a:lstStyle>
            <a:extLst/>
          </a:lstStyle>
          <a:p>
            <a:fld id="{FFB34AB5-2EA0-4F30-96FD-D6221950DB0C}" type="datetime1">
              <a:rPr lang="ar-SA" smtClean="0"/>
              <a:pPr/>
              <a:t>02/11/1433</a:t>
            </a:fld>
            <a:endParaRPr lang="en-US"/>
          </a:p>
        </p:txBody>
      </p:sp>
      <p:sp>
        <p:nvSpPr>
          <p:cNvPr id="9" name="عنصر نائب لرقم الشريحة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335694E4-0976-433E-8300-E27DB0C6E34B}" type="slidenum">
              <a:rPr lang="ar-SA" smtClean="0"/>
              <a:pPr/>
              <a:t>‹#›</a:t>
            </a:fld>
            <a:endParaRPr lang="en-US"/>
          </a:p>
        </p:txBody>
      </p:sp>
      <p:sp>
        <p:nvSpPr>
          <p:cNvPr id="10" name="عنصر نائب للتذييل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E8E74D2B-ABDC-46E7-81E2-5F09941781B4}" type="datetime1">
              <a:rPr lang="ar-SA" smtClean="0"/>
              <a:pPr/>
              <a:t>02/11/1433</a:t>
            </a:fld>
            <a:endParaRPr lang="en-US"/>
          </a:p>
        </p:txBody>
      </p:sp>
      <p:sp>
        <p:nvSpPr>
          <p:cNvPr id="6" name="عنصر نائب للتذييل 5"/>
          <p:cNvSpPr>
            <a:spLocks noGrp="1"/>
          </p:cNvSpPr>
          <p:nvPr>
            <p:ph type="ftr" sz="quarter" idx="11"/>
          </p:nvPr>
        </p:nvSpPr>
        <p:spPr/>
        <p:txBody>
          <a:bodyPr/>
          <a:lstStyle>
            <a:extLst/>
          </a:lstStyle>
          <a:p>
            <a:endParaRPr lang="en-US"/>
          </a:p>
        </p:txBody>
      </p:sp>
      <p:sp>
        <p:nvSpPr>
          <p:cNvPr id="7" name="عنصر نائب لرقم الشريحة 6"/>
          <p:cNvSpPr>
            <a:spLocks noGrp="1"/>
          </p:cNvSpPr>
          <p:nvPr>
            <p:ph type="sldNum" sz="quarter" idx="12"/>
          </p:nvPr>
        </p:nvSpPr>
        <p:spPr>
          <a:xfrm>
            <a:off x="8641080" y="6514568"/>
            <a:ext cx="464288" cy="274320"/>
          </a:xfrm>
        </p:spPr>
        <p:txBody>
          <a:bodyPr/>
          <a:lstStyle>
            <a:extLst/>
          </a:lstStyle>
          <a:p>
            <a:fld id="{1353ACA9-F560-4781-A187-B05F8C034650}" type="slidenum">
              <a:rPr lang="ar-SA" smtClean="0"/>
              <a:pPr/>
              <a:t>‹#›</a:t>
            </a:fld>
            <a:endParaRPr lang="en-US"/>
          </a:p>
        </p:txBody>
      </p:sp>
      <p:sp>
        <p:nvSpPr>
          <p:cNvPr id="10" name="مستطيل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مستطيل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مستطيل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عنوان 1"/>
          <p:cNvSpPr>
            <a:spLocks noGrp="1"/>
          </p:cNvSpPr>
          <p:nvPr>
            <p:ph type="title"/>
          </p:nvPr>
        </p:nvSpPr>
        <p:spPr>
          <a:xfrm>
            <a:off x="457200" y="251948"/>
            <a:ext cx="8229600"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6886F83E-7E0D-40A3-9E98-2C8C14D44E47}" type="datetime1">
              <a:rPr lang="ar-SA" smtClean="0"/>
              <a:pPr/>
              <a:t>02/11/1433</a:t>
            </a:fld>
            <a:endParaRPr lang="en-US"/>
          </a:p>
        </p:txBody>
      </p:sp>
      <p:sp>
        <p:nvSpPr>
          <p:cNvPr id="8" name="عنصر نائب للتذييل 7"/>
          <p:cNvSpPr>
            <a:spLocks noGrp="1"/>
          </p:cNvSpPr>
          <p:nvPr>
            <p:ph type="ftr" sz="quarter" idx="11"/>
          </p:nvPr>
        </p:nvSpPr>
        <p:spPr/>
        <p:txBody>
          <a:bodyPr/>
          <a:lstStyle>
            <a:extLst/>
          </a:lstStyle>
          <a:p>
            <a:endParaRPr lang="en-US"/>
          </a:p>
        </p:txBody>
      </p:sp>
      <p:sp>
        <p:nvSpPr>
          <p:cNvPr id="9" name="عنصر نائب لرقم الشريحة 8"/>
          <p:cNvSpPr>
            <a:spLocks noGrp="1"/>
          </p:cNvSpPr>
          <p:nvPr>
            <p:ph type="sldNum" sz="quarter" idx="12"/>
          </p:nvPr>
        </p:nvSpPr>
        <p:spPr>
          <a:xfrm>
            <a:off x="8641080" y="6514568"/>
            <a:ext cx="464288" cy="274320"/>
          </a:xfrm>
        </p:spPr>
        <p:txBody>
          <a:bodyPr/>
          <a:lstStyle>
            <a:extLst/>
          </a:lstStyle>
          <a:p>
            <a:fld id="{9A1386CB-E6FE-4DC1-B3BC-D7B785DEF125}" type="slidenum">
              <a:rPr lang="ar-SA"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53218"/>
            <a:ext cx="8229600"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FBDEFD88-8C18-4518-BC08-FA43C156B10C}" type="datetime1">
              <a:rPr lang="ar-SA" smtClean="0"/>
              <a:pPr/>
              <a:t>02/11/1433</a:t>
            </a:fld>
            <a:endParaRPr lang="en-US"/>
          </a:p>
        </p:txBody>
      </p:sp>
      <p:sp>
        <p:nvSpPr>
          <p:cNvPr id="4" name="عنصر نائب للتذييل 3"/>
          <p:cNvSpPr>
            <a:spLocks noGrp="1"/>
          </p:cNvSpPr>
          <p:nvPr>
            <p:ph type="ftr" sz="quarter" idx="11"/>
          </p:nvPr>
        </p:nvSpPr>
        <p:spPr/>
        <p:txBody>
          <a:bodyPr/>
          <a:lstStyle>
            <a:extLst/>
          </a:lstStyle>
          <a:p>
            <a:endParaRPr lang="en-US"/>
          </a:p>
        </p:txBody>
      </p:sp>
      <p:sp>
        <p:nvSpPr>
          <p:cNvPr id="5" name="عنصر نائب لرقم الشريحة 4"/>
          <p:cNvSpPr>
            <a:spLocks noGrp="1"/>
          </p:cNvSpPr>
          <p:nvPr>
            <p:ph type="sldNum" sz="quarter" idx="12"/>
          </p:nvPr>
        </p:nvSpPr>
        <p:spPr/>
        <p:txBody>
          <a:bodyPr/>
          <a:lstStyle>
            <a:extLst/>
          </a:lstStyle>
          <a:p>
            <a:fld id="{19D6C51F-D0C9-45BA-8AF0-DFE7C9161F8E}" type="slidenum">
              <a:rPr lang="ar-SA" smtClean="0"/>
              <a:pPr/>
              <a:t>‹#›</a:t>
            </a:fld>
            <a:endParaRPr lang="en-US"/>
          </a:p>
        </p:txBody>
      </p:sp>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F43D7405-87AC-458E-9FE2-9A71090A886B}" type="datetime1">
              <a:rPr lang="ar-SA" smtClean="0"/>
              <a:pPr/>
              <a:t>02/11/1433</a:t>
            </a:fld>
            <a:endParaRPr lang="en-US"/>
          </a:p>
        </p:txBody>
      </p:sp>
      <p:sp>
        <p:nvSpPr>
          <p:cNvPr id="3" name="عنصر نائب للتذييل 2"/>
          <p:cNvSpPr>
            <a:spLocks noGrp="1"/>
          </p:cNvSpPr>
          <p:nvPr>
            <p:ph type="ftr" sz="quarter" idx="11"/>
          </p:nvPr>
        </p:nvSpPr>
        <p:spPr/>
        <p:txBody>
          <a:bodyPr/>
          <a:lstStyle>
            <a:extLst/>
          </a:lstStyle>
          <a:p>
            <a:endParaRPr lang="en-US"/>
          </a:p>
        </p:txBody>
      </p:sp>
      <p:sp>
        <p:nvSpPr>
          <p:cNvPr id="4" name="عنصر نائب لرقم الشريحة 3"/>
          <p:cNvSpPr>
            <a:spLocks noGrp="1"/>
          </p:cNvSpPr>
          <p:nvPr>
            <p:ph type="sldNum" sz="quarter" idx="12"/>
          </p:nvPr>
        </p:nvSpPr>
        <p:spPr/>
        <p:txBody>
          <a:bodyPr/>
          <a:lstStyle>
            <a:extLst/>
          </a:lstStyle>
          <a:p>
            <a:fld id="{ADDDC174-3FEE-4590-97E9-6DBDF24C1415}" type="slidenum">
              <a:rPr lang="ar-SA"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2"/>
      </p:bgRef>
    </p:bg>
    <p:spTree>
      <p:nvGrpSpPr>
        <p:cNvPr id="1" name=""/>
        <p:cNvGrpSpPr/>
        <p:nvPr/>
      </p:nvGrpSpPr>
      <p:grpSpPr>
        <a:xfrm>
          <a:off x="0" y="0"/>
          <a:ext cx="0" cy="0"/>
          <a:chOff x="0" y="0"/>
          <a:chExt cx="0" cy="0"/>
        </a:xfrm>
      </p:grpSpPr>
      <p:sp>
        <p:nvSpPr>
          <p:cNvPr id="8" name="مستطيل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4963136" y="304800"/>
            <a:ext cx="3931920" cy="762000"/>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9" name="عنصر نائب للتاريخ 8"/>
          <p:cNvSpPr>
            <a:spLocks noGrp="1"/>
          </p:cNvSpPr>
          <p:nvPr>
            <p:ph type="dt" sz="half" idx="10"/>
          </p:nvPr>
        </p:nvSpPr>
        <p:spPr>
          <a:xfrm>
            <a:off x="5562600" y="6513670"/>
            <a:ext cx="3002280" cy="274320"/>
          </a:xfrm>
        </p:spPr>
        <p:txBody>
          <a:bodyPr vert="horz" rtlCol="0"/>
          <a:lstStyle>
            <a:extLst/>
          </a:lstStyle>
          <a:p>
            <a:fld id="{4577841D-5006-4D87-A5D4-789351ADEE8A}" type="datetime1">
              <a:rPr lang="ar-SA" smtClean="0"/>
              <a:pPr/>
              <a:t>02/11/1433</a:t>
            </a:fld>
            <a:endParaRPr lang="en-US"/>
          </a:p>
        </p:txBody>
      </p:sp>
      <p:sp>
        <p:nvSpPr>
          <p:cNvPr id="10" name="عنصر نائب لرقم الشريحة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640AE38C-5534-4AE2-80C9-FF626EC2D3D7}" type="slidenum">
              <a:rPr lang="ar-SA" smtClean="0"/>
              <a:pPr/>
              <a:t>‹#›</a:t>
            </a:fld>
            <a:endParaRPr lang="en-US"/>
          </a:p>
        </p:txBody>
      </p:sp>
      <p:sp>
        <p:nvSpPr>
          <p:cNvPr id="11" name="عنصر نائب للتذييل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3040443" y="4724400"/>
            <a:ext cx="5486400" cy="664536"/>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13" name="عنصر نائب للصورة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ar-SA" smtClean="0">
                <a:solidFill>
                  <a:schemeClr val="lt1"/>
                </a:solidFill>
                <a:latin typeface="+mn-lt"/>
                <a:ea typeface="+mn-ea"/>
                <a:cs typeface="+mn-cs"/>
              </a:rPr>
              <a:t>انقر فوق الرمز لإضافة صورة</a:t>
            </a:r>
            <a:endParaRPr kumimoji="0" lang="en-US" dirty="0">
              <a:solidFill>
                <a:schemeClr val="lt1"/>
              </a:solidFill>
              <a:latin typeface="+mn-lt"/>
              <a:ea typeface="+mn-ea"/>
              <a:cs typeface="+mn-cs"/>
            </a:endParaRPr>
          </a:p>
        </p:txBody>
      </p:sp>
      <p:sp>
        <p:nvSpPr>
          <p:cNvPr id="8" name="عنصر نائب للتاريخ 7"/>
          <p:cNvSpPr>
            <a:spLocks noGrp="1"/>
          </p:cNvSpPr>
          <p:nvPr>
            <p:ph type="dt" sz="half" idx="10"/>
          </p:nvPr>
        </p:nvSpPr>
        <p:spPr>
          <a:xfrm>
            <a:off x="5562600" y="6509004"/>
            <a:ext cx="3002280" cy="274320"/>
          </a:xfrm>
        </p:spPr>
        <p:txBody>
          <a:bodyPr vert="horz" rtlCol="0"/>
          <a:lstStyle>
            <a:extLst/>
          </a:lstStyle>
          <a:p>
            <a:fld id="{7EC4A946-C8BA-4606-8123-94A1109A5A07}" type="datetime1">
              <a:rPr lang="ar-SA" smtClean="0"/>
              <a:pPr/>
              <a:t>02/11/1433</a:t>
            </a:fld>
            <a:endParaRPr lang="en-US"/>
          </a:p>
        </p:txBody>
      </p:sp>
      <p:sp>
        <p:nvSpPr>
          <p:cNvPr id="9" name="عنصر نائب لرقم الشريحة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9E79DD6D-5645-4892-B950-71775FFA5D98}" type="slidenum">
              <a:rPr lang="ar-SA" smtClean="0"/>
              <a:pPr/>
              <a:t>‹#›</a:t>
            </a:fld>
            <a:endParaRPr lang="en-US"/>
          </a:p>
        </p:txBody>
      </p:sp>
      <p:sp>
        <p:nvSpPr>
          <p:cNvPr id="10" name="عنصر نائب للتذييل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57E41E80-18E4-4D58-A27C-7631D1C3D5A7}" type="datetime1">
              <a:rPr lang="ar-SA" smtClean="0"/>
              <a:pPr/>
              <a:t>02/11/1433</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4CCC3440-A39B-47A6-9C64-6DC943D388F7}" type="slidenum">
              <a:rPr lang="ar-SA"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lvl1pPr algn="l">
              <a:defRPr/>
            </a:lvl1pPr>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96803645-9474-43D7-AFD7-147738E812F5}" type="datetime1">
              <a:rPr lang="ar-SA" smtClean="0"/>
              <a:pPr/>
              <a:t>02/11/1433</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64B7C4FA-E30E-4E37-B360-7E1FC330A09D}" type="slidenum">
              <a:rPr lang="ar-SA"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تذييل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عنصر نائب للتاريخ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389DF1DF-B988-4B74-BAB4-ADCA5CAC7DA8}" type="datetime1">
              <a:rPr lang="ar-SA" smtClean="0"/>
              <a:pPr/>
              <a:t>02/11/1433</a:t>
            </a:fld>
            <a:endParaRPr lang="en-US"/>
          </a:p>
        </p:txBody>
      </p:sp>
      <p:sp>
        <p:nvSpPr>
          <p:cNvPr id="23" name="عنصر نائب لرقم الشريحة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9F3E91C6-BD23-4508-BD1A-030E36512175}" type="slidenum">
              <a:rPr lang="ar-SA" smtClean="0"/>
              <a:pPr/>
              <a:t>‹#›</a:t>
            </a:fld>
            <a:endParaRPr lang="en-US"/>
          </a:p>
        </p:txBody>
      </p:sp>
      <p:sp>
        <p:nvSpPr>
          <p:cNvPr id="22" name="عنصر نائب للعنوان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dk1" tx1="lt1" bg2="dk2" tx2="lt2" accent1="accent1" accent2="accent2" accent3="accent3" accent4="accent4" accent5="accent5" accent6="accent6" hlink="hlink" folHlink="folHlink"/>
  <p:sldLayoutIdLst>
    <p:sldLayoutId id="2147484031" r:id="rId1"/>
    <p:sldLayoutId id="2147484032" r:id="rId2"/>
    <p:sldLayoutId id="2147484033" r:id="rId3"/>
    <p:sldLayoutId id="2147484034" r:id="rId4"/>
    <p:sldLayoutId id="2147484035" r:id="rId5"/>
    <p:sldLayoutId id="2147484036" r:id="rId6"/>
    <p:sldLayoutId id="2147484037" r:id="rId7"/>
    <p:sldLayoutId id="2147484038" r:id="rId8"/>
    <p:sldLayoutId id="2147484039" r:id="rId9"/>
    <p:sldLayoutId id="2147484040" r:id="rId10"/>
    <p:sldLayoutId id="2147484041" r:id="rId11"/>
  </p:sldLayoutIdLst>
  <p:hf hdr="0" ftr="0" dt="0"/>
  <p:txStyles>
    <p:titleStyle>
      <a:lvl1pPr marL="54864" algn="r" rtl="1"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r" rtl="1"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r" rtl="1"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r" rtl="1"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r" rtl="1"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r" rtl="1"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r" rtl="1"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15AC9BE9-0452-4903-8353-6D68A0C62CEB}" type="slidenum">
              <a:rPr lang="ar-SA"/>
              <a:pPr/>
              <a:t>1</a:t>
            </a:fld>
            <a:endParaRPr lang="en-US"/>
          </a:p>
        </p:txBody>
      </p:sp>
      <p:sp>
        <p:nvSpPr>
          <p:cNvPr id="89092" name="Text Box 4"/>
          <p:cNvSpPr txBox="1">
            <a:spLocks noChangeArrowheads="1"/>
          </p:cNvSpPr>
          <p:nvPr/>
        </p:nvSpPr>
        <p:spPr bwMode="auto">
          <a:xfrm>
            <a:off x="755576" y="2924944"/>
            <a:ext cx="8064500" cy="1477328"/>
          </a:xfrm>
          <a:prstGeom prst="rect">
            <a:avLst/>
          </a:prstGeom>
          <a:noFill/>
          <a:ln w="9525">
            <a:noFill/>
            <a:miter lim="800000"/>
            <a:headEnd/>
            <a:tailEnd/>
          </a:ln>
          <a:effectLst/>
        </p:spPr>
        <p:txBody>
          <a:bodyPr>
            <a:spAutoFit/>
          </a:bodyPr>
          <a:lstStyle/>
          <a:p>
            <a:pPr algn="ctr" rtl="1" eaLnBrk="1" hangingPunct="1">
              <a:spcBef>
                <a:spcPct val="50000"/>
              </a:spcBef>
            </a:pPr>
            <a:r>
              <a:rPr lang="ar-SA" sz="3600" b="1" dirty="0" smtClean="0">
                <a:solidFill>
                  <a:srgbClr val="FFC000"/>
                </a:solidFill>
              </a:rPr>
              <a:t>م. عبير </a:t>
            </a:r>
            <a:r>
              <a:rPr lang="ar-SA" sz="3600" b="1" dirty="0" err="1" smtClean="0">
                <a:solidFill>
                  <a:srgbClr val="FFC000"/>
                </a:solidFill>
              </a:rPr>
              <a:t>السدحان</a:t>
            </a:r>
            <a:r>
              <a:rPr lang="ar-SA" sz="3600" b="1" dirty="0" smtClean="0">
                <a:solidFill>
                  <a:srgbClr val="FFC000"/>
                </a:solidFill>
              </a:rPr>
              <a:t> </a:t>
            </a:r>
            <a:endParaRPr lang="ar-SA" sz="3600" b="1" dirty="0">
              <a:solidFill>
                <a:srgbClr val="FFC000"/>
              </a:solidFill>
            </a:endParaRPr>
          </a:p>
          <a:p>
            <a:pPr algn="ctr" rtl="1" eaLnBrk="1" hangingPunct="1">
              <a:spcBef>
                <a:spcPct val="50000"/>
              </a:spcBef>
            </a:pPr>
            <a:r>
              <a:rPr lang="en-US" sz="3600" b="1" dirty="0" smtClean="0">
                <a:solidFill>
                  <a:srgbClr val="FFC000"/>
                </a:solidFill>
              </a:rPr>
              <a:t>abeer.alsadhan@gmail.com</a:t>
            </a:r>
            <a:endParaRPr lang="ar-SA" sz="3600" b="1" dirty="0" smtClean="0">
              <a:solidFill>
                <a:srgbClr val="FFC000"/>
              </a:solidFill>
            </a:endParaRPr>
          </a:p>
        </p:txBody>
      </p:sp>
      <p:sp>
        <p:nvSpPr>
          <p:cNvPr id="89093" name="Text Box 5"/>
          <p:cNvSpPr txBox="1">
            <a:spLocks noChangeArrowheads="1"/>
          </p:cNvSpPr>
          <p:nvPr/>
        </p:nvSpPr>
        <p:spPr bwMode="auto">
          <a:xfrm>
            <a:off x="971600" y="620688"/>
            <a:ext cx="7747026" cy="923330"/>
          </a:xfrm>
          <a:prstGeom prst="rect">
            <a:avLst/>
          </a:prstGeom>
          <a:noFill/>
          <a:ln w="9525">
            <a:noFill/>
            <a:miter lim="800000"/>
            <a:headEnd/>
            <a:tailEnd/>
          </a:ln>
          <a:effectLst/>
        </p:spPr>
        <p:txBody>
          <a:bodyPr wrap="square">
            <a:spAutoFit/>
          </a:bodyPr>
          <a:lstStyle/>
          <a:p>
            <a:pPr algn="ctr"/>
            <a:r>
              <a:rPr lang="ar-SA" sz="5400" b="1" dirty="0" smtClean="0">
                <a:solidFill>
                  <a:srgbClr val="FFC000"/>
                </a:solidFill>
              </a:rPr>
              <a:t>نظم قواعد البيانات</a:t>
            </a:r>
            <a:endParaRPr lang="en-US" sz="5400" b="1" dirty="0">
              <a:solidFill>
                <a:srgbClr val="FFC000"/>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683568" y="188640"/>
            <a:ext cx="8229600" cy="1143000"/>
          </a:xfrm>
        </p:spPr>
        <p:txBody>
          <a:bodyPr>
            <a:normAutofit/>
          </a:bodyPr>
          <a:lstStyle/>
          <a:p>
            <a:pPr algn="ctr"/>
            <a:r>
              <a:rPr lang="ar-SA" sz="4800" b="1" dirty="0" smtClean="0">
                <a:solidFill>
                  <a:srgbClr val="FFC000"/>
                </a:solidFill>
              </a:rPr>
              <a:t>الفصل </a:t>
            </a:r>
            <a:r>
              <a:rPr lang="ar-SA" sz="4800" b="1" dirty="0" smtClean="0">
                <a:solidFill>
                  <a:srgbClr val="FFC000"/>
                </a:solidFill>
              </a:rPr>
              <a:t>الأول</a:t>
            </a:r>
            <a:endParaRPr lang="en-US" b="1" dirty="0">
              <a:solidFill>
                <a:srgbClr val="3333FF"/>
              </a:solidFill>
            </a:endParaRPr>
          </a:p>
        </p:txBody>
      </p:sp>
      <p:sp>
        <p:nvSpPr>
          <p:cNvPr id="197635" name="Rectangle 3"/>
          <p:cNvSpPr>
            <a:spLocks noGrp="1" noChangeArrowheads="1"/>
          </p:cNvSpPr>
          <p:nvPr>
            <p:ph idx="1"/>
          </p:nvPr>
        </p:nvSpPr>
        <p:spPr>
          <a:xfrm>
            <a:off x="971550" y="1643050"/>
            <a:ext cx="7715250" cy="4500594"/>
          </a:xfrm>
        </p:spPr>
        <p:txBody>
          <a:bodyPr>
            <a:normAutofit/>
          </a:bodyPr>
          <a:lstStyle/>
          <a:p>
            <a:pPr>
              <a:buNone/>
            </a:pPr>
            <a:r>
              <a:rPr lang="ar-SA" b="1" dirty="0" smtClean="0"/>
              <a:t>1- تعريف قواعد البيانات</a:t>
            </a:r>
          </a:p>
          <a:p>
            <a:pPr>
              <a:buNone/>
            </a:pPr>
            <a:r>
              <a:rPr lang="ar-SA" b="1" dirty="0" smtClean="0"/>
              <a:t>2- تعريف إدارة نظم قواعد البيانات</a:t>
            </a:r>
          </a:p>
          <a:p>
            <a:pPr>
              <a:buNone/>
            </a:pPr>
            <a:r>
              <a:rPr lang="ar-SA" b="1" dirty="0" smtClean="0"/>
              <a:t>3- فوائد نظم قواعد البيانات  </a:t>
            </a:r>
          </a:p>
          <a:p>
            <a:pPr>
              <a:buNone/>
            </a:pPr>
            <a:r>
              <a:rPr lang="ar-SA" b="1" dirty="0" smtClean="0"/>
              <a:t>4- نقاط ضعف الطرق اليدوية والملفات التقليدية</a:t>
            </a:r>
          </a:p>
          <a:p>
            <a:pPr>
              <a:buNone/>
            </a:pPr>
            <a:r>
              <a:rPr lang="ar-SA" b="1" dirty="0" smtClean="0"/>
              <a:t>5- مكونات بيئة نظم قواعد البيانات وتعريفها</a:t>
            </a:r>
          </a:p>
          <a:p>
            <a:pPr>
              <a:buNone/>
            </a:pPr>
            <a:r>
              <a:rPr lang="ar-SA" b="1" dirty="0" smtClean="0"/>
              <a:t>6- تطور نظم إدارة قواعد البيانات</a:t>
            </a:r>
          </a:p>
          <a:p>
            <a:pPr>
              <a:buNone/>
            </a:pPr>
            <a:r>
              <a:rPr lang="ar-SA" b="1" dirty="0" smtClean="0"/>
              <a:t>7- مكونات نظم إدارة قواعد البيانات</a:t>
            </a:r>
            <a:endParaRPr lang="en-US" b="1" dirty="0" smtClean="0"/>
          </a:p>
          <a:p>
            <a:pPr>
              <a:buNone/>
            </a:pPr>
            <a:endParaRPr lang="ar-SA" b="1" dirty="0" smtClean="0"/>
          </a:p>
        </p:txBody>
      </p:sp>
      <p:sp>
        <p:nvSpPr>
          <p:cNvPr id="4" name="عنصر نائب لرقم الشريحة 5"/>
          <p:cNvSpPr>
            <a:spLocks noGrp="1"/>
          </p:cNvSpPr>
          <p:nvPr>
            <p:ph type="sldNum" sz="quarter" idx="12"/>
          </p:nvPr>
        </p:nvSpPr>
        <p:spPr/>
        <p:txBody>
          <a:bodyPr>
            <a:normAutofit fontScale="92500" lnSpcReduction="20000"/>
          </a:bodyPr>
          <a:lstStyle/>
          <a:p>
            <a:fld id="{8FF5E854-E93C-4C51-97CC-5E4E8F422765}" type="slidenum">
              <a:rPr lang="ar-SA"/>
              <a:pPr/>
              <a:t>2</a:t>
            </a:fld>
            <a:endParaRPr lang="en-US" dirty="0"/>
          </a:p>
        </p:txBody>
      </p:sp>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7635">
                                            <p:txEl>
                                              <p:pRg st="0" end="0"/>
                                            </p:txEl>
                                          </p:spTgt>
                                        </p:tgtEl>
                                        <p:attrNameLst>
                                          <p:attrName>style.visibility</p:attrName>
                                        </p:attrNameLst>
                                      </p:cBhvr>
                                      <p:to>
                                        <p:strVal val="visible"/>
                                      </p:to>
                                    </p:set>
                                    <p:anim calcmode="lin" valueType="num">
                                      <p:cBhvr additive="base">
                                        <p:cTn id="7" dur="500" fill="hold"/>
                                        <p:tgtEl>
                                          <p:spTgt spid="1976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76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7635">
                                            <p:txEl>
                                              <p:pRg st="1" end="1"/>
                                            </p:txEl>
                                          </p:spTgt>
                                        </p:tgtEl>
                                        <p:attrNameLst>
                                          <p:attrName>style.visibility</p:attrName>
                                        </p:attrNameLst>
                                      </p:cBhvr>
                                      <p:to>
                                        <p:strVal val="visible"/>
                                      </p:to>
                                    </p:set>
                                    <p:anim calcmode="lin" valueType="num">
                                      <p:cBhvr additive="base">
                                        <p:cTn id="13" dur="500" fill="hold"/>
                                        <p:tgtEl>
                                          <p:spTgt spid="19763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76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7635">
                                            <p:txEl>
                                              <p:pRg st="2" end="2"/>
                                            </p:txEl>
                                          </p:spTgt>
                                        </p:tgtEl>
                                        <p:attrNameLst>
                                          <p:attrName>style.visibility</p:attrName>
                                        </p:attrNameLst>
                                      </p:cBhvr>
                                      <p:to>
                                        <p:strVal val="visible"/>
                                      </p:to>
                                    </p:set>
                                    <p:anim calcmode="lin" valueType="num">
                                      <p:cBhvr additive="base">
                                        <p:cTn id="19" dur="500" fill="hold"/>
                                        <p:tgtEl>
                                          <p:spTgt spid="19763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76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7635">
                                            <p:txEl>
                                              <p:pRg st="3" end="3"/>
                                            </p:txEl>
                                          </p:spTgt>
                                        </p:tgtEl>
                                        <p:attrNameLst>
                                          <p:attrName>style.visibility</p:attrName>
                                        </p:attrNameLst>
                                      </p:cBhvr>
                                      <p:to>
                                        <p:strVal val="visible"/>
                                      </p:to>
                                    </p:set>
                                    <p:anim calcmode="lin" valueType="num">
                                      <p:cBhvr additive="base">
                                        <p:cTn id="25" dur="500" fill="hold"/>
                                        <p:tgtEl>
                                          <p:spTgt spid="19763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763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7635">
                                            <p:txEl>
                                              <p:pRg st="4" end="4"/>
                                            </p:txEl>
                                          </p:spTgt>
                                        </p:tgtEl>
                                        <p:attrNameLst>
                                          <p:attrName>style.visibility</p:attrName>
                                        </p:attrNameLst>
                                      </p:cBhvr>
                                      <p:to>
                                        <p:strVal val="visible"/>
                                      </p:to>
                                    </p:set>
                                    <p:anim calcmode="lin" valueType="num">
                                      <p:cBhvr additive="base">
                                        <p:cTn id="31" dur="500" fill="hold"/>
                                        <p:tgtEl>
                                          <p:spTgt spid="19763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763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7635">
                                            <p:txEl>
                                              <p:pRg st="5" end="5"/>
                                            </p:txEl>
                                          </p:spTgt>
                                        </p:tgtEl>
                                        <p:attrNameLst>
                                          <p:attrName>style.visibility</p:attrName>
                                        </p:attrNameLst>
                                      </p:cBhvr>
                                      <p:to>
                                        <p:strVal val="visible"/>
                                      </p:to>
                                    </p:set>
                                    <p:anim calcmode="lin" valueType="num">
                                      <p:cBhvr additive="base">
                                        <p:cTn id="37" dur="500" fill="hold"/>
                                        <p:tgtEl>
                                          <p:spTgt spid="19763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9763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97635">
                                            <p:txEl>
                                              <p:pRg st="6" end="6"/>
                                            </p:txEl>
                                          </p:spTgt>
                                        </p:tgtEl>
                                        <p:attrNameLst>
                                          <p:attrName>style.visibility</p:attrName>
                                        </p:attrNameLst>
                                      </p:cBhvr>
                                      <p:to>
                                        <p:strVal val="visible"/>
                                      </p:to>
                                    </p:set>
                                    <p:anim calcmode="lin" valueType="num">
                                      <p:cBhvr additive="base">
                                        <p:cTn id="43" dur="500" fill="hold"/>
                                        <p:tgtEl>
                                          <p:spTgt spid="19763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9763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28596" y="571480"/>
            <a:ext cx="8286808" cy="882634"/>
          </a:xfrm>
        </p:spPr>
        <p:txBody>
          <a:bodyPr>
            <a:normAutofit fontScale="90000"/>
          </a:bodyPr>
          <a:lstStyle/>
          <a:p>
            <a:pPr algn="r"/>
            <a:r>
              <a:rPr lang="ar-SA" sz="3800" b="1" dirty="0" smtClean="0">
                <a:solidFill>
                  <a:srgbClr val="FFC000"/>
                </a:solidFill>
              </a:rPr>
              <a:t>تعريف قواعد البيانات </a:t>
            </a:r>
            <a:r>
              <a:rPr lang="en-US" sz="3800" b="1" dirty="0" smtClean="0">
                <a:solidFill>
                  <a:srgbClr val="FFC000"/>
                </a:solidFill>
              </a:rPr>
              <a:t>Definition of Database</a:t>
            </a:r>
            <a:endParaRPr lang="en-US" sz="3800" b="1" dirty="0">
              <a:solidFill>
                <a:srgbClr val="FFC000"/>
              </a:solidFill>
            </a:endParaRPr>
          </a:p>
        </p:txBody>
      </p:sp>
      <p:sp>
        <p:nvSpPr>
          <p:cNvPr id="90115" name="Rectangle 3"/>
          <p:cNvSpPr>
            <a:spLocks noGrp="1" noChangeArrowheads="1"/>
          </p:cNvSpPr>
          <p:nvPr>
            <p:ph idx="1"/>
          </p:nvPr>
        </p:nvSpPr>
        <p:spPr>
          <a:xfrm>
            <a:off x="357158" y="1714488"/>
            <a:ext cx="8429684" cy="4357718"/>
          </a:xfrm>
        </p:spPr>
        <p:txBody>
          <a:bodyPr/>
          <a:lstStyle/>
          <a:p>
            <a:pPr algn="r">
              <a:buClr>
                <a:srgbClr val="3333FF"/>
              </a:buClr>
              <a:buFont typeface="Wingdings" pitchFamily="2" charset="2"/>
              <a:buChar char="v"/>
            </a:pPr>
            <a:r>
              <a:rPr lang="ar-SA" dirty="0" smtClean="0"/>
              <a:t>عبارة عن مجموعة من المعلومات أو البيانات المتصلة، ذات العلاقة المتبادلة فيما بينها المخزنة بطريقة نموذجية ودون تكرار.</a:t>
            </a:r>
          </a:p>
          <a:p>
            <a:pPr>
              <a:buClr>
                <a:srgbClr val="3333FF"/>
              </a:buClr>
              <a:buFont typeface="Wingdings" pitchFamily="2" charset="2"/>
              <a:buChar char="v"/>
            </a:pPr>
            <a:r>
              <a:rPr lang="ar-SA" dirty="0" smtClean="0"/>
              <a:t>ميزة المعلومات المخزنة: أنها تخزن وتعالج بطريقة مستقلة عن البرامج التي تقوم باستخدامها مما يحقق نوعاً من المرونة في التطوير وإعادة الهيكلة مع تقدم النظام </a:t>
            </a:r>
          </a:p>
          <a:p>
            <a:pPr>
              <a:buClr>
                <a:srgbClr val="3333FF"/>
              </a:buClr>
              <a:buFont typeface="Wingdings" pitchFamily="2" charset="2"/>
              <a:buChar char="v"/>
            </a:pPr>
            <a:r>
              <a:rPr lang="ar-SA" dirty="0" smtClean="0"/>
              <a:t>مثال على ذلك: قواعد بيانات نظام التسجيل.</a:t>
            </a:r>
            <a:endParaRPr lang="en-US" dirty="0" smtClean="0"/>
          </a:p>
        </p:txBody>
      </p:sp>
      <p:sp>
        <p:nvSpPr>
          <p:cNvPr id="4" name="عنصر نائب لرقم الشريحة 5"/>
          <p:cNvSpPr>
            <a:spLocks noGrp="1"/>
          </p:cNvSpPr>
          <p:nvPr>
            <p:ph type="sldNum" sz="quarter" idx="12"/>
          </p:nvPr>
        </p:nvSpPr>
        <p:spPr/>
        <p:txBody>
          <a:bodyPr>
            <a:normAutofit fontScale="92500" lnSpcReduction="20000"/>
          </a:bodyPr>
          <a:lstStyle/>
          <a:p>
            <a:fld id="{8610F4DF-B83E-4062-9650-9694B81198EA}" type="slidenum">
              <a:rPr lang="ar-SA"/>
              <a:pPr/>
              <a:t>3</a:t>
            </a:fld>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0115">
                                            <p:txEl>
                                              <p:pRg st="0" end="0"/>
                                            </p:txEl>
                                          </p:spTgt>
                                        </p:tgtEl>
                                        <p:attrNameLst>
                                          <p:attrName>style.visibility</p:attrName>
                                        </p:attrNameLst>
                                      </p:cBhvr>
                                      <p:to>
                                        <p:strVal val="visible"/>
                                      </p:to>
                                    </p:set>
                                    <p:anim calcmode="lin" valueType="num">
                                      <p:cBhvr additive="base">
                                        <p:cTn id="7" dur="500" fill="hold"/>
                                        <p:tgtEl>
                                          <p:spTgt spid="901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01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0115">
                                            <p:txEl>
                                              <p:pRg st="1" end="1"/>
                                            </p:txEl>
                                          </p:spTgt>
                                        </p:tgtEl>
                                        <p:attrNameLst>
                                          <p:attrName>style.visibility</p:attrName>
                                        </p:attrNameLst>
                                      </p:cBhvr>
                                      <p:to>
                                        <p:strVal val="visible"/>
                                      </p:to>
                                    </p:set>
                                    <p:anim calcmode="lin" valueType="num">
                                      <p:cBhvr additive="base">
                                        <p:cTn id="13" dur="500" fill="hold"/>
                                        <p:tgtEl>
                                          <p:spTgt spid="9011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01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0115">
                                            <p:txEl>
                                              <p:pRg st="2" end="2"/>
                                            </p:txEl>
                                          </p:spTgt>
                                        </p:tgtEl>
                                        <p:attrNameLst>
                                          <p:attrName>style.visibility</p:attrName>
                                        </p:attrNameLst>
                                      </p:cBhvr>
                                      <p:to>
                                        <p:strVal val="visible"/>
                                      </p:to>
                                    </p:set>
                                    <p:anim calcmode="lin" valueType="num">
                                      <p:cBhvr additive="base">
                                        <p:cTn id="19" dur="500" fill="hold"/>
                                        <p:tgtEl>
                                          <p:spTgt spid="9011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011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4"/>
          <p:cNvSpPr>
            <a:spLocks noGrp="1" noChangeArrowheads="1"/>
          </p:cNvSpPr>
          <p:nvPr>
            <p:ph type="title"/>
          </p:nvPr>
        </p:nvSpPr>
        <p:spPr>
          <a:noFill/>
          <a:ln/>
        </p:spPr>
        <p:txBody>
          <a:bodyPr>
            <a:normAutofit/>
          </a:bodyPr>
          <a:lstStyle/>
          <a:p>
            <a:pPr algn="r"/>
            <a:r>
              <a:rPr lang="ar-SA" sz="3800" b="1" dirty="0" smtClean="0">
                <a:solidFill>
                  <a:srgbClr val="FFC000"/>
                </a:solidFill>
              </a:rPr>
              <a:t>إدارة نظم قواعد البيانات</a:t>
            </a:r>
            <a:r>
              <a:rPr lang="en-US" sz="3800" b="1" dirty="0" smtClean="0">
                <a:solidFill>
                  <a:srgbClr val="FFC000"/>
                </a:solidFill>
              </a:rPr>
              <a:t>  (DBMS) </a:t>
            </a:r>
            <a:r>
              <a:rPr lang="ar-SA" sz="3800" b="1" dirty="0" smtClean="0">
                <a:solidFill>
                  <a:srgbClr val="FFC000"/>
                </a:solidFill>
              </a:rPr>
              <a:t> </a:t>
            </a:r>
            <a:endParaRPr lang="ar-SA" sz="3800" b="1" dirty="0">
              <a:solidFill>
                <a:srgbClr val="FFC000"/>
              </a:solidFill>
            </a:endParaRPr>
          </a:p>
        </p:txBody>
      </p:sp>
      <p:sp>
        <p:nvSpPr>
          <p:cNvPr id="63493" name="Rectangle 5"/>
          <p:cNvSpPr>
            <a:spLocks noGrp="1" noChangeArrowheads="1"/>
          </p:cNvSpPr>
          <p:nvPr>
            <p:ph idx="1"/>
          </p:nvPr>
        </p:nvSpPr>
        <p:spPr>
          <a:noFill/>
          <a:ln/>
        </p:spPr>
        <p:txBody>
          <a:bodyPr/>
          <a:lstStyle/>
          <a:p>
            <a:pPr>
              <a:buClr>
                <a:srgbClr val="3333FF"/>
              </a:buClr>
              <a:buFont typeface="Wingdings" pitchFamily="2" charset="2"/>
              <a:buChar char="v"/>
            </a:pPr>
            <a:r>
              <a:rPr lang="ar-SA" sz="3200" dirty="0" smtClean="0"/>
              <a:t>نظم إدارة قواعد البيانات تتكون من تجمع ذي علاقة من البيانات ومجموعة من البرمجيات للتخاطب والتعامل مع هذه البيانات.</a:t>
            </a:r>
          </a:p>
          <a:p>
            <a:pPr>
              <a:buClr>
                <a:srgbClr val="3333FF"/>
              </a:buClr>
              <a:buFont typeface="Wingdings" pitchFamily="2" charset="2"/>
              <a:buChar char="v"/>
            </a:pPr>
            <a:r>
              <a:rPr lang="ar-SA" sz="3200" dirty="0" smtClean="0"/>
              <a:t>الهدف الرئيسي منها: توفير بيئة مناسبة وفعالة لتجميع هذه المعلومات وفرزها وتبويبها وتخزينها وحذفها واسترجاعها بطريقة سهلة.</a:t>
            </a:r>
            <a:endParaRPr lang="en-US" sz="3200" dirty="0" smtClean="0"/>
          </a:p>
        </p:txBody>
      </p:sp>
      <p:sp>
        <p:nvSpPr>
          <p:cNvPr id="4" name="عنصر نائب لرقم الشريحة 5"/>
          <p:cNvSpPr>
            <a:spLocks noGrp="1"/>
          </p:cNvSpPr>
          <p:nvPr>
            <p:ph type="sldNum" sz="quarter" idx="12"/>
          </p:nvPr>
        </p:nvSpPr>
        <p:spPr/>
        <p:txBody>
          <a:bodyPr>
            <a:normAutofit fontScale="92500" lnSpcReduction="20000"/>
          </a:bodyPr>
          <a:lstStyle/>
          <a:p>
            <a:fld id="{49BF18AC-4BFF-453D-9804-AF5CEAB0EEC2}" type="slidenum">
              <a:rPr lang="ar-SA"/>
              <a:pPr/>
              <a:t>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3493">
                                            <p:txEl>
                                              <p:pRg st="0" end="0"/>
                                            </p:txEl>
                                          </p:spTgt>
                                        </p:tgtEl>
                                        <p:attrNameLst>
                                          <p:attrName>style.visibility</p:attrName>
                                        </p:attrNameLst>
                                      </p:cBhvr>
                                      <p:to>
                                        <p:strVal val="visible"/>
                                      </p:to>
                                    </p:set>
                                    <p:anim calcmode="lin" valueType="num">
                                      <p:cBhvr additive="base">
                                        <p:cTn id="7" dur="500" fill="hold"/>
                                        <p:tgtEl>
                                          <p:spTgt spid="6349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49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3493">
                                            <p:txEl>
                                              <p:pRg st="1" end="1"/>
                                            </p:txEl>
                                          </p:spTgt>
                                        </p:tgtEl>
                                        <p:attrNameLst>
                                          <p:attrName>style.visibility</p:attrName>
                                        </p:attrNameLst>
                                      </p:cBhvr>
                                      <p:to>
                                        <p:strVal val="visible"/>
                                      </p:to>
                                    </p:set>
                                    <p:anim calcmode="lin" valueType="num">
                                      <p:cBhvr additive="base">
                                        <p:cTn id="13" dur="500" fill="hold"/>
                                        <p:tgtEl>
                                          <p:spTgt spid="6349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49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928662" y="285728"/>
            <a:ext cx="7786742" cy="1133476"/>
          </a:xfrm>
        </p:spPr>
        <p:txBody>
          <a:bodyPr>
            <a:normAutofit fontScale="90000"/>
          </a:bodyPr>
          <a:lstStyle/>
          <a:p>
            <a:pPr algn="r"/>
            <a:r>
              <a:rPr lang="ar-SA" sz="3800" b="1" dirty="0" smtClean="0">
                <a:solidFill>
                  <a:srgbClr val="FFC000"/>
                </a:solidFill>
              </a:rPr>
              <a:t>فوائد نظم قواعد البيانات</a:t>
            </a:r>
            <a:r>
              <a:rPr lang="en-US" sz="3800" b="1" dirty="0" smtClean="0">
                <a:solidFill>
                  <a:srgbClr val="FFC000"/>
                </a:solidFill>
              </a:rPr>
              <a:t/>
            </a:r>
            <a:br>
              <a:rPr lang="en-US" sz="3800" b="1" dirty="0" smtClean="0">
                <a:solidFill>
                  <a:srgbClr val="FFC000"/>
                </a:solidFill>
              </a:rPr>
            </a:br>
            <a:r>
              <a:rPr lang="en-US" sz="3800" b="1" dirty="0" smtClean="0">
                <a:solidFill>
                  <a:srgbClr val="FFC000"/>
                </a:solidFill>
              </a:rPr>
              <a:t> Advantages of Data base System </a:t>
            </a:r>
          </a:p>
        </p:txBody>
      </p:sp>
      <p:sp>
        <p:nvSpPr>
          <p:cNvPr id="3075" name="Rectangle 3"/>
          <p:cNvSpPr>
            <a:spLocks noGrp="1" noChangeArrowheads="1"/>
          </p:cNvSpPr>
          <p:nvPr>
            <p:ph idx="1"/>
          </p:nvPr>
        </p:nvSpPr>
        <p:spPr>
          <a:xfrm>
            <a:off x="142844" y="1500175"/>
            <a:ext cx="8858312" cy="5214974"/>
          </a:xfrm>
        </p:spPr>
        <p:txBody>
          <a:bodyPr>
            <a:normAutofit/>
          </a:bodyPr>
          <a:lstStyle/>
          <a:p>
            <a:pPr marL="533400" indent="-533400">
              <a:buClr>
                <a:srgbClr val="3333FF"/>
              </a:buClr>
              <a:buFont typeface="Wingdings" pitchFamily="2" charset="2"/>
              <a:buChar char="v"/>
            </a:pPr>
            <a:r>
              <a:rPr lang="ar-SA" sz="2600" dirty="0" smtClean="0"/>
              <a:t>سوف نبين فوائد نظم قواعد البيانات من خلال مثال يبين القصور في نظم الملفات التقليدية مثل نظام افتراضي لحجوزات الطيران وهو نظام لحفظ المعلومات بخصوص جميع رحلات الطيران والمسافرين، بالإضافة لذلك هذه الملفات مقترنة مع مجموعة من برامج التطبيقات تسمح للمستخدم التخاطب والتعامل مع هذه الملفات متضمنا التالي:</a:t>
            </a:r>
            <a:endParaRPr lang="en-US" sz="2600" dirty="0" smtClean="0"/>
          </a:p>
          <a:p>
            <a:pPr marL="457200" indent="-457200">
              <a:buClrTx/>
              <a:buFont typeface="Wingdings" pitchFamily="2" charset="2"/>
              <a:buChar char="§"/>
            </a:pPr>
            <a:r>
              <a:rPr lang="ar-SA" sz="2600" dirty="0" smtClean="0"/>
              <a:t>برنامج لإضافة رحلة محددة وحذفها.</a:t>
            </a:r>
          </a:p>
          <a:p>
            <a:pPr marL="457200" indent="-457200">
              <a:buClrTx/>
              <a:buFont typeface="Wingdings" pitchFamily="2" charset="2"/>
              <a:buChar char="§"/>
            </a:pPr>
            <a:r>
              <a:rPr lang="ar-SA" sz="2600" dirty="0" smtClean="0"/>
              <a:t>برنامج تقرير الرحلات المغادرة والقادمة.</a:t>
            </a:r>
          </a:p>
          <a:p>
            <a:pPr marL="457200" indent="-457200">
              <a:buClrTx/>
              <a:buFont typeface="Wingdings" pitchFamily="2" charset="2"/>
              <a:buChar char="§"/>
            </a:pPr>
            <a:r>
              <a:rPr lang="ar-SA" sz="2600" dirty="0" smtClean="0"/>
              <a:t>برنامج تنظيم العمل الأسبوعي وجدولته لطواقم الرحلات.</a:t>
            </a:r>
          </a:p>
          <a:p>
            <a:pPr marL="457200" indent="-457200">
              <a:buClrTx/>
              <a:buFont typeface="Wingdings" pitchFamily="2" charset="2"/>
              <a:buChar char="§"/>
            </a:pPr>
            <a:r>
              <a:rPr lang="ar-SA" sz="2600" dirty="0" smtClean="0"/>
              <a:t>برنامج رصد ثمن التذاكر وتحديد نسب الخصم والربح أو الخسارة في الرحلة.</a:t>
            </a:r>
          </a:p>
          <a:p>
            <a:pPr marL="457200" indent="-457200">
              <a:buClr>
                <a:srgbClr val="3333FF"/>
              </a:buClr>
              <a:buFont typeface="Wingdings" pitchFamily="2" charset="2"/>
              <a:buChar char="v"/>
            </a:pPr>
            <a:r>
              <a:rPr lang="ar-SA" sz="2600" dirty="0" smtClean="0"/>
              <a:t>عند الحاجة لإضافة برمجيات أخرى فإن ذلك يؤدي لضرورة وجود ملف جديد، ومع مرور الوقت نحتاج إلى برامج وملفات جديدة تضاف إلى النظام الأصلي.</a:t>
            </a:r>
            <a:endParaRPr lang="en-US" sz="2600" dirty="0" smtClean="0"/>
          </a:p>
        </p:txBody>
      </p:sp>
      <p:sp>
        <p:nvSpPr>
          <p:cNvPr id="4" name="عنصر نائب لرقم الشريحة 5"/>
          <p:cNvSpPr>
            <a:spLocks noGrp="1"/>
          </p:cNvSpPr>
          <p:nvPr>
            <p:ph type="sldNum" sz="quarter" idx="12"/>
          </p:nvPr>
        </p:nvSpPr>
        <p:spPr/>
        <p:txBody>
          <a:bodyPr>
            <a:normAutofit fontScale="92500" lnSpcReduction="20000"/>
          </a:bodyPr>
          <a:lstStyle/>
          <a:p>
            <a:fld id="{6A2093FC-8939-4712-BC79-890ACADAD904}" type="slidenum">
              <a:rPr lang="ar-SA"/>
              <a:pPr/>
              <a:t>5</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 calcmode="lin" valueType="num">
                                      <p:cBhvr additive="base">
                                        <p:cTn id="7" dur="500" fill="hold"/>
                                        <p:tgtEl>
                                          <p:spTgt spid="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75">
                                            <p:txEl>
                                              <p:pRg st="1" end="1"/>
                                            </p:txEl>
                                          </p:spTgt>
                                        </p:tgtEl>
                                        <p:attrNameLst>
                                          <p:attrName>style.visibility</p:attrName>
                                        </p:attrNameLst>
                                      </p:cBhvr>
                                      <p:to>
                                        <p:strVal val="visible"/>
                                      </p:to>
                                    </p:set>
                                    <p:anim calcmode="lin" valueType="num">
                                      <p:cBhvr additive="base">
                                        <p:cTn id="13" dur="500" fill="hold"/>
                                        <p:tgtEl>
                                          <p:spTgt spid="30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075">
                                            <p:txEl>
                                              <p:pRg st="2" end="2"/>
                                            </p:txEl>
                                          </p:spTgt>
                                        </p:tgtEl>
                                        <p:attrNameLst>
                                          <p:attrName>style.visibility</p:attrName>
                                        </p:attrNameLst>
                                      </p:cBhvr>
                                      <p:to>
                                        <p:strVal val="visible"/>
                                      </p:to>
                                    </p:set>
                                    <p:anim calcmode="lin" valueType="num">
                                      <p:cBhvr additive="base">
                                        <p:cTn id="19" dur="500" fill="hold"/>
                                        <p:tgtEl>
                                          <p:spTgt spid="307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075">
                                            <p:txEl>
                                              <p:pRg st="3" end="3"/>
                                            </p:txEl>
                                          </p:spTgt>
                                        </p:tgtEl>
                                        <p:attrNameLst>
                                          <p:attrName>style.visibility</p:attrName>
                                        </p:attrNameLst>
                                      </p:cBhvr>
                                      <p:to>
                                        <p:strVal val="visible"/>
                                      </p:to>
                                    </p:set>
                                    <p:anim calcmode="lin" valueType="num">
                                      <p:cBhvr additive="base">
                                        <p:cTn id="25" dur="500" fill="hold"/>
                                        <p:tgtEl>
                                          <p:spTgt spid="307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07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075">
                                            <p:txEl>
                                              <p:pRg st="4" end="4"/>
                                            </p:txEl>
                                          </p:spTgt>
                                        </p:tgtEl>
                                        <p:attrNameLst>
                                          <p:attrName>style.visibility</p:attrName>
                                        </p:attrNameLst>
                                      </p:cBhvr>
                                      <p:to>
                                        <p:strVal val="visible"/>
                                      </p:to>
                                    </p:set>
                                    <p:anim calcmode="lin" valueType="num">
                                      <p:cBhvr additive="base">
                                        <p:cTn id="31" dur="500" fill="hold"/>
                                        <p:tgtEl>
                                          <p:spTgt spid="307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075">
                                            <p:txEl>
                                              <p:pRg st="5" end="5"/>
                                            </p:txEl>
                                          </p:spTgt>
                                        </p:tgtEl>
                                        <p:attrNameLst>
                                          <p:attrName>style.visibility</p:attrName>
                                        </p:attrNameLst>
                                      </p:cBhvr>
                                      <p:to>
                                        <p:strVal val="visible"/>
                                      </p:to>
                                    </p:set>
                                    <p:anim calcmode="lin" valueType="num">
                                      <p:cBhvr additive="base">
                                        <p:cTn id="37" dur="500" fill="hold"/>
                                        <p:tgtEl>
                                          <p:spTgt spid="307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07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571472" y="285728"/>
            <a:ext cx="8143932" cy="1143007"/>
          </a:xfrm>
        </p:spPr>
        <p:txBody>
          <a:bodyPr>
            <a:normAutofit fontScale="90000"/>
          </a:bodyPr>
          <a:lstStyle/>
          <a:p>
            <a:pPr algn="r"/>
            <a:r>
              <a:rPr lang="ar-SA" sz="3800" b="1" dirty="0" smtClean="0">
                <a:solidFill>
                  <a:srgbClr val="FFC000"/>
                </a:solidFill>
              </a:rPr>
              <a:t>فوائد نظم قواعد البيانات</a:t>
            </a:r>
            <a:r>
              <a:rPr lang="en-US" sz="3800" b="1" dirty="0" smtClean="0">
                <a:solidFill>
                  <a:srgbClr val="FFC000"/>
                </a:solidFill>
              </a:rPr>
              <a:t/>
            </a:r>
            <a:br>
              <a:rPr lang="en-US" sz="3800" b="1" dirty="0" smtClean="0">
                <a:solidFill>
                  <a:srgbClr val="FFC000"/>
                </a:solidFill>
              </a:rPr>
            </a:br>
            <a:r>
              <a:rPr lang="en-US" sz="3800" b="1" dirty="0" smtClean="0">
                <a:solidFill>
                  <a:srgbClr val="FFC000"/>
                </a:solidFill>
              </a:rPr>
              <a:t> Advantages of Data base System </a:t>
            </a:r>
          </a:p>
        </p:txBody>
      </p:sp>
      <p:sp>
        <p:nvSpPr>
          <p:cNvPr id="6147" name="Rectangle 3"/>
          <p:cNvSpPr>
            <a:spLocks noGrp="1" noChangeArrowheads="1"/>
          </p:cNvSpPr>
          <p:nvPr>
            <p:ph idx="1"/>
          </p:nvPr>
        </p:nvSpPr>
        <p:spPr>
          <a:xfrm>
            <a:off x="250825" y="1700213"/>
            <a:ext cx="8678893" cy="4897437"/>
          </a:xfrm>
        </p:spPr>
        <p:txBody>
          <a:bodyPr/>
          <a:lstStyle/>
          <a:p>
            <a:pPr>
              <a:lnSpc>
                <a:spcPct val="90000"/>
              </a:lnSpc>
              <a:buClr>
                <a:srgbClr val="3333FF"/>
              </a:buClr>
              <a:buFont typeface="Wingdings" pitchFamily="2" charset="2"/>
              <a:buChar char="v"/>
            </a:pPr>
            <a:r>
              <a:rPr lang="ar-SA" sz="3000" dirty="0" smtClean="0"/>
              <a:t>إن هذا النوع التقليدي من نظام التعامل مع الملفات متوفر في كثير من أنظمة التشغيل التقليدية ولغات البرمجة التقليدية، بالرغم من ذلك يعتبر تقدما كبيرا عما كان يستخدم سابقاً من الطرق اليدوية </a:t>
            </a:r>
            <a:endParaRPr lang="en-US" sz="3000" dirty="0" smtClean="0"/>
          </a:p>
          <a:p>
            <a:pPr>
              <a:lnSpc>
                <a:spcPct val="90000"/>
              </a:lnSpc>
              <a:buClrTx/>
              <a:buFont typeface="Wingdings" pitchFamily="2" charset="2"/>
              <a:buChar char="v"/>
            </a:pPr>
            <a:r>
              <a:rPr lang="ar-SA" sz="3000" b="1" dirty="0" smtClean="0">
                <a:solidFill>
                  <a:srgbClr val="3333FF"/>
                </a:solidFill>
              </a:rPr>
              <a:t> مشاكل الطرق اليدوية :</a:t>
            </a:r>
          </a:p>
          <a:p>
            <a:pPr marL="514350" indent="-514350">
              <a:lnSpc>
                <a:spcPct val="90000"/>
              </a:lnSpc>
              <a:buClrTx/>
              <a:buFont typeface="Wingdings" pitchFamily="2" charset="2"/>
              <a:buChar char="§"/>
            </a:pPr>
            <a:r>
              <a:rPr lang="ar-SA" sz="3000" dirty="0" smtClean="0"/>
              <a:t>تقتصر على الأنظمة الصغيرة.</a:t>
            </a:r>
          </a:p>
          <a:p>
            <a:pPr marL="514350" indent="-514350">
              <a:lnSpc>
                <a:spcPct val="90000"/>
              </a:lnSpc>
              <a:buClrTx/>
              <a:buFont typeface="Wingdings" pitchFamily="2" charset="2"/>
              <a:buChar char="§"/>
            </a:pPr>
            <a:r>
              <a:rPr lang="ar-SA" sz="3000" dirty="0" smtClean="0"/>
              <a:t>في كثير من الأحيان تخلو من الدقة.</a:t>
            </a:r>
          </a:p>
          <a:p>
            <a:pPr marL="514350" indent="-514350">
              <a:lnSpc>
                <a:spcPct val="90000"/>
              </a:lnSpc>
              <a:buClrTx/>
              <a:buFont typeface="Wingdings" pitchFamily="2" charset="2"/>
              <a:buChar char="§"/>
            </a:pPr>
            <a:r>
              <a:rPr lang="ar-SA" sz="3000" dirty="0" smtClean="0"/>
              <a:t>زيادة الكلفة التشغيلية.</a:t>
            </a:r>
          </a:p>
          <a:p>
            <a:pPr marL="514350" indent="-514350">
              <a:lnSpc>
                <a:spcPct val="90000"/>
              </a:lnSpc>
              <a:buClrTx/>
              <a:buFont typeface="Wingdings" pitchFamily="2" charset="2"/>
              <a:buChar char="§"/>
            </a:pPr>
            <a:r>
              <a:rPr lang="ar-SA" sz="3000" dirty="0" smtClean="0"/>
              <a:t>قلة الكفاءة والفعالية.</a:t>
            </a:r>
          </a:p>
          <a:p>
            <a:pPr marL="514350" indent="-514350">
              <a:lnSpc>
                <a:spcPct val="90000"/>
              </a:lnSpc>
              <a:buClrTx/>
              <a:buFont typeface="Wingdings" pitchFamily="2" charset="2"/>
              <a:buChar char="§"/>
            </a:pPr>
            <a:r>
              <a:rPr lang="ar-SA" sz="3000" dirty="0" smtClean="0"/>
              <a:t>ضعف استغلال الموارد المتوفرة الاستغلال الأمثل.</a:t>
            </a:r>
          </a:p>
          <a:p>
            <a:pPr>
              <a:lnSpc>
                <a:spcPct val="90000"/>
              </a:lnSpc>
              <a:buClrTx/>
              <a:buNone/>
            </a:pPr>
            <a:endParaRPr lang="en-US" dirty="0" smtClean="0"/>
          </a:p>
          <a:p>
            <a:pPr marL="465138" indent="-465138" defTabSz="544513">
              <a:buFont typeface="Wingdings" pitchFamily="2" charset="2"/>
              <a:buNone/>
            </a:pPr>
            <a:endParaRPr lang="en-US" b="1" dirty="0"/>
          </a:p>
        </p:txBody>
      </p:sp>
      <p:sp>
        <p:nvSpPr>
          <p:cNvPr id="4" name="عنصر نائب لرقم الشريحة 5"/>
          <p:cNvSpPr>
            <a:spLocks noGrp="1"/>
          </p:cNvSpPr>
          <p:nvPr>
            <p:ph type="sldNum" sz="quarter" idx="12"/>
          </p:nvPr>
        </p:nvSpPr>
        <p:spPr/>
        <p:txBody>
          <a:bodyPr>
            <a:normAutofit fontScale="92500" lnSpcReduction="20000"/>
          </a:bodyPr>
          <a:lstStyle/>
          <a:p>
            <a:fld id="{C830C5F7-8DFB-4EF2-A931-38F4D2834B44}" type="slidenum">
              <a:rPr lang="ar-SA"/>
              <a:pPr/>
              <a:t>6</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additive="base">
                                        <p:cTn id="7"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7">
                                            <p:txEl>
                                              <p:pRg st="1" end="1"/>
                                            </p:txEl>
                                          </p:spTgt>
                                        </p:tgtEl>
                                        <p:attrNameLst>
                                          <p:attrName>style.visibility</p:attrName>
                                        </p:attrNameLst>
                                      </p:cBhvr>
                                      <p:to>
                                        <p:strVal val="visible"/>
                                      </p:to>
                                    </p:set>
                                    <p:anim calcmode="lin" valueType="num">
                                      <p:cBhvr additive="base">
                                        <p:cTn id="13" dur="500" fill="hold"/>
                                        <p:tgtEl>
                                          <p:spTgt spid="61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47">
                                            <p:txEl>
                                              <p:pRg st="2" end="2"/>
                                            </p:txEl>
                                          </p:spTgt>
                                        </p:tgtEl>
                                        <p:attrNameLst>
                                          <p:attrName>style.visibility</p:attrName>
                                        </p:attrNameLst>
                                      </p:cBhvr>
                                      <p:to>
                                        <p:strVal val="visible"/>
                                      </p:to>
                                    </p:set>
                                    <p:anim calcmode="lin" valueType="num">
                                      <p:cBhvr additive="base">
                                        <p:cTn id="19"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47">
                                            <p:txEl>
                                              <p:pRg st="3" end="3"/>
                                            </p:txEl>
                                          </p:spTgt>
                                        </p:tgtEl>
                                        <p:attrNameLst>
                                          <p:attrName>style.visibility</p:attrName>
                                        </p:attrNameLst>
                                      </p:cBhvr>
                                      <p:to>
                                        <p:strVal val="visible"/>
                                      </p:to>
                                    </p:set>
                                    <p:anim calcmode="lin" valueType="num">
                                      <p:cBhvr additive="base">
                                        <p:cTn id="25" dur="500" fill="hold"/>
                                        <p:tgtEl>
                                          <p:spTgt spid="614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4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147">
                                            <p:txEl>
                                              <p:pRg st="4" end="4"/>
                                            </p:txEl>
                                          </p:spTgt>
                                        </p:tgtEl>
                                        <p:attrNameLst>
                                          <p:attrName>style.visibility</p:attrName>
                                        </p:attrNameLst>
                                      </p:cBhvr>
                                      <p:to>
                                        <p:strVal val="visible"/>
                                      </p:to>
                                    </p:set>
                                    <p:anim calcmode="lin" valueType="num">
                                      <p:cBhvr additive="base">
                                        <p:cTn id="31" dur="500" fill="hold"/>
                                        <p:tgtEl>
                                          <p:spTgt spid="614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4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147">
                                            <p:txEl>
                                              <p:pRg st="5" end="5"/>
                                            </p:txEl>
                                          </p:spTgt>
                                        </p:tgtEl>
                                        <p:attrNameLst>
                                          <p:attrName>style.visibility</p:attrName>
                                        </p:attrNameLst>
                                      </p:cBhvr>
                                      <p:to>
                                        <p:strVal val="visible"/>
                                      </p:to>
                                    </p:set>
                                    <p:anim calcmode="lin" valueType="num">
                                      <p:cBhvr additive="base">
                                        <p:cTn id="37" dur="500" fill="hold"/>
                                        <p:tgtEl>
                                          <p:spTgt spid="614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4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147">
                                            <p:txEl>
                                              <p:pRg st="6" end="6"/>
                                            </p:txEl>
                                          </p:spTgt>
                                        </p:tgtEl>
                                        <p:attrNameLst>
                                          <p:attrName>style.visibility</p:attrName>
                                        </p:attrNameLst>
                                      </p:cBhvr>
                                      <p:to>
                                        <p:strVal val="visible"/>
                                      </p:to>
                                    </p:set>
                                    <p:anim calcmode="lin" valueType="num">
                                      <p:cBhvr additive="base">
                                        <p:cTn id="43" dur="500" fill="hold"/>
                                        <p:tgtEl>
                                          <p:spTgt spid="614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4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42910" y="214290"/>
            <a:ext cx="8215370" cy="1285883"/>
          </a:xfrm>
        </p:spPr>
        <p:txBody>
          <a:bodyPr/>
          <a:lstStyle/>
          <a:p>
            <a:pPr algn="r"/>
            <a:r>
              <a:rPr lang="ar-SA" sz="3200" b="1" dirty="0" smtClean="0">
                <a:solidFill>
                  <a:srgbClr val="FFC000"/>
                </a:solidFill>
              </a:rPr>
              <a:t>نقاط ضعف الملفات التقليدية ومقارنتها مع نظم قواعد البيانات </a:t>
            </a:r>
            <a:endParaRPr lang="en-US" sz="3200" b="1" dirty="0">
              <a:solidFill>
                <a:srgbClr val="FFC000"/>
              </a:solidFill>
            </a:endParaRPr>
          </a:p>
        </p:txBody>
      </p:sp>
      <p:sp>
        <p:nvSpPr>
          <p:cNvPr id="7171" name="Rectangle 3"/>
          <p:cNvSpPr>
            <a:spLocks noGrp="1" noChangeArrowheads="1"/>
          </p:cNvSpPr>
          <p:nvPr>
            <p:ph idx="1"/>
          </p:nvPr>
        </p:nvSpPr>
        <p:spPr>
          <a:xfrm>
            <a:off x="142844" y="1557338"/>
            <a:ext cx="9001156" cy="4895850"/>
          </a:xfrm>
        </p:spPr>
        <p:txBody>
          <a:bodyPr>
            <a:normAutofit/>
          </a:bodyPr>
          <a:lstStyle/>
          <a:p>
            <a:pPr>
              <a:buNone/>
            </a:pPr>
            <a:r>
              <a:rPr lang="ar-SA" sz="3200" b="1" dirty="0" smtClean="0">
                <a:solidFill>
                  <a:srgbClr val="3333FF"/>
                </a:solidFill>
              </a:rPr>
              <a:t>    1- البيانات معزولة ومفصولة</a:t>
            </a:r>
          </a:p>
          <a:p>
            <a:pPr>
              <a:buClr>
                <a:srgbClr val="3333FF"/>
              </a:buClr>
              <a:buFont typeface="Wingdings" pitchFamily="2" charset="2"/>
              <a:buChar char="v"/>
            </a:pPr>
            <a:r>
              <a:rPr lang="ar-SA" sz="3000" dirty="0" smtClean="0"/>
              <a:t>عند استخدام البيانات في كثير من التطبيقات نجد حاجة ملحة لتجميع معلومات من ملفات مختلفة مثل هذا النوع من التطبيق نجد صعوبة في تنفيذه باستخدام نظام الملفات التقليدي مقارنة مع نظم قواعد البيانات .</a:t>
            </a:r>
          </a:p>
          <a:p>
            <a:pPr>
              <a:buClr>
                <a:srgbClr val="3333FF"/>
              </a:buClr>
              <a:buNone/>
            </a:pPr>
            <a:r>
              <a:rPr lang="ar-SA" sz="3200" dirty="0" smtClean="0"/>
              <a:t>   </a:t>
            </a:r>
            <a:r>
              <a:rPr lang="ar-SA" sz="3200" b="1" dirty="0" smtClean="0">
                <a:solidFill>
                  <a:srgbClr val="3333FF"/>
                </a:solidFill>
              </a:rPr>
              <a:t> 2- تكرار البيانات </a:t>
            </a:r>
          </a:p>
          <a:p>
            <a:pPr>
              <a:buClr>
                <a:srgbClr val="3333FF"/>
              </a:buClr>
              <a:buFont typeface="Wingdings" pitchFamily="2" charset="2"/>
              <a:buChar char="v"/>
            </a:pPr>
            <a:r>
              <a:rPr lang="ar-SA" sz="3000" dirty="0" smtClean="0"/>
              <a:t>في كثير من أنظمة الملفات التقليدية نجد قدراً لا بأس به من البيانات مكرراً دون مسوغ وهذا ما يسبب مشاكل كثيرة لاحقا في عمليات التأكد من سلامة قواعد البيانات.</a:t>
            </a:r>
            <a:endParaRPr lang="ar-SA" sz="3000" b="1" dirty="0" smtClean="0">
              <a:solidFill>
                <a:srgbClr val="3333FF"/>
              </a:solidFill>
            </a:endParaRPr>
          </a:p>
        </p:txBody>
      </p:sp>
      <p:sp>
        <p:nvSpPr>
          <p:cNvPr id="4" name="عنصر نائب لرقم الشريحة 5"/>
          <p:cNvSpPr>
            <a:spLocks noGrp="1"/>
          </p:cNvSpPr>
          <p:nvPr>
            <p:ph type="sldNum" sz="quarter" idx="12"/>
          </p:nvPr>
        </p:nvSpPr>
        <p:spPr/>
        <p:txBody>
          <a:bodyPr>
            <a:normAutofit fontScale="92500" lnSpcReduction="20000"/>
          </a:bodyPr>
          <a:lstStyle/>
          <a:p>
            <a:fld id="{36E8EED9-10C4-4B1A-B6FD-2CAB8ECAF1DC}" type="slidenum">
              <a:rPr lang="ar-SA"/>
              <a:pPr/>
              <a:t>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 calcmode="lin" valueType="num">
                                      <p:cBhvr>
                                        <p:cTn id="7" dur="1000" fill="hold"/>
                                        <p:tgtEl>
                                          <p:spTgt spid="7171">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7171">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717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 calcmode="lin" valueType="num">
                                      <p:cBhvr>
                                        <p:cTn id="14" dur="1000" fill="hold"/>
                                        <p:tgtEl>
                                          <p:spTgt spid="7171">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7171">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717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 calcmode="lin" valueType="num">
                                      <p:cBhvr>
                                        <p:cTn id="21" dur="1000" fill="hold"/>
                                        <p:tgtEl>
                                          <p:spTgt spid="7171">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7171">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717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171">
                                            <p:txEl>
                                              <p:pRg st="3" end="3"/>
                                            </p:txEl>
                                          </p:spTgt>
                                        </p:tgtEl>
                                        <p:attrNameLst>
                                          <p:attrName>style.visibility</p:attrName>
                                        </p:attrNameLst>
                                      </p:cBhvr>
                                      <p:to>
                                        <p:strVal val="visible"/>
                                      </p:to>
                                    </p:set>
                                    <p:anim calcmode="lin" valueType="num">
                                      <p:cBhvr>
                                        <p:cTn id="28" dur="1000" fill="hold"/>
                                        <p:tgtEl>
                                          <p:spTgt spid="7171">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7171">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7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71472" y="214290"/>
            <a:ext cx="8286808" cy="1285884"/>
          </a:xfrm>
        </p:spPr>
        <p:txBody>
          <a:bodyPr/>
          <a:lstStyle/>
          <a:p>
            <a:pPr algn="r"/>
            <a:r>
              <a:rPr lang="ar-SA" sz="3200" b="1" dirty="0" smtClean="0">
                <a:solidFill>
                  <a:srgbClr val="FFC000"/>
                </a:solidFill>
              </a:rPr>
              <a:t>نقاط ضعف الملفات التقليدية ومقارنتها مع نظم قواعد البيانات </a:t>
            </a:r>
            <a:endParaRPr lang="en-US" sz="3200" b="1" dirty="0">
              <a:solidFill>
                <a:srgbClr val="FFC000"/>
              </a:solidFill>
            </a:endParaRPr>
          </a:p>
        </p:txBody>
      </p:sp>
      <p:sp>
        <p:nvSpPr>
          <p:cNvPr id="8195" name="Rectangle 3"/>
          <p:cNvSpPr>
            <a:spLocks noGrp="1" noChangeArrowheads="1"/>
          </p:cNvSpPr>
          <p:nvPr>
            <p:ph idx="1"/>
          </p:nvPr>
        </p:nvSpPr>
        <p:spPr>
          <a:xfrm>
            <a:off x="250825" y="1600200"/>
            <a:ext cx="8750331" cy="4972072"/>
          </a:xfrm>
        </p:spPr>
        <p:txBody>
          <a:bodyPr>
            <a:normAutofit/>
          </a:bodyPr>
          <a:lstStyle/>
          <a:p>
            <a:pPr>
              <a:buNone/>
            </a:pPr>
            <a:r>
              <a:rPr lang="ar-SA" sz="3000" b="1" dirty="0" smtClean="0">
                <a:solidFill>
                  <a:srgbClr val="3333FF"/>
                </a:solidFill>
              </a:rPr>
              <a:t>   3- اعتمادية البيانات على صيغة البرامج وتركيبها</a:t>
            </a:r>
          </a:p>
          <a:p>
            <a:pPr>
              <a:buClr>
                <a:srgbClr val="3333FF"/>
              </a:buClr>
              <a:buFont typeface="Wingdings" pitchFamily="2" charset="2"/>
              <a:buChar char="v"/>
            </a:pPr>
            <a:r>
              <a:rPr lang="ar-SA" sz="2600" dirty="0" smtClean="0"/>
              <a:t>تعتمد البرامج في معظم التطبيقات التقليدية اعتماداً كبيراً على صيغة الملفات وشكلها, وتعتبر هذه الاعتمادية مشكلة بحد ذاتها حيث يصعب مستقبلاً تحديث شكل البيانات أو تعديلها إلا أن يتم تعديل البرامج والعكس أيضاً. فنظم قواعد البيانات التي تحتفظ بشفافية التحويل بين مستويات التطبيق والبيانات بما يوفر بيئة نموذجية ومرونة لإجراء عمليات التعديل في المستقبل.</a:t>
            </a:r>
          </a:p>
          <a:p>
            <a:pPr>
              <a:buClr>
                <a:srgbClr val="3333FF"/>
              </a:buClr>
              <a:buNone/>
            </a:pPr>
            <a:r>
              <a:rPr lang="ar-SA" sz="3000" b="1" dirty="0" smtClean="0">
                <a:solidFill>
                  <a:srgbClr val="3333FF"/>
                </a:solidFill>
              </a:rPr>
              <a:t>    4-عدم توافقية الملفات.</a:t>
            </a:r>
          </a:p>
          <a:p>
            <a:pPr>
              <a:buClr>
                <a:srgbClr val="3333FF"/>
              </a:buClr>
              <a:buFont typeface="Wingdings" pitchFamily="2" charset="2"/>
              <a:buChar char="v"/>
            </a:pPr>
            <a:r>
              <a:rPr lang="ar-SA" sz="2600" dirty="0" smtClean="0"/>
              <a:t>هذا ناتج عن تعدد لغات البرمجة التي تستخدم لبناء أنظمة الملفات التقليدية واختلافها,وهذا بعكس لغات قواعد البيانات العلائقية حيث تتفق غالبيتها على صيغة موحده للتعامل مع البيانات بناءً على نظرية الجبر العلائقي ولغة قواعد البيانات القياسية لغة (</a:t>
            </a:r>
            <a:r>
              <a:rPr lang="en-US" sz="2600" dirty="0" smtClean="0"/>
              <a:t>SQL</a:t>
            </a:r>
            <a:r>
              <a:rPr lang="ar-SA" sz="2600" dirty="0" smtClean="0"/>
              <a:t>).</a:t>
            </a:r>
            <a:endParaRPr lang="ar-SA" sz="2600" b="1" dirty="0" smtClean="0">
              <a:solidFill>
                <a:srgbClr val="3333FF"/>
              </a:solidFill>
            </a:endParaRPr>
          </a:p>
        </p:txBody>
      </p:sp>
      <p:sp>
        <p:nvSpPr>
          <p:cNvPr id="4" name="عنصر نائب لرقم الشريحة 5"/>
          <p:cNvSpPr>
            <a:spLocks noGrp="1"/>
          </p:cNvSpPr>
          <p:nvPr>
            <p:ph type="sldNum" sz="quarter" idx="12"/>
          </p:nvPr>
        </p:nvSpPr>
        <p:spPr/>
        <p:txBody>
          <a:bodyPr>
            <a:normAutofit fontScale="92500" lnSpcReduction="20000"/>
          </a:bodyPr>
          <a:lstStyle/>
          <a:p>
            <a:fld id="{277CCE66-2DCE-49CA-BBB8-6A0959807D91}" type="slidenum">
              <a:rPr lang="ar-SA"/>
              <a:pPr/>
              <a:t>8</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1472" y="142852"/>
            <a:ext cx="8286808" cy="1357322"/>
          </a:xfrm>
        </p:spPr>
        <p:txBody>
          <a:bodyPr/>
          <a:lstStyle/>
          <a:p>
            <a:pPr algn="r"/>
            <a:r>
              <a:rPr lang="ar-SA" sz="3200" b="1" dirty="0" smtClean="0">
                <a:solidFill>
                  <a:srgbClr val="FFC000"/>
                </a:solidFill>
              </a:rPr>
              <a:t>نقاط ضعف الملفات التقليدية ومقارنتها مع نظم قواعد البيانات </a:t>
            </a:r>
            <a:endParaRPr lang="en-US" sz="3200" b="1" dirty="0" smtClean="0">
              <a:solidFill>
                <a:srgbClr val="FFC000"/>
              </a:solidFill>
            </a:endParaRPr>
          </a:p>
        </p:txBody>
      </p:sp>
      <p:sp>
        <p:nvSpPr>
          <p:cNvPr id="3" name="عنصر نائب للمحتوى 2"/>
          <p:cNvSpPr>
            <a:spLocks noGrp="1"/>
          </p:cNvSpPr>
          <p:nvPr>
            <p:ph idx="1"/>
          </p:nvPr>
        </p:nvSpPr>
        <p:spPr>
          <a:xfrm>
            <a:off x="914400" y="1500174"/>
            <a:ext cx="7772400" cy="4630751"/>
          </a:xfrm>
        </p:spPr>
        <p:txBody>
          <a:bodyPr>
            <a:normAutofit/>
          </a:bodyPr>
          <a:lstStyle/>
          <a:p>
            <a:pPr>
              <a:buNone/>
            </a:pPr>
            <a:r>
              <a:rPr lang="ar-SA" dirty="0" smtClean="0"/>
              <a:t>   </a:t>
            </a:r>
            <a:r>
              <a:rPr lang="ar-SA" sz="3000" b="1" dirty="0" smtClean="0">
                <a:solidFill>
                  <a:srgbClr val="3333FF"/>
                </a:solidFill>
              </a:rPr>
              <a:t>5-صعوبة تمثيل البيانات طبقاً لما يراه المستخدم أو كما هي في العالم الواقعي.</a:t>
            </a:r>
          </a:p>
          <a:p>
            <a:pPr>
              <a:buClr>
                <a:srgbClr val="3333FF"/>
              </a:buClr>
              <a:buFont typeface="Wingdings" pitchFamily="2" charset="2"/>
              <a:buChar char="v"/>
            </a:pPr>
            <a:r>
              <a:rPr lang="ar-SA" sz="3200" dirty="0" smtClean="0"/>
              <a:t>فمثلاً في نظام الحجوزات قد نرغب باسترجاع بيانات الرحلات وطاقم هذه الرحلات وعرضها على مدى شهر بكل ما تحتويه من معلومات عندما نحتاج تجميع المعلومات من ملفات مختلفة وهذا من الصعوبة إجراؤه في نظام ملفات تقليدي بخلاف نظم قواعد البيانات حيث من يسهل إجراء هذه المهمة وذلك بواسطة لغة </a:t>
            </a:r>
            <a:r>
              <a:rPr lang="en-US" sz="3200" dirty="0" smtClean="0"/>
              <a:t>SQL</a:t>
            </a:r>
            <a:r>
              <a:rPr lang="ar-SA" sz="3200" dirty="0" smtClean="0"/>
              <a:t>.</a:t>
            </a:r>
          </a:p>
        </p:txBody>
      </p:sp>
      <p:sp>
        <p:nvSpPr>
          <p:cNvPr id="4" name="عنصر نائب لرقم الشريحة 3"/>
          <p:cNvSpPr>
            <a:spLocks noGrp="1"/>
          </p:cNvSpPr>
          <p:nvPr>
            <p:ph type="sldNum" sz="quarter" idx="12"/>
          </p:nvPr>
        </p:nvSpPr>
        <p:spPr/>
        <p:txBody>
          <a:bodyPr>
            <a:normAutofit fontScale="92500" lnSpcReduction="20000"/>
          </a:bodyPr>
          <a:lstStyle/>
          <a:p>
            <a:fld id="{60A9891A-07BC-4F9E-8B22-5DE50975CC6E}" type="slidenum">
              <a:rPr lang="ar-SA" smtClean="0"/>
              <a:pPr/>
              <a:t>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1472" y="277813"/>
            <a:ext cx="8286808" cy="1143000"/>
          </a:xfrm>
        </p:spPr>
        <p:txBody>
          <a:bodyPr/>
          <a:lstStyle/>
          <a:p>
            <a:pPr algn="r"/>
            <a:r>
              <a:rPr lang="ar-SA" sz="3200" b="1" dirty="0" smtClean="0">
                <a:solidFill>
                  <a:srgbClr val="FFC000"/>
                </a:solidFill>
              </a:rPr>
              <a:t>نقاط ضعف الملفات التقليدية ومقارنتها مع نظم قواعد البيانات </a:t>
            </a:r>
            <a:endParaRPr lang="en-US" sz="3200" b="1" dirty="0" smtClean="0">
              <a:solidFill>
                <a:srgbClr val="FFC000"/>
              </a:solidFill>
            </a:endParaRPr>
          </a:p>
        </p:txBody>
      </p:sp>
      <p:sp>
        <p:nvSpPr>
          <p:cNvPr id="3" name="عنصر نائب للمحتوى 2"/>
          <p:cNvSpPr>
            <a:spLocks noGrp="1"/>
          </p:cNvSpPr>
          <p:nvPr>
            <p:ph idx="1"/>
          </p:nvPr>
        </p:nvSpPr>
        <p:spPr>
          <a:xfrm>
            <a:off x="142844" y="1600200"/>
            <a:ext cx="8786874" cy="5043510"/>
          </a:xfrm>
        </p:spPr>
        <p:txBody>
          <a:bodyPr>
            <a:normAutofit fontScale="92500" lnSpcReduction="10000"/>
          </a:bodyPr>
          <a:lstStyle/>
          <a:p>
            <a:pPr>
              <a:buNone/>
            </a:pPr>
            <a:r>
              <a:rPr lang="ar-SA" sz="3000" b="1" dirty="0" smtClean="0">
                <a:solidFill>
                  <a:srgbClr val="3333FF"/>
                </a:solidFill>
              </a:rPr>
              <a:t>    6- صعوبة توفير بيئة معالجة متعددة المستخدمين.</a:t>
            </a:r>
          </a:p>
          <a:p>
            <a:pPr marL="533400" indent="-533400">
              <a:lnSpc>
                <a:spcPct val="90000"/>
              </a:lnSpc>
              <a:buClr>
                <a:srgbClr val="3333FF"/>
              </a:buClr>
              <a:buFont typeface="Wingdings" pitchFamily="2" charset="2"/>
              <a:buChar char="v"/>
            </a:pPr>
            <a:r>
              <a:rPr lang="ar-SA" dirty="0" smtClean="0"/>
              <a:t>هناك صعوبة في توفير بيئة معالجة متعددة المستخدمين للملفات  التقليدية بعكس قواعد البيانات التي يسهل معها تعريف ملف أو جدول بصلاحية معالجة متعددة المستخدمين . ومثال ذلك توزيع ملف الرحلات على مكاتب السياحة والسفر للسماح بإجراء عمليات الحجز من مواقع عدة .</a:t>
            </a:r>
          </a:p>
          <a:p>
            <a:pPr marL="533400" indent="-533400">
              <a:lnSpc>
                <a:spcPct val="90000"/>
              </a:lnSpc>
              <a:buClr>
                <a:srgbClr val="3333FF"/>
              </a:buClr>
              <a:buFont typeface="Wingdings" pitchFamily="2" charset="2"/>
              <a:buChar char="v"/>
            </a:pPr>
            <a:r>
              <a:rPr lang="ar-SA" b="1" dirty="0" smtClean="0">
                <a:solidFill>
                  <a:srgbClr val="3333FF"/>
                </a:solidFill>
              </a:rPr>
              <a:t>كما أن هناك حالات ضعف تعاني منها الملفات التقليدية منها:</a:t>
            </a:r>
          </a:p>
          <a:p>
            <a:pPr marL="533400" indent="-533400">
              <a:lnSpc>
                <a:spcPct val="90000"/>
              </a:lnSpc>
              <a:buClrTx/>
              <a:buFont typeface="Wingdings" pitchFamily="2" charset="2"/>
              <a:buChar char="§"/>
            </a:pPr>
            <a:r>
              <a:rPr lang="ar-SA" dirty="0" smtClean="0"/>
              <a:t>ضعف درجة الأمان والسرية للبيانات.</a:t>
            </a:r>
          </a:p>
          <a:p>
            <a:pPr marL="533400" indent="-533400">
              <a:lnSpc>
                <a:spcPct val="90000"/>
              </a:lnSpc>
              <a:buClrTx/>
              <a:buFont typeface="Wingdings" pitchFamily="2" charset="2"/>
              <a:buChar char="§"/>
            </a:pPr>
            <a:r>
              <a:rPr lang="ar-SA" dirty="0" smtClean="0"/>
              <a:t>ضعف درجة سلامة البيانات وكمالها.</a:t>
            </a:r>
          </a:p>
          <a:p>
            <a:pPr marL="533400" indent="-533400">
              <a:lnSpc>
                <a:spcPct val="90000"/>
              </a:lnSpc>
              <a:buClrTx/>
              <a:buFont typeface="Wingdings" pitchFamily="2" charset="2"/>
              <a:buChar char="§"/>
            </a:pPr>
            <a:r>
              <a:rPr lang="ar-SA" dirty="0" smtClean="0"/>
              <a:t>ضعف درجة الدقة في حال اعتمادنا بيئة متعددة المستخدمين وموزعة.</a:t>
            </a:r>
          </a:p>
          <a:p>
            <a:pPr marL="533400" indent="-533400">
              <a:lnSpc>
                <a:spcPct val="90000"/>
              </a:lnSpc>
              <a:buClrTx/>
              <a:buFont typeface="Wingdings" pitchFamily="2" charset="2"/>
              <a:buChar char="§"/>
            </a:pPr>
            <a:r>
              <a:rPr lang="ar-SA" dirty="0" smtClean="0"/>
              <a:t>ضعف لغات تعريف البيانات واسترجاعها وإنشاء التقارير وإدارة الملفات وتنظيمها..</a:t>
            </a:r>
            <a:r>
              <a:rPr lang="ar-SA" sz="3200" dirty="0" smtClean="0"/>
              <a:t> </a:t>
            </a:r>
            <a:endParaRPr lang="en-US" sz="3200" dirty="0" smtClean="0"/>
          </a:p>
          <a:p>
            <a:pPr>
              <a:buNone/>
            </a:pPr>
            <a:endParaRPr lang="en-US" sz="3000" b="1" dirty="0" smtClean="0">
              <a:solidFill>
                <a:srgbClr val="3333FF"/>
              </a:solidFill>
            </a:endParaRPr>
          </a:p>
        </p:txBody>
      </p:sp>
      <p:sp>
        <p:nvSpPr>
          <p:cNvPr id="4" name="عنصر نائب لرقم الشريحة 3"/>
          <p:cNvSpPr>
            <a:spLocks noGrp="1"/>
          </p:cNvSpPr>
          <p:nvPr>
            <p:ph type="sldNum" sz="quarter" idx="12"/>
          </p:nvPr>
        </p:nvSpPr>
        <p:spPr/>
        <p:txBody>
          <a:bodyPr>
            <a:normAutofit fontScale="92500" lnSpcReduction="20000"/>
          </a:bodyPr>
          <a:lstStyle/>
          <a:p>
            <a:fld id="{60A9891A-07BC-4F9E-8B22-5DE50975CC6E}" type="slidenum">
              <a:rPr lang="ar-SA" smtClean="0"/>
              <a:pPr/>
              <a:t>10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42910" y="277813"/>
            <a:ext cx="8143932" cy="1143000"/>
          </a:xfrm>
        </p:spPr>
        <p:txBody>
          <a:bodyPr>
            <a:normAutofit fontScale="90000"/>
          </a:bodyPr>
          <a:lstStyle/>
          <a:p>
            <a:pPr algn="r"/>
            <a:r>
              <a:rPr lang="ar-SA" sz="3600" b="1" dirty="0" smtClean="0">
                <a:solidFill>
                  <a:srgbClr val="FFC000"/>
                </a:solidFill>
              </a:rPr>
              <a:t>مكونات بيئة نظم قواعد البيانات</a:t>
            </a:r>
            <a:br>
              <a:rPr lang="ar-SA" sz="3600" b="1" dirty="0" smtClean="0">
                <a:solidFill>
                  <a:srgbClr val="FFC000"/>
                </a:solidFill>
              </a:rPr>
            </a:br>
            <a:r>
              <a:rPr lang="en-US" sz="3600" b="1" dirty="0" smtClean="0">
                <a:solidFill>
                  <a:srgbClr val="FFC000"/>
                </a:solidFill>
              </a:rPr>
              <a:t>components of the DBMS Environment</a:t>
            </a:r>
          </a:p>
        </p:txBody>
      </p:sp>
      <p:sp>
        <p:nvSpPr>
          <p:cNvPr id="3" name="عنصر نائب للمحتوى 2"/>
          <p:cNvSpPr>
            <a:spLocks noGrp="1"/>
          </p:cNvSpPr>
          <p:nvPr>
            <p:ph idx="1"/>
          </p:nvPr>
        </p:nvSpPr>
        <p:spPr>
          <a:xfrm>
            <a:off x="142844" y="1428736"/>
            <a:ext cx="8858312" cy="5429264"/>
          </a:xfrm>
        </p:spPr>
        <p:txBody>
          <a:bodyPr/>
          <a:lstStyle/>
          <a:p>
            <a:pPr marL="609600" indent="-609600">
              <a:buClr>
                <a:srgbClr val="3333FF"/>
              </a:buClr>
              <a:buFont typeface="Wingdings" pitchFamily="2" charset="2"/>
              <a:buChar char="v"/>
            </a:pPr>
            <a:r>
              <a:rPr lang="ar-SA" sz="2600" dirty="0" smtClean="0"/>
              <a:t> </a:t>
            </a:r>
            <a:r>
              <a:rPr lang="ar-SA" sz="2500" dirty="0" smtClean="0"/>
              <a:t>يمكن تحديد خمسة مكونات لبيئة نظم قواعد البيانات :</a:t>
            </a:r>
          </a:p>
          <a:p>
            <a:pPr marL="609600" indent="-609600">
              <a:buClrTx/>
              <a:buNone/>
            </a:pPr>
            <a:r>
              <a:rPr lang="ar-SA" sz="2500" b="1" dirty="0" smtClean="0">
                <a:solidFill>
                  <a:srgbClr val="3333FF"/>
                </a:solidFill>
              </a:rPr>
              <a:t>     1- المكونات المادية.</a:t>
            </a:r>
            <a:r>
              <a:rPr lang="en-US" sz="2500" b="1" dirty="0" smtClean="0">
                <a:solidFill>
                  <a:srgbClr val="3333FF"/>
                </a:solidFill>
              </a:rPr>
              <a:t> Hardware </a:t>
            </a:r>
            <a:endParaRPr lang="ar-SA" sz="2500" b="1" dirty="0" smtClean="0">
              <a:solidFill>
                <a:srgbClr val="3333FF"/>
              </a:solidFill>
            </a:endParaRPr>
          </a:p>
          <a:p>
            <a:pPr marL="609600" indent="-609600">
              <a:buClrTx/>
              <a:buFont typeface="Arial" pitchFamily="34" charset="0"/>
              <a:buChar char="•"/>
            </a:pPr>
            <a:r>
              <a:rPr lang="ar-SA" sz="2500" dirty="0" smtClean="0"/>
              <a:t>تحتاج نظم قواعد البيانات لمكونات مادية أي حاسوب وتوابعه.</a:t>
            </a:r>
          </a:p>
          <a:p>
            <a:pPr marL="609600" indent="-609600">
              <a:buNone/>
            </a:pPr>
            <a:r>
              <a:rPr lang="ar-SA" sz="2500" b="1" dirty="0" smtClean="0"/>
              <a:t>    </a:t>
            </a:r>
            <a:r>
              <a:rPr lang="ar-SA" sz="2500" b="1" dirty="0" smtClean="0">
                <a:solidFill>
                  <a:srgbClr val="3333FF"/>
                </a:solidFill>
              </a:rPr>
              <a:t> 2- المكونات البرمجية.</a:t>
            </a:r>
            <a:r>
              <a:rPr lang="en-US" sz="2500" b="1" dirty="0" smtClean="0">
                <a:solidFill>
                  <a:srgbClr val="3333FF"/>
                </a:solidFill>
              </a:rPr>
              <a:t> Software </a:t>
            </a:r>
            <a:endParaRPr lang="ar-SA" sz="2500" b="1" dirty="0" smtClean="0">
              <a:solidFill>
                <a:srgbClr val="3333FF"/>
              </a:solidFill>
            </a:endParaRPr>
          </a:p>
          <a:p>
            <a:pPr marL="609600" indent="-609600">
              <a:buClrTx/>
              <a:buFont typeface="Arial" pitchFamily="34" charset="0"/>
              <a:buChar char="•"/>
            </a:pPr>
            <a:r>
              <a:rPr lang="ar-SA" sz="2500" dirty="0" smtClean="0"/>
              <a:t>وهي نظم برمجية خاصة بقواعد البيانات مثل برمجيات المترجمات وبرمجيات نظم التشغيل وبرمجيات الشبكة.</a:t>
            </a:r>
          </a:p>
          <a:p>
            <a:pPr marL="609600" indent="-609600">
              <a:buNone/>
            </a:pPr>
            <a:r>
              <a:rPr lang="ar-SA" sz="2500" b="1" dirty="0" smtClean="0"/>
              <a:t>     </a:t>
            </a:r>
            <a:r>
              <a:rPr lang="ar-SA" sz="2500" b="1" dirty="0" smtClean="0">
                <a:solidFill>
                  <a:srgbClr val="3333FF"/>
                </a:solidFill>
              </a:rPr>
              <a:t>3- البيانات.</a:t>
            </a:r>
            <a:r>
              <a:rPr lang="en-US" sz="2500" b="1" dirty="0" smtClean="0">
                <a:solidFill>
                  <a:srgbClr val="3333FF"/>
                </a:solidFill>
              </a:rPr>
              <a:t>Data </a:t>
            </a:r>
            <a:r>
              <a:rPr lang="ar-SA" sz="2500" b="1" dirty="0" smtClean="0">
                <a:solidFill>
                  <a:srgbClr val="3333FF"/>
                </a:solidFill>
              </a:rPr>
              <a:t> </a:t>
            </a:r>
          </a:p>
          <a:p>
            <a:pPr marL="609600" indent="-609600">
              <a:buClrTx/>
              <a:buFont typeface="Arial" pitchFamily="34" charset="0"/>
              <a:buChar char="•"/>
            </a:pPr>
            <a:r>
              <a:rPr lang="ar-SA" sz="2500" dirty="0" smtClean="0"/>
              <a:t>وهي من أهم مكونات نظم قواعد البيانات وهي العنصر المركزي الذي تحيط به العناصر الأخرى.</a:t>
            </a:r>
          </a:p>
          <a:p>
            <a:pPr marL="609600" indent="-609600">
              <a:buNone/>
            </a:pPr>
            <a:r>
              <a:rPr lang="ar-SA" sz="2500" b="1" dirty="0" smtClean="0">
                <a:solidFill>
                  <a:srgbClr val="3333FF"/>
                </a:solidFill>
              </a:rPr>
              <a:t>     4-</a:t>
            </a:r>
            <a:r>
              <a:rPr lang="en-US" sz="2500" b="1" dirty="0" smtClean="0">
                <a:solidFill>
                  <a:srgbClr val="3333FF"/>
                </a:solidFill>
              </a:rPr>
              <a:t> </a:t>
            </a:r>
            <a:r>
              <a:rPr lang="ar-SA" sz="2500" b="1" dirty="0" smtClean="0">
                <a:solidFill>
                  <a:srgbClr val="3333FF"/>
                </a:solidFill>
              </a:rPr>
              <a:t>الإجراءات / العمليات.</a:t>
            </a:r>
            <a:r>
              <a:rPr lang="en-US" sz="2500" b="1" dirty="0" smtClean="0">
                <a:solidFill>
                  <a:srgbClr val="3333FF"/>
                </a:solidFill>
              </a:rPr>
              <a:t>Procedures</a:t>
            </a:r>
            <a:r>
              <a:rPr lang="ar-SA" sz="2500" b="1" dirty="0" smtClean="0">
                <a:solidFill>
                  <a:srgbClr val="3333FF"/>
                </a:solidFill>
              </a:rPr>
              <a:t> </a:t>
            </a:r>
          </a:p>
          <a:p>
            <a:pPr marL="609600" indent="-609600">
              <a:buClrTx/>
              <a:buFont typeface="Arial" pitchFamily="34" charset="0"/>
              <a:buChar char="•"/>
            </a:pPr>
            <a:r>
              <a:rPr lang="ar-SA" sz="2500" dirty="0" smtClean="0"/>
              <a:t>وهي عبارة عن التعليمات والقوانين التي تحكم التصميم الجيد واستخدام قواعد البيانات بشكل أمثل. </a:t>
            </a:r>
          </a:p>
          <a:p>
            <a:pPr marL="609600" indent="-609600">
              <a:buClrTx/>
              <a:buFont typeface="Arial" pitchFamily="34" charset="0"/>
              <a:buChar char="•"/>
            </a:pPr>
            <a:endParaRPr lang="ar-SA" sz="2400" dirty="0" smtClean="0"/>
          </a:p>
        </p:txBody>
      </p:sp>
      <p:sp>
        <p:nvSpPr>
          <p:cNvPr id="4" name="عنصر نائب لرقم الشريحة 3"/>
          <p:cNvSpPr>
            <a:spLocks noGrp="1"/>
          </p:cNvSpPr>
          <p:nvPr>
            <p:ph type="sldNum" sz="quarter" idx="12"/>
          </p:nvPr>
        </p:nvSpPr>
        <p:spPr/>
        <p:txBody>
          <a:bodyPr>
            <a:normAutofit fontScale="92500" lnSpcReduction="20000"/>
          </a:bodyPr>
          <a:lstStyle/>
          <a:p>
            <a:fld id="{60A9891A-07BC-4F9E-8B22-5DE50975CC6E}" type="slidenum">
              <a:rPr lang="ar-SA" smtClean="0"/>
              <a:pPr/>
              <a:t>11</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1"/>
          <p:cNvSpPr>
            <a:spLocks noGrp="1"/>
          </p:cNvSpPr>
          <p:nvPr>
            <p:ph type="title"/>
          </p:nvPr>
        </p:nvSpPr>
        <p:spPr>
          <a:xfrm>
            <a:off x="285720" y="277813"/>
            <a:ext cx="8501122" cy="1143000"/>
          </a:xfrm>
        </p:spPr>
        <p:txBody>
          <a:bodyPr>
            <a:normAutofit fontScale="90000"/>
          </a:bodyPr>
          <a:lstStyle/>
          <a:p>
            <a:pPr algn="r"/>
            <a:r>
              <a:rPr lang="ar-SA" sz="3600" b="1" dirty="0" smtClean="0">
                <a:solidFill>
                  <a:srgbClr val="FFC000"/>
                </a:solidFill>
              </a:rPr>
              <a:t>مكونات بيئة نظم قواعد البيانات</a:t>
            </a:r>
            <a:br>
              <a:rPr lang="ar-SA" sz="3600" b="1" dirty="0" smtClean="0">
                <a:solidFill>
                  <a:srgbClr val="FFC000"/>
                </a:solidFill>
              </a:rPr>
            </a:br>
            <a:r>
              <a:rPr lang="en-US" sz="3600" b="1" dirty="0" smtClean="0">
                <a:solidFill>
                  <a:srgbClr val="FFC000"/>
                </a:solidFill>
              </a:rPr>
              <a:t>components of the DBMS Environment</a:t>
            </a:r>
          </a:p>
        </p:txBody>
      </p:sp>
      <p:sp>
        <p:nvSpPr>
          <p:cNvPr id="3" name="عنصر نائب للمحتوى 2"/>
          <p:cNvSpPr>
            <a:spLocks noGrp="1"/>
          </p:cNvSpPr>
          <p:nvPr>
            <p:ph idx="1"/>
          </p:nvPr>
        </p:nvSpPr>
        <p:spPr>
          <a:xfrm>
            <a:off x="0" y="1500174"/>
            <a:ext cx="9001156" cy="5072098"/>
          </a:xfrm>
        </p:spPr>
        <p:txBody>
          <a:bodyPr>
            <a:normAutofit lnSpcReduction="10000"/>
          </a:bodyPr>
          <a:lstStyle/>
          <a:p>
            <a:pPr marL="609600" indent="-609600">
              <a:buNone/>
            </a:pPr>
            <a:r>
              <a:rPr lang="ar-SA" sz="2500" b="1" dirty="0" smtClean="0"/>
              <a:t>       </a:t>
            </a:r>
            <a:r>
              <a:rPr lang="ar-SA" b="1" dirty="0" smtClean="0">
                <a:solidFill>
                  <a:srgbClr val="3333FF"/>
                </a:solidFill>
              </a:rPr>
              <a:t>5- المستخدمون.</a:t>
            </a:r>
            <a:r>
              <a:rPr lang="en-US" b="1" dirty="0" smtClean="0">
                <a:solidFill>
                  <a:srgbClr val="3333FF"/>
                </a:solidFill>
              </a:rPr>
              <a:t> Users </a:t>
            </a:r>
            <a:endParaRPr lang="ar-SA" b="1" dirty="0" smtClean="0">
              <a:solidFill>
                <a:srgbClr val="3333FF"/>
              </a:solidFill>
            </a:endParaRPr>
          </a:p>
          <a:p>
            <a:pPr marL="609600" indent="-609600">
              <a:buClrTx/>
              <a:buFont typeface="Arial" pitchFamily="34" charset="0"/>
              <a:buChar char="•"/>
            </a:pPr>
            <a:r>
              <a:rPr lang="ar-SA" dirty="0" smtClean="0"/>
              <a:t>نستطيع تحديد أربعة أنواع من المستخدمين :</a:t>
            </a:r>
          </a:p>
          <a:p>
            <a:pPr marL="609600" indent="-609600">
              <a:buClrTx/>
              <a:buFont typeface="+mj-lt"/>
              <a:buAutoNum type="arabicParenR"/>
            </a:pPr>
            <a:r>
              <a:rPr lang="ar-SA" dirty="0" smtClean="0">
                <a:solidFill>
                  <a:srgbClr val="3333FF"/>
                </a:solidFill>
              </a:rPr>
              <a:t>مدير قواعد البيانات.</a:t>
            </a:r>
            <a:r>
              <a:rPr lang="en-US" dirty="0" smtClean="0">
                <a:solidFill>
                  <a:srgbClr val="3333FF"/>
                </a:solidFill>
              </a:rPr>
              <a:t>Database Administrator</a:t>
            </a:r>
            <a:endParaRPr lang="ar-SA" dirty="0" smtClean="0">
              <a:solidFill>
                <a:srgbClr val="3333FF"/>
              </a:solidFill>
            </a:endParaRPr>
          </a:p>
          <a:p>
            <a:pPr marL="609600" indent="-609600">
              <a:lnSpc>
                <a:spcPct val="80000"/>
              </a:lnSpc>
              <a:buNone/>
            </a:pPr>
            <a:r>
              <a:rPr lang="ar-SA" dirty="0" smtClean="0"/>
              <a:t>   مسئولياته أو مهامه:</a:t>
            </a:r>
          </a:p>
          <a:p>
            <a:pPr marL="609600" indent="-609600">
              <a:lnSpc>
                <a:spcPct val="80000"/>
              </a:lnSpc>
              <a:buClrTx/>
              <a:buNone/>
            </a:pPr>
            <a:r>
              <a:rPr lang="ar-SA" dirty="0" smtClean="0"/>
              <a:t>      1- تحديد متطلبات قواعد البيانات المطلوبة من برمجيات وتجهيزات.</a:t>
            </a:r>
          </a:p>
          <a:p>
            <a:pPr marL="609600" indent="-609600">
              <a:lnSpc>
                <a:spcPct val="80000"/>
              </a:lnSpc>
              <a:buClrTx/>
              <a:buNone/>
            </a:pPr>
            <a:r>
              <a:rPr lang="ar-SA" dirty="0" smtClean="0"/>
              <a:t>      2- إدامة النظام والتنسيق الدائم في عمليات استخدام قواعد البيانات.</a:t>
            </a:r>
          </a:p>
          <a:p>
            <a:pPr marL="609600" indent="-609600">
              <a:lnSpc>
                <a:spcPct val="80000"/>
              </a:lnSpc>
              <a:buClrTx/>
              <a:buNone/>
            </a:pPr>
            <a:r>
              <a:rPr lang="ar-SA" dirty="0" smtClean="0"/>
              <a:t>      3- توفير الأمن والحماية لقواعد البيانات وصلاحيات تفويض الاستخدام.</a:t>
            </a:r>
          </a:p>
          <a:p>
            <a:pPr marL="609600" indent="-609600">
              <a:lnSpc>
                <a:spcPct val="80000"/>
              </a:lnSpc>
              <a:buClrTx/>
              <a:buNone/>
            </a:pPr>
            <a:r>
              <a:rPr lang="ar-SA" dirty="0" smtClean="0"/>
              <a:t>      4- الرقابة وضبط أداء النظام ضمن مقياس عمل مثالي.</a:t>
            </a:r>
          </a:p>
          <a:p>
            <a:pPr marL="609600" indent="-609600">
              <a:lnSpc>
                <a:spcPct val="80000"/>
              </a:lnSpc>
              <a:buClrTx/>
              <a:buNone/>
            </a:pPr>
            <a:r>
              <a:rPr lang="ar-SA" dirty="0" smtClean="0"/>
              <a:t>      5- تصميم آليات المحافظة على قواعد البيانات وإنشاؤها لتوافق حاجات المستخدمين.</a:t>
            </a:r>
            <a:endParaRPr lang="en-US" dirty="0" smtClean="0"/>
          </a:p>
          <a:p>
            <a:pPr marL="609600" indent="-609600">
              <a:buClrTx/>
              <a:buNone/>
            </a:pPr>
            <a:endParaRPr lang="ar-SA" sz="2500" b="1" dirty="0" smtClean="0">
              <a:solidFill>
                <a:srgbClr val="3333FF"/>
              </a:solidFill>
            </a:endParaRPr>
          </a:p>
          <a:p>
            <a:pPr marL="609600" indent="-609600">
              <a:buClrTx/>
              <a:buFont typeface="Arial" pitchFamily="34" charset="0"/>
              <a:buChar char="•"/>
            </a:pPr>
            <a:endParaRPr lang="en-US" sz="2500" dirty="0" smtClean="0"/>
          </a:p>
          <a:p>
            <a:pPr marL="609600" indent="-609600">
              <a:buNone/>
            </a:pPr>
            <a:endParaRPr lang="ar-SA" sz="2500" dirty="0" smtClean="0">
              <a:solidFill>
                <a:srgbClr val="3333FF"/>
              </a:solidFill>
            </a:endParaRPr>
          </a:p>
        </p:txBody>
      </p:sp>
      <p:sp>
        <p:nvSpPr>
          <p:cNvPr id="4" name="عنصر نائب لرقم الشريحة 3"/>
          <p:cNvSpPr>
            <a:spLocks noGrp="1"/>
          </p:cNvSpPr>
          <p:nvPr>
            <p:ph type="sldNum" sz="quarter" idx="12"/>
          </p:nvPr>
        </p:nvSpPr>
        <p:spPr/>
        <p:txBody>
          <a:bodyPr>
            <a:normAutofit fontScale="92500" lnSpcReduction="20000"/>
          </a:bodyPr>
          <a:lstStyle/>
          <a:p>
            <a:fld id="{60A9891A-07BC-4F9E-8B22-5DE50975CC6E}" type="slidenum">
              <a:rPr lang="ar-SA" smtClean="0"/>
              <a:pPr/>
              <a:t>12</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1"/>
          <p:cNvSpPr txBox="1">
            <a:spLocks noGrp="1"/>
          </p:cNvSpPr>
          <p:nvPr>
            <p:ph type="title"/>
          </p:nvPr>
        </p:nvSpPr>
        <p:spPr>
          <a:xfrm>
            <a:off x="500034" y="277813"/>
            <a:ext cx="8286808" cy="1143000"/>
          </a:xfrm>
          <a:prstGeom prst="rect">
            <a:avLst/>
          </a:prstGeom>
        </p:spPr>
        <p:txBody>
          <a:bodyPr>
            <a:normAutofit fontScale="90000"/>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3600" b="1" i="0" u="none" strike="noStrike" kern="0" cap="none" spc="0" normalizeH="0" baseline="0" noProof="0" dirty="0" smtClean="0">
                <a:ln>
                  <a:noFill/>
                </a:ln>
                <a:solidFill>
                  <a:srgbClr val="FFC000"/>
                </a:solidFill>
                <a:effectLst/>
                <a:uLnTx/>
                <a:uFillTx/>
                <a:latin typeface="+mj-lt"/>
                <a:ea typeface="+mj-ea"/>
                <a:cs typeface="+mj-cs"/>
              </a:rPr>
              <a:t>مكونات بيئة نظم قواعد البيانات</a:t>
            </a:r>
            <a:br>
              <a:rPr kumimoji="0" lang="ar-SA" sz="3600" b="1" i="0" u="none" strike="noStrike" kern="0" cap="none" spc="0" normalizeH="0" baseline="0" noProof="0" dirty="0" smtClean="0">
                <a:ln>
                  <a:noFill/>
                </a:ln>
                <a:solidFill>
                  <a:srgbClr val="FFC000"/>
                </a:solidFill>
                <a:effectLst/>
                <a:uLnTx/>
                <a:uFillTx/>
                <a:latin typeface="+mj-lt"/>
                <a:ea typeface="+mj-ea"/>
                <a:cs typeface="+mj-cs"/>
              </a:rPr>
            </a:br>
            <a:r>
              <a:rPr kumimoji="0" lang="en-US" sz="3600" b="1" i="0" u="none" strike="noStrike" kern="0" cap="none" spc="0" normalizeH="0" baseline="0" noProof="0" dirty="0" smtClean="0">
                <a:ln>
                  <a:noFill/>
                </a:ln>
                <a:solidFill>
                  <a:srgbClr val="FFC000"/>
                </a:solidFill>
                <a:effectLst/>
                <a:uLnTx/>
                <a:uFillTx/>
                <a:latin typeface="+mj-lt"/>
                <a:ea typeface="+mj-ea"/>
                <a:cs typeface="+mj-cs"/>
              </a:rPr>
              <a:t>components of the DBMS Environment</a:t>
            </a:r>
          </a:p>
        </p:txBody>
      </p:sp>
      <p:sp>
        <p:nvSpPr>
          <p:cNvPr id="3" name="عنصر نائب للمحتوى 2"/>
          <p:cNvSpPr>
            <a:spLocks noGrp="1"/>
          </p:cNvSpPr>
          <p:nvPr>
            <p:ph idx="1"/>
          </p:nvPr>
        </p:nvSpPr>
        <p:spPr>
          <a:xfrm>
            <a:off x="914400" y="1600200"/>
            <a:ext cx="7943880" cy="4530725"/>
          </a:xfrm>
        </p:spPr>
        <p:txBody>
          <a:bodyPr>
            <a:normAutofit/>
          </a:bodyPr>
          <a:lstStyle/>
          <a:p>
            <a:pPr marL="514350" indent="-514350">
              <a:buClrTx/>
              <a:buFont typeface="+mj-lt"/>
              <a:buAutoNum type="arabicParenR" startAt="2"/>
            </a:pPr>
            <a:r>
              <a:rPr lang="ar-SA" sz="3000" dirty="0" smtClean="0">
                <a:solidFill>
                  <a:srgbClr val="3333FF"/>
                </a:solidFill>
              </a:rPr>
              <a:t>مصممو قاعدة البيانات </a:t>
            </a:r>
            <a:r>
              <a:rPr lang="en-US" sz="3000" dirty="0" smtClean="0">
                <a:solidFill>
                  <a:srgbClr val="3333FF"/>
                </a:solidFill>
              </a:rPr>
              <a:t>Database Designer</a:t>
            </a:r>
            <a:r>
              <a:rPr lang="ar-SA" sz="3000" dirty="0" smtClean="0">
                <a:solidFill>
                  <a:srgbClr val="3333FF"/>
                </a:solidFill>
              </a:rPr>
              <a:t> </a:t>
            </a:r>
          </a:p>
          <a:p>
            <a:pPr marL="609600" indent="-609600">
              <a:lnSpc>
                <a:spcPct val="90000"/>
              </a:lnSpc>
              <a:buClr>
                <a:srgbClr val="3333FF"/>
              </a:buClr>
              <a:buNone/>
            </a:pPr>
            <a:r>
              <a:rPr lang="ar-SA" dirty="0" smtClean="0"/>
              <a:t>وتشمل مهامهم التالي:</a:t>
            </a:r>
          </a:p>
          <a:p>
            <a:pPr marL="609600" indent="-609600">
              <a:lnSpc>
                <a:spcPct val="90000"/>
              </a:lnSpc>
              <a:buClrTx/>
              <a:buNone/>
            </a:pPr>
            <a:r>
              <a:rPr lang="ar-SA" dirty="0" smtClean="0"/>
              <a:t>      1- تحديد البيانات الواجب تخزينها.</a:t>
            </a:r>
          </a:p>
          <a:p>
            <a:pPr marL="609600" indent="-609600">
              <a:lnSpc>
                <a:spcPct val="90000"/>
              </a:lnSpc>
              <a:buNone/>
            </a:pPr>
            <a:r>
              <a:rPr lang="ar-SA" dirty="0" smtClean="0"/>
              <a:t>      2- تحديد أفضل التراكيب وبني البيانات الواجب استخدامها .</a:t>
            </a:r>
          </a:p>
          <a:p>
            <a:pPr marL="609600" indent="-609600">
              <a:lnSpc>
                <a:spcPct val="90000"/>
              </a:lnSpc>
              <a:buNone/>
            </a:pPr>
            <a:r>
              <a:rPr lang="ar-SA" dirty="0" smtClean="0"/>
              <a:t>      3- تصميم قاعدة البيانات والوصول إلى أقل درجة ممكنة من الأخطاء وهدر المصادر.</a:t>
            </a:r>
          </a:p>
          <a:p>
            <a:pPr marL="609600" indent="-609600">
              <a:lnSpc>
                <a:spcPct val="90000"/>
              </a:lnSpc>
              <a:buNone/>
            </a:pPr>
            <a:r>
              <a:rPr lang="ar-SA" dirty="0" smtClean="0"/>
              <a:t>      4- تحديد طرق تخاطب المستخدمين مع قاعدة البيانات ويشمل تعريف وتصميم شاشات التخاطب وتوثيقها.</a:t>
            </a:r>
            <a:endParaRPr lang="en-US" dirty="0"/>
          </a:p>
        </p:txBody>
      </p:sp>
      <p:sp>
        <p:nvSpPr>
          <p:cNvPr id="4" name="عنصر نائب لرقم الشريحة 3"/>
          <p:cNvSpPr>
            <a:spLocks noGrp="1"/>
          </p:cNvSpPr>
          <p:nvPr>
            <p:ph type="sldNum" sz="quarter" idx="12"/>
          </p:nvPr>
        </p:nvSpPr>
        <p:spPr/>
        <p:txBody>
          <a:bodyPr/>
          <a:lstStyle/>
          <a:p>
            <a:fld id="{60A9891A-07BC-4F9E-8B22-5DE50975CC6E}" type="slidenum">
              <a:rPr lang="ar-SA" smtClean="0"/>
              <a:pPr/>
              <a:t>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1"/>
          <p:cNvSpPr txBox="1">
            <a:spLocks noGrp="1"/>
          </p:cNvSpPr>
          <p:nvPr>
            <p:ph type="title"/>
          </p:nvPr>
        </p:nvSpPr>
        <p:spPr>
          <a:xfrm>
            <a:off x="428596" y="277813"/>
            <a:ext cx="8358246" cy="1143000"/>
          </a:xfrm>
          <a:prstGeom prst="rect">
            <a:avLst/>
          </a:prstGeom>
        </p:spPr>
        <p:txBody>
          <a:bodyPr>
            <a:normAutofit fontScale="90000"/>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3600" b="1" i="0" u="none" strike="noStrike" kern="0" cap="none" spc="0" normalizeH="0" baseline="0" noProof="0" dirty="0" smtClean="0">
                <a:ln>
                  <a:noFill/>
                </a:ln>
                <a:solidFill>
                  <a:srgbClr val="FFC000"/>
                </a:solidFill>
                <a:effectLst/>
                <a:uLnTx/>
                <a:uFillTx/>
                <a:latin typeface="+mj-lt"/>
                <a:ea typeface="+mj-ea"/>
                <a:cs typeface="+mj-cs"/>
              </a:rPr>
              <a:t>مكونات بيئة نظم قواعد البيانات</a:t>
            </a:r>
            <a:br>
              <a:rPr kumimoji="0" lang="ar-SA" sz="3600" b="1" i="0" u="none" strike="noStrike" kern="0" cap="none" spc="0" normalizeH="0" baseline="0" noProof="0" dirty="0" smtClean="0">
                <a:ln>
                  <a:noFill/>
                </a:ln>
                <a:solidFill>
                  <a:srgbClr val="FFC000"/>
                </a:solidFill>
                <a:effectLst/>
                <a:uLnTx/>
                <a:uFillTx/>
                <a:latin typeface="+mj-lt"/>
                <a:ea typeface="+mj-ea"/>
                <a:cs typeface="+mj-cs"/>
              </a:rPr>
            </a:br>
            <a:r>
              <a:rPr kumimoji="0" lang="en-US" sz="3600" b="1" i="0" u="none" strike="noStrike" kern="0" cap="none" spc="0" normalizeH="0" baseline="0" noProof="0" dirty="0" smtClean="0">
                <a:ln>
                  <a:noFill/>
                </a:ln>
                <a:solidFill>
                  <a:srgbClr val="FFC000"/>
                </a:solidFill>
                <a:effectLst/>
                <a:uLnTx/>
                <a:uFillTx/>
                <a:latin typeface="+mj-lt"/>
                <a:ea typeface="+mj-ea"/>
                <a:cs typeface="+mj-cs"/>
              </a:rPr>
              <a:t>components of the DBMS Environment</a:t>
            </a:r>
          </a:p>
        </p:txBody>
      </p:sp>
      <p:sp>
        <p:nvSpPr>
          <p:cNvPr id="3" name="عنصر نائب للمحتوى 2"/>
          <p:cNvSpPr>
            <a:spLocks noGrp="1"/>
          </p:cNvSpPr>
          <p:nvPr>
            <p:ph idx="1"/>
          </p:nvPr>
        </p:nvSpPr>
        <p:spPr>
          <a:xfrm>
            <a:off x="357158" y="1571612"/>
            <a:ext cx="8572560" cy="5143536"/>
          </a:xfrm>
        </p:spPr>
        <p:txBody>
          <a:bodyPr/>
          <a:lstStyle/>
          <a:p>
            <a:pPr marL="514350" indent="-514350">
              <a:buClr>
                <a:srgbClr val="3333FF"/>
              </a:buClr>
              <a:buFont typeface="+mj-lt"/>
              <a:buAutoNum type="arabicParenR" startAt="3"/>
            </a:pPr>
            <a:r>
              <a:rPr lang="ar-SA" sz="3000" dirty="0" err="1" smtClean="0">
                <a:solidFill>
                  <a:srgbClr val="3333FF"/>
                </a:solidFill>
              </a:rPr>
              <a:t>مبرمجوا</a:t>
            </a:r>
            <a:r>
              <a:rPr lang="ar-SA" sz="3000" dirty="0" smtClean="0">
                <a:solidFill>
                  <a:srgbClr val="3333FF"/>
                </a:solidFill>
              </a:rPr>
              <a:t> </a:t>
            </a:r>
            <a:r>
              <a:rPr lang="ar-SA" sz="3000" dirty="0" smtClean="0">
                <a:solidFill>
                  <a:srgbClr val="3333FF"/>
                </a:solidFill>
              </a:rPr>
              <a:t>قواعد البيانات </a:t>
            </a:r>
            <a:r>
              <a:rPr lang="en-US" sz="3000" dirty="0" smtClean="0">
                <a:solidFill>
                  <a:srgbClr val="3333FF"/>
                </a:solidFill>
              </a:rPr>
              <a:t>Database Programmers</a:t>
            </a:r>
            <a:r>
              <a:rPr lang="ar-SA" sz="3000" dirty="0" smtClean="0">
                <a:solidFill>
                  <a:srgbClr val="3333FF"/>
                </a:solidFill>
              </a:rPr>
              <a:t> :</a:t>
            </a:r>
          </a:p>
          <a:p>
            <a:pPr marL="609600" indent="-609600">
              <a:buNone/>
            </a:pPr>
            <a:r>
              <a:rPr lang="ar-SA" sz="3200" dirty="0" smtClean="0"/>
              <a:t>  </a:t>
            </a:r>
            <a:r>
              <a:rPr lang="ar-SA" sz="3000" dirty="0" smtClean="0"/>
              <a:t>وتشمل مهامهم التالي:</a:t>
            </a:r>
          </a:p>
          <a:p>
            <a:pPr marL="609600" indent="-609600">
              <a:buNone/>
            </a:pPr>
            <a:r>
              <a:rPr lang="ar-SA" sz="3000" dirty="0" smtClean="0"/>
              <a:t>    1- تحويل وترجمة تصاميم قواعد البيانات إلى لغات قواعد بيانات جاهزة لإدخالها إلى الحاسوب.</a:t>
            </a:r>
          </a:p>
          <a:p>
            <a:pPr marL="609600" indent="-609600">
              <a:buNone/>
            </a:pPr>
            <a:r>
              <a:rPr lang="ar-SA" sz="3000" dirty="0" smtClean="0"/>
              <a:t>    2- تنفيذ تلك الأنظمة والبرمجيات والتأكد من صحتها وخلوها من الأخطاء.</a:t>
            </a:r>
          </a:p>
          <a:p>
            <a:pPr marL="609600" indent="-609600">
              <a:buNone/>
            </a:pPr>
            <a:r>
              <a:rPr lang="ar-SA" sz="3000" dirty="0" smtClean="0"/>
              <a:t>    3- صياغة شاشات التخاطب والإدخال والإخراج التي تحتاجها نظم قواعد البيانات وتنفيذها..</a:t>
            </a:r>
          </a:p>
          <a:p>
            <a:pPr marL="609600" indent="-609600">
              <a:buNone/>
            </a:pPr>
            <a:r>
              <a:rPr lang="ar-SA" sz="3000" dirty="0" smtClean="0"/>
              <a:t>    4- صياغة أنماط وأشكال التقارير المطلوبة وتنفيذها.</a:t>
            </a:r>
            <a:endParaRPr lang="en-US" sz="3000" dirty="0" smtClean="0"/>
          </a:p>
          <a:p>
            <a:pPr>
              <a:buNone/>
            </a:pPr>
            <a:endParaRPr lang="en-US" sz="3000" dirty="0" smtClean="0">
              <a:solidFill>
                <a:srgbClr val="3333FF"/>
              </a:solidFill>
            </a:endParaRPr>
          </a:p>
          <a:p>
            <a:pPr>
              <a:buNone/>
            </a:pPr>
            <a:endParaRPr lang="en-US" sz="3000" dirty="0" smtClean="0">
              <a:solidFill>
                <a:srgbClr val="3333FF"/>
              </a:solidFill>
            </a:endParaRPr>
          </a:p>
        </p:txBody>
      </p:sp>
      <p:sp>
        <p:nvSpPr>
          <p:cNvPr id="4" name="عنصر نائب لرقم الشريحة 3"/>
          <p:cNvSpPr>
            <a:spLocks noGrp="1"/>
          </p:cNvSpPr>
          <p:nvPr>
            <p:ph type="sldNum" sz="quarter" idx="12"/>
          </p:nvPr>
        </p:nvSpPr>
        <p:spPr/>
        <p:txBody>
          <a:bodyPr/>
          <a:lstStyle/>
          <a:p>
            <a:fld id="{60A9891A-07BC-4F9E-8B22-5DE50975CC6E}" type="slidenum">
              <a:rPr lang="ar-SA" smtClean="0"/>
              <a:pPr/>
              <a:t>14</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1"/>
          <p:cNvSpPr txBox="1">
            <a:spLocks noGrp="1"/>
          </p:cNvSpPr>
          <p:nvPr>
            <p:ph type="title"/>
          </p:nvPr>
        </p:nvSpPr>
        <p:spPr>
          <a:xfrm>
            <a:off x="285720" y="277813"/>
            <a:ext cx="8501122" cy="1143000"/>
          </a:xfrm>
          <a:prstGeom prst="rect">
            <a:avLst/>
          </a:prstGeom>
        </p:spPr>
        <p:txBody>
          <a:bodyPr>
            <a:normAutofit fontScale="90000"/>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3600" b="1" i="0" u="none" strike="noStrike" kern="0" cap="none" spc="0" normalizeH="0" baseline="0" noProof="0" dirty="0" smtClean="0">
                <a:ln>
                  <a:noFill/>
                </a:ln>
                <a:solidFill>
                  <a:srgbClr val="FFC000"/>
                </a:solidFill>
                <a:effectLst/>
                <a:uLnTx/>
                <a:uFillTx/>
                <a:latin typeface="+mj-lt"/>
                <a:ea typeface="+mj-ea"/>
                <a:cs typeface="+mj-cs"/>
              </a:rPr>
              <a:t>مكونات بيئة نظم قواعد البيانات</a:t>
            </a:r>
            <a:br>
              <a:rPr kumimoji="0" lang="ar-SA" sz="3600" b="1" i="0" u="none" strike="noStrike" kern="0" cap="none" spc="0" normalizeH="0" baseline="0" noProof="0" dirty="0" smtClean="0">
                <a:ln>
                  <a:noFill/>
                </a:ln>
                <a:solidFill>
                  <a:srgbClr val="FFC000"/>
                </a:solidFill>
                <a:effectLst/>
                <a:uLnTx/>
                <a:uFillTx/>
                <a:latin typeface="+mj-lt"/>
                <a:ea typeface="+mj-ea"/>
                <a:cs typeface="+mj-cs"/>
              </a:rPr>
            </a:br>
            <a:r>
              <a:rPr kumimoji="0" lang="en-US" sz="3600" b="1" i="0" u="none" strike="noStrike" kern="0" cap="none" spc="0" normalizeH="0" baseline="0" noProof="0" dirty="0" smtClean="0">
                <a:ln>
                  <a:noFill/>
                </a:ln>
                <a:solidFill>
                  <a:srgbClr val="FFC000"/>
                </a:solidFill>
                <a:effectLst/>
                <a:uLnTx/>
                <a:uFillTx/>
                <a:latin typeface="+mj-lt"/>
                <a:ea typeface="+mj-ea"/>
                <a:cs typeface="+mj-cs"/>
              </a:rPr>
              <a:t>components of the DBMS Environment</a:t>
            </a:r>
          </a:p>
        </p:txBody>
      </p:sp>
      <p:sp>
        <p:nvSpPr>
          <p:cNvPr id="3" name="عنصر نائب للمحتوى 2"/>
          <p:cNvSpPr>
            <a:spLocks noGrp="1"/>
          </p:cNvSpPr>
          <p:nvPr>
            <p:ph idx="1"/>
          </p:nvPr>
        </p:nvSpPr>
        <p:spPr/>
        <p:txBody>
          <a:bodyPr/>
          <a:lstStyle/>
          <a:p>
            <a:pPr marL="514350" indent="-514350">
              <a:buClr>
                <a:srgbClr val="3333FF"/>
              </a:buClr>
              <a:buFont typeface="+mj-lt"/>
              <a:buAutoNum type="arabicParenR" startAt="4"/>
            </a:pPr>
            <a:r>
              <a:rPr lang="ar-SA" sz="3000" dirty="0" smtClean="0">
                <a:solidFill>
                  <a:srgbClr val="3333FF"/>
                </a:solidFill>
              </a:rPr>
              <a:t>مستخدمو قواعد البيانات </a:t>
            </a:r>
            <a:r>
              <a:rPr lang="en-US" sz="3000" dirty="0" smtClean="0">
                <a:solidFill>
                  <a:srgbClr val="3333FF"/>
                </a:solidFill>
              </a:rPr>
              <a:t>Database Users</a:t>
            </a:r>
            <a:endParaRPr lang="ar-SA" dirty="0" smtClean="0"/>
          </a:p>
          <a:p>
            <a:pPr marL="609600" indent="-609600">
              <a:buClr>
                <a:srgbClr val="3333FF"/>
              </a:buClr>
              <a:buFont typeface="Wingdings" pitchFamily="2" charset="2"/>
              <a:buChar char="v"/>
            </a:pPr>
            <a:r>
              <a:rPr lang="ar-SA" dirty="0" smtClean="0"/>
              <a:t>وهم تلك المجموعة التي تستخدم أنظمة قواعد البيانات وتطبيقها في مجال محدد وقد يكون المستخدمون على عدة مستويات اعتماداً على معرفتهم وخبرتهم بالحاسوب عموماً وبنظم قواعد البيانات على وجه الخصوص وتشمل:-</a:t>
            </a:r>
          </a:p>
          <a:p>
            <a:pPr marL="609600" indent="-609600">
              <a:buNone/>
            </a:pPr>
            <a:r>
              <a:rPr lang="en-US" dirty="0" smtClean="0"/>
              <a:t>  </a:t>
            </a:r>
            <a:r>
              <a:rPr lang="ar-SA" dirty="0" smtClean="0"/>
              <a:t>    1- المستخدم البدائي.</a:t>
            </a:r>
          </a:p>
          <a:p>
            <a:pPr marL="609600" indent="-609600">
              <a:buNone/>
            </a:pPr>
            <a:r>
              <a:rPr lang="ar-SA" dirty="0" smtClean="0"/>
              <a:t>      2- المستخدم الخبير.</a:t>
            </a:r>
            <a:endParaRPr lang="en-US" dirty="0" smtClean="0"/>
          </a:p>
          <a:p>
            <a:endParaRPr lang="en-US" dirty="0"/>
          </a:p>
        </p:txBody>
      </p:sp>
      <p:sp>
        <p:nvSpPr>
          <p:cNvPr id="4" name="عنصر نائب لرقم الشريحة 3"/>
          <p:cNvSpPr>
            <a:spLocks noGrp="1"/>
          </p:cNvSpPr>
          <p:nvPr>
            <p:ph type="sldNum" sz="quarter" idx="12"/>
          </p:nvPr>
        </p:nvSpPr>
        <p:spPr/>
        <p:txBody>
          <a:bodyPr/>
          <a:lstStyle/>
          <a:p>
            <a:fld id="{60A9891A-07BC-4F9E-8B22-5DE50975CC6E}" type="slidenum">
              <a:rPr lang="ar-SA" smtClean="0"/>
              <a:pPr/>
              <a:t>15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7813"/>
            <a:ext cx="7801004" cy="1143000"/>
          </a:xfrm>
        </p:spPr>
        <p:txBody>
          <a:bodyPr/>
          <a:lstStyle/>
          <a:p>
            <a:pPr algn="r"/>
            <a:r>
              <a:rPr lang="ar-SA" sz="3600" b="1" dirty="0" smtClean="0">
                <a:solidFill>
                  <a:srgbClr val="FFC000"/>
                </a:solidFill>
              </a:rPr>
              <a:t>تطور نظم إدارة قواعد البيانات</a:t>
            </a:r>
            <a:endParaRPr lang="en-US" sz="3600" b="1" dirty="0" smtClean="0">
              <a:solidFill>
                <a:srgbClr val="FFC000"/>
              </a:solidFill>
            </a:endParaRPr>
          </a:p>
        </p:txBody>
      </p:sp>
      <p:sp>
        <p:nvSpPr>
          <p:cNvPr id="3" name="عنصر نائب للمحتوى 2"/>
          <p:cNvSpPr>
            <a:spLocks noGrp="1"/>
          </p:cNvSpPr>
          <p:nvPr>
            <p:ph idx="1"/>
          </p:nvPr>
        </p:nvSpPr>
        <p:spPr>
          <a:xfrm>
            <a:off x="428596" y="1600200"/>
            <a:ext cx="8501122" cy="4530725"/>
          </a:xfrm>
        </p:spPr>
        <p:txBody>
          <a:bodyPr/>
          <a:lstStyle/>
          <a:p>
            <a:pPr>
              <a:buClr>
                <a:srgbClr val="3333FF"/>
              </a:buClr>
              <a:buFont typeface="Wingdings" pitchFamily="2" charset="2"/>
              <a:buChar char="v"/>
            </a:pPr>
            <a:r>
              <a:rPr lang="ar-SA" dirty="0" smtClean="0"/>
              <a:t>من أشهر الشركات التي ساهمت في تطوير نظم قواعد البيانات هي شركة </a:t>
            </a:r>
            <a:r>
              <a:rPr lang="en-US" dirty="0" smtClean="0"/>
              <a:t>IBM</a:t>
            </a:r>
            <a:r>
              <a:rPr lang="ar-SA" dirty="0" smtClean="0"/>
              <a:t> التي قادت مشروعا لإنتاج طريقة عامة لمعالجة البيانات وقد نتج عنها ما يعرف بـ</a:t>
            </a:r>
            <a:r>
              <a:rPr lang="en-US" dirty="0" smtClean="0"/>
              <a:t>Information Management System (IMS) </a:t>
            </a:r>
            <a:r>
              <a:rPr lang="ar-SA" dirty="0" smtClean="0"/>
              <a:t> </a:t>
            </a:r>
          </a:p>
          <a:p>
            <a:pPr>
              <a:buClr>
                <a:srgbClr val="3333FF"/>
              </a:buClr>
              <a:buFont typeface="Wingdings" pitchFamily="2" charset="2"/>
              <a:buChar char="v"/>
            </a:pPr>
            <a:r>
              <a:rPr lang="ar-SA" dirty="0" smtClean="0"/>
              <a:t>ونتج عن ذلك نموذج قواعد البيانات الأول وهو النموذج الشجري أو الهرمي </a:t>
            </a:r>
            <a:r>
              <a:rPr lang="en-US" dirty="0" smtClean="0"/>
              <a:t>Tree data model </a:t>
            </a:r>
            <a:r>
              <a:rPr lang="ar-SA" dirty="0" smtClean="0"/>
              <a:t> وعرف بعد ذلك بـ </a:t>
            </a:r>
            <a:r>
              <a:rPr lang="en-US" dirty="0" smtClean="0"/>
              <a:t>Hierarchical DBMS</a:t>
            </a:r>
          </a:p>
        </p:txBody>
      </p:sp>
      <p:sp>
        <p:nvSpPr>
          <p:cNvPr id="4" name="عنصر نائب لرقم الشريحة 3"/>
          <p:cNvSpPr>
            <a:spLocks noGrp="1"/>
          </p:cNvSpPr>
          <p:nvPr>
            <p:ph type="sldNum" sz="quarter" idx="12"/>
          </p:nvPr>
        </p:nvSpPr>
        <p:spPr/>
        <p:txBody>
          <a:bodyPr/>
          <a:lstStyle/>
          <a:p>
            <a:fld id="{60A9891A-07BC-4F9E-8B22-5DE50975CC6E}" type="slidenum">
              <a:rPr lang="ar-SA" smtClean="0"/>
              <a:pPr/>
              <a:t>16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285728"/>
            <a:ext cx="8286808" cy="1143007"/>
          </a:xfrm>
        </p:spPr>
        <p:txBody>
          <a:bodyPr/>
          <a:lstStyle/>
          <a:p>
            <a:pPr algn="r"/>
            <a:r>
              <a:rPr lang="ar-SA" sz="3600" b="1" dirty="0" smtClean="0">
                <a:solidFill>
                  <a:srgbClr val="FFC000"/>
                </a:solidFill>
              </a:rPr>
              <a:t>تطور نظم إدارة قواعد البيانات</a:t>
            </a:r>
            <a:endParaRPr lang="en-US" sz="3600" dirty="0">
              <a:solidFill>
                <a:srgbClr val="FFC000"/>
              </a:solidFill>
            </a:endParaRPr>
          </a:p>
        </p:txBody>
      </p:sp>
      <p:sp>
        <p:nvSpPr>
          <p:cNvPr id="4" name="عنصر نائب لرقم الشريحة 3"/>
          <p:cNvSpPr>
            <a:spLocks noGrp="1"/>
          </p:cNvSpPr>
          <p:nvPr>
            <p:ph type="sldNum" sz="quarter" idx="12"/>
          </p:nvPr>
        </p:nvSpPr>
        <p:spPr/>
        <p:txBody>
          <a:bodyPr/>
          <a:lstStyle/>
          <a:p>
            <a:fld id="{60A9891A-07BC-4F9E-8B22-5DE50975CC6E}" type="slidenum">
              <a:rPr lang="ar-SA" smtClean="0"/>
              <a:pPr/>
              <a:t>17</a:t>
            </a:fld>
            <a:endParaRPr lang="en-US"/>
          </a:p>
        </p:txBody>
      </p:sp>
      <p:cxnSp>
        <p:nvCxnSpPr>
          <p:cNvPr id="1027" name="AutoShape 3"/>
          <p:cNvCxnSpPr>
            <a:cxnSpLocks noChangeShapeType="1"/>
          </p:cNvCxnSpPr>
          <p:nvPr/>
        </p:nvCxnSpPr>
        <p:spPr bwMode="auto">
          <a:xfrm rot="5400000">
            <a:off x="4710447" y="2638431"/>
            <a:ext cx="866436" cy="322"/>
          </a:xfrm>
          <a:prstGeom prst="straightConnector1">
            <a:avLst/>
          </a:prstGeom>
          <a:ln>
            <a:headEnd type="triangle" w="med" len="med"/>
            <a:tailEnd type="triangle" w="med" len="med"/>
          </a:ln>
        </p:spPr>
        <p:style>
          <a:lnRef idx="2">
            <a:schemeClr val="dk1"/>
          </a:lnRef>
          <a:fillRef idx="0">
            <a:schemeClr val="dk1"/>
          </a:fillRef>
          <a:effectRef idx="1">
            <a:schemeClr val="dk1"/>
          </a:effectRef>
          <a:fontRef idx="minor">
            <a:schemeClr val="tx1"/>
          </a:fontRef>
        </p:style>
      </p:cxnSp>
      <p:cxnSp>
        <p:nvCxnSpPr>
          <p:cNvPr id="1031" name="AutoShape 7"/>
          <p:cNvCxnSpPr>
            <a:cxnSpLocks noChangeShapeType="1"/>
          </p:cNvCxnSpPr>
          <p:nvPr/>
        </p:nvCxnSpPr>
        <p:spPr bwMode="auto">
          <a:xfrm rot="16200000" flipH="1">
            <a:off x="5611700" y="3532309"/>
            <a:ext cx="1106604" cy="1328615"/>
          </a:xfrm>
          <a:prstGeom prst="bentConnector3">
            <a:avLst>
              <a:gd name="adj1" fmla="val 50000"/>
            </a:avLst>
          </a:prstGeom>
          <a:ln>
            <a:headEnd type="triangle" w="med" len="med"/>
            <a:tailEnd type="triangle" w="med" len="med"/>
          </a:ln>
        </p:spPr>
        <p:style>
          <a:lnRef idx="2">
            <a:schemeClr val="dk1"/>
          </a:lnRef>
          <a:fillRef idx="0">
            <a:schemeClr val="dk1"/>
          </a:fillRef>
          <a:effectRef idx="1">
            <a:schemeClr val="dk1"/>
          </a:effectRef>
          <a:fontRef idx="minor">
            <a:schemeClr val="tx1"/>
          </a:fontRef>
        </p:style>
      </p:cxnSp>
      <p:cxnSp>
        <p:nvCxnSpPr>
          <p:cNvPr id="1032" name="AutoShape 8"/>
          <p:cNvCxnSpPr>
            <a:cxnSpLocks noChangeShapeType="1"/>
          </p:cNvCxnSpPr>
          <p:nvPr/>
        </p:nvCxnSpPr>
        <p:spPr bwMode="auto">
          <a:xfrm rot="5400000">
            <a:off x="3703597" y="3654461"/>
            <a:ext cx="1022425" cy="1000132"/>
          </a:xfrm>
          <a:prstGeom prst="bentConnector3">
            <a:avLst>
              <a:gd name="adj1" fmla="val 50000"/>
            </a:avLst>
          </a:prstGeom>
          <a:ln>
            <a:headEnd/>
            <a:tailEnd type="triangle" w="med" len="med"/>
          </a:ln>
        </p:spPr>
        <p:style>
          <a:lnRef idx="2">
            <a:schemeClr val="dk1"/>
          </a:lnRef>
          <a:fillRef idx="0">
            <a:schemeClr val="dk1"/>
          </a:fillRef>
          <a:effectRef idx="1">
            <a:schemeClr val="dk1"/>
          </a:effectRef>
          <a:fontRef idx="minor">
            <a:schemeClr val="tx1"/>
          </a:fontRef>
        </p:style>
      </p:cxnSp>
      <p:sp>
        <p:nvSpPr>
          <p:cNvPr id="50" name="مستطيل 49"/>
          <p:cNvSpPr/>
          <p:nvPr/>
        </p:nvSpPr>
        <p:spPr>
          <a:xfrm>
            <a:off x="1285852" y="4000504"/>
            <a:ext cx="2282228" cy="461665"/>
          </a:xfrm>
          <a:prstGeom prst="rect">
            <a:avLst/>
          </a:prstGeom>
        </p:spPr>
        <p:txBody>
          <a:bodyPr wrap="none">
            <a:spAutoFit/>
          </a:bodyPr>
          <a:lstStyle/>
          <a:p>
            <a:r>
              <a:rPr lang="en-US" sz="2400" b="1" dirty="0" smtClean="0"/>
              <a:t>Work - History</a:t>
            </a:r>
            <a:endParaRPr lang="en-US" sz="2400" b="1" dirty="0"/>
          </a:p>
        </p:txBody>
      </p:sp>
      <p:sp>
        <p:nvSpPr>
          <p:cNvPr id="51" name="مستطيل 50"/>
          <p:cNvSpPr/>
          <p:nvPr/>
        </p:nvSpPr>
        <p:spPr>
          <a:xfrm>
            <a:off x="5572367" y="2500306"/>
            <a:ext cx="1261884" cy="461665"/>
          </a:xfrm>
          <a:prstGeom prst="rect">
            <a:avLst/>
          </a:prstGeom>
        </p:spPr>
        <p:txBody>
          <a:bodyPr wrap="none">
            <a:spAutoFit/>
          </a:bodyPr>
          <a:lstStyle/>
          <a:p>
            <a:r>
              <a:rPr lang="en-US" sz="2400" b="1" dirty="0" smtClean="0"/>
              <a:t>Faculty</a:t>
            </a:r>
            <a:endParaRPr lang="en-US" sz="2400" b="1" dirty="0"/>
          </a:p>
        </p:txBody>
      </p:sp>
      <p:sp>
        <p:nvSpPr>
          <p:cNvPr id="52" name="مستطيل 51"/>
          <p:cNvSpPr/>
          <p:nvPr/>
        </p:nvSpPr>
        <p:spPr>
          <a:xfrm>
            <a:off x="4929190" y="4274114"/>
            <a:ext cx="1245854" cy="461665"/>
          </a:xfrm>
          <a:prstGeom prst="rect">
            <a:avLst/>
          </a:prstGeom>
        </p:spPr>
        <p:txBody>
          <a:bodyPr wrap="none">
            <a:spAutoFit/>
          </a:bodyPr>
          <a:lstStyle/>
          <a:p>
            <a:r>
              <a:rPr lang="en-US" sz="2400" b="1" dirty="0" smtClean="0"/>
              <a:t>Course</a:t>
            </a:r>
            <a:endParaRPr lang="en-US" sz="2400" b="1" dirty="0"/>
          </a:p>
        </p:txBody>
      </p:sp>
      <p:grpSp>
        <p:nvGrpSpPr>
          <p:cNvPr id="74" name="مجموعة 73"/>
          <p:cNvGrpSpPr/>
          <p:nvPr/>
        </p:nvGrpSpPr>
        <p:grpSpPr>
          <a:xfrm>
            <a:off x="3000364" y="1643050"/>
            <a:ext cx="2714645" cy="572298"/>
            <a:chOff x="3000364" y="1643050"/>
            <a:chExt cx="2714645" cy="572298"/>
          </a:xfrm>
        </p:grpSpPr>
        <p:sp>
          <p:nvSpPr>
            <p:cNvPr id="1037" name="Rectangle 13"/>
            <p:cNvSpPr>
              <a:spLocks noChangeArrowheads="1"/>
            </p:cNvSpPr>
            <p:nvPr/>
          </p:nvSpPr>
          <p:spPr bwMode="auto">
            <a:xfrm>
              <a:off x="3000364" y="1643050"/>
              <a:ext cx="2714645" cy="562324"/>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effectLst/>
                  <a:latin typeface="Calibri" pitchFamily="34" charset="0"/>
                  <a:ea typeface="Arial" pitchFamily="34" charset="0"/>
                  <a:cs typeface="Arial" pitchFamily="34" charset="0"/>
                </a:rPr>
                <a:t>Department-code </a:t>
              </a:r>
              <a:r>
                <a:rPr kumimoji="0" lang="en-US" sz="2000" b="1" i="0" u="none" strike="noStrike" cap="none" normalizeH="0" dirty="0" smtClean="0">
                  <a:ln>
                    <a:noFill/>
                  </a:ln>
                  <a:effectLst/>
                  <a:latin typeface="Calibri" pitchFamily="34" charset="0"/>
                  <a:ea typeface="Arial" pitchFamily="34" charset="0"/>
                  <a:cs typeface="Arial" pitchFamily="34" charset="0"/>
                </a:rPr>
                <a:t>   .</a:t>
              </a:r>
              <a:r>
                <a:rPr kumimoji="0" lang="en-US" sz="2000" b="1" i="0" u="none" strike="noStrike" cap="none" normalizeH="0" baseline="0" dirty="0" smtClean="0">
                  <a:ln>
                    <a:noFill/>
                  </a:ln>
                  <a:effectLst/>
                  <a:latin typeface="Calibri" pitchFamily="34" charset="0"/>
                  <a:ea typeface="Arial" pitchFamily="34" charset="0"/>
                  <a:cs typeface="Arial" pitchFamily="34" charset="0"/>
                </a:rPr>
                <a:t>……</a:t>
              </a:r>
              <a:endParaRPr kumimoji="0" lang="en-US" sz="2000" b="1" i="0" u="none" strike="noStrike" cap="none" normalizeH="0" baseline="0" dirty="0" smtClean="0">
                <a:ln>
                  <a:noFill/>
                </a:ln>
                <a:effectLst/>
                <a:latin typeface="Arial" pitchFamily="34" charset="0"/>
                <a:cs typeface="Arial" pitchFamily="34" charset="0"/>
              </a:endParaRPr>
            </a:p>
          </p:txBody>
        </p:sp>
        <p:cxnSp>
          <p:nvCxnSpPr>
            <p:cNvPr id="54" name="رابط مستقيم 53"/>
            <p:cNvCxnSpPr/>
            <p:nvPr/>
          </p:nvCxnSpPr>
          <p:spPr bwMode="auto">
            <a:xfrm rot="5400000">
              <a:off x="4714082" y="1928802"/>
              <a:ext cx="571504" cy="1588"/>
            </a:xfrm>
            <a:prstGeom prst="line">
              <a:avLst/>
            </a:prstGeom>
            <a:ln>
              <a:headEnd type="none" w="med" len="med"/>
              <a:tailEnd type="none" w="med" len="med"/>
            </a:ln>
          </p:spPr>
          <p:style>
            <a:lnRef idx="2">
              <a:schemeClr val="dk1"/>
            </a:lnRef>
            <a:fillRef idx="1">
              <a:schemeClr val="lt1"/>
            </a:fillRef>
            <a:effectRef idx="0">
              <a:schemeClr val="dk1"/>
            </a:effectRef>
            <a:fontRef idx="minor">
              <a:schemeClr val="dk1"/>
            </a:fontRef>
          </p:style>
        </p:cxnSp>
      </p:grpSp>
      <p:grpSp>
        <p:nvGrpSpPr>
          <p:cNvPr id="75" name="مجموعة 74"/>
          <p:cNvGrpSpPr/>
          <p:nvPr/>
        </p:nvGrpSpPr>
        <p:grpSpPr>
          <a:xfrm>
            <a:off x="3857621" y="3071810"/>
            <a:ext cx="2786081" cy="605174"/>
            <a:chOff x="3857621" y="3071810"/>
            <a:chExt cx="2786081" cy="605174"/>
          </a:xfrm>
        </p:grpSpPr>
        <p:sp>
          <p:nvSpPr>
            <p:cNvPr id="1029" name="Rectangle 5"/>
            <p:cNvSpPr>
              <a:spLocks noChangeArrowheads="1"/>
            </p:cNvSpPr>
            <p:nvPr/>
          </p:nvSpPr>
          <p:spPr bwMode="auto">
            <a:xfrm>
              <a:off x="3857621" y="3071810"/>
              <a:ext cx="2786081" cy="605174"/>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Arial" pitchFamily="34" charset="0"/>
                  <a:cs typeface="Arial" pitchFamily="34" charset="0"/>
                </a:rPr>
                <a:t>Employee-No     </a:t>
              </a:r>
              <a:r>
                <a:rPr kumimoji="0" lang="en-US" sz="2000" b="1" i="0" u="none" strike="noStrike" cap="none" normalizeH="0" dirty="0" smtClean="0">
                  <a:ln>
                    <a:noFill/>
                  </a:ln>
                  <a:solidFill>
                    <a:schemeClr val="tx1"/>
                  </a:solidFill>
                  <a:effectLst/>
                  <a:latin typeface="Calibri" pitchFamily="34" charset="0"/>
                  <a:ea typeface="Arial" pitchFamily="34" charset="0"/>
                  <a:cs typeface="Arial" pitchFamily="34" charset="0"/>
                </a:rPr>
                <a:t>   </a:t>
              </a:r>
              <a:r>
                <a:rPr kumimoji="0" lang="en-US" sz="2000" b="1" i="0" u="none" strike="noStrike" cap="none" normalizeH="0" baseline="0" dirty="0" smtClean="0">
                  <a:ln>
                    <a:noFill/>
                  </a:ln>
                  <a:solidFill>
                    <a:schemeClr val="tx1"/>
                  </a:solidFill>
                  <a:effectLst/>
                  <a:latin typeface="Calibri" pitchFamily="34" charset="0"/>
                  <a:ea typeface="Arial" pitchFamily="34" charset="0"/>
                  <a:cs typeface="Arial" pitchFamily="34" charset="0"/>
                </a:rPr>
                <a:t>…………</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p:txBody>
        </p:sp>
        <p:cxnSp>
          <p:nvCxnSpPr>
            <p:cNvPr id="61" name="رابط مستقيم 60"/>
            <p:cNvCxnSpPr/>
            <p:nvPr/>
          </p:nvCxnSpPr>
          <p:spPr bwMode="auto">
            <a:xfrm rot="5400000">
              <a:off x="5358215" y="3357165"/>
              <a:ext cx="571504" cy="794"/>
            </a:xfrm>
            <a:prstGeom prst="line">
              <a:avLst/>
            </a:prstGeom>
            <a:ln>
              <a:headEnd type="none" w="med" len="med"/>
              <a:tailEnd type="none" w="med" len="med"/>
            </a:ln>
          </p:spPr>
          <p:style>
            <a:lnRef idx="2">
              <a:schemeClr val="dk1"/>
            </a:lnRef>
            <a:fillRef idx="1">
              <a:schemeClr val="lt1"/>
            </a:fillRef>
            <a:effectRef idx="0">
              <a:schemeClr val="dk1"/>
            </a:effectRef>
            <a:fontRef idx="minor">
              <a:schemeClr val="dk1"/>
            </a:fontRef>
          </p:style>
        </p:cxnSp>
      </p:grpSp>
      <p:grpSp>
        <p:nvGrpSpPr>
          <p:cNvPr id="77" name="مجموعة 76"/>
          <p:cNvGrpSpPr/>
          <p:nvPr/>
        </p:nvGrpSpPr>
        <p:grpSpPr>
          <a:xfrm>
            <a:off x="5357818" y="4786322"/>
            <a:ext cx="2071702" cy="571504"/>
            <a:chOff x="5357818" y="4786322"/>
            <a:chExt cx="2071702" cy="571504"/>
          </a:xfrm>
        </p:grpSpPr>
        <p:sp>
          <p:nvSpPr>
            <p:cNvPr id="1034" name="Rectangle 10"/>
            <p:cNvSpPr>
              <a:spLocks noChangeArrowheads="1"/>
            </p:cNvSpPr>
            <p:nvPr/>
          </p:nvSpPr>
          <p:spPr bwMode="auto">
            <a:xfrm>
              <a:off x="5357818" y="4786322"/>
              <a:ext cx="2071702" cy="571504"/>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Arial" pitchFamily="34" charset="0"/>
                  <a:cs typeface="Arial" pitchFamily="34" charset="0"/>
                </a:rPr>
                <a:t>Course –No </a:t>
              </a:r>
              <a:r>
                <a:rPr kumimoji="0" lang="ar-SA" sz="2000" b="1" i="0" u="none" strike="noStrike" cap="none" normalizeH="0" baseline="0" dirty="0" smtClean="0">
                  <a:ln>
                    <a:noFill/>
                  </a:ln>
                  <a:solidFill>
                    <a:schemeClr val="tx1"/>
                  </a:solidFill>
                  <a:effectLst/>
                  <a:latin typeface="Calibri" pitchFamily="34" charset="0"/>
                  <a:ea typeface="Arial" pitchFamily="34" charset="0"/>
                  <a:cs typeface="Arial" pitchFamily="34" charset="0"/>
                </a:rPr>
                <a:t> </a:t>
              </a:r>
              <a:r>
                <a:rPr kumimoji="0" lang="en-US" sz="2000" b="1" i="0" u="none" strike="noStrike" cap="none" normalizeH="0" baseline="0" dirty="0" smtClean="0">
                  <a:ln>
                    <a:noFill/>
                  </a:ln>
                  <a:solidFill>
                    <a:schemeClr val="tx1"/>
                  </a:solidFill>
                  <a:effectLst/>
                  <a:latin typeface="Calibri" pitchFamily="34" charset="0"/>
                  <a:ea typeface="Arial" pitchFamily="34" charset="0"/>
                  <a:cs typeface="Arial" pitchFamily="34" charset="0"/>
                </a:rPr>
                <a:t>………</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p:txBody>
        </p:sp>
        <p:cxnSp>
          <p:nvCxnSpPr>
            <p:cNvPr id="73" name="رابط مستقيم 72"/>
            <p:cNvCxnSpPr/>
            <p:nvPr/>
          </p:nvCxnSpPr>
          <p:spPr bwMode="auto">
            <a:xfrm rot="5400000">
              <a:off x="6428991" y="5071677"/>
              <a:ext cx="571504" cy="794"/>
            </a:xfrm>
            <a:prstGeom prst="line">
              <a:avLst/>
            </a:prstGeom>
            <a:ln>
              <a:headEnd type="none" w="med" len="med"/>
              <a:tailEnd type="none" w="med" len="med"/>
            </a:ln>
          </p:spPr>
          <p:style>
            <a:lnRef idx="2">
              <a:schemeClr val="dk1"/>
            </a:lnRef>
            <a:fillRef idx="1">
              <a:schemeClr val="lt1"/>
            </a:fillRef>
            <a:effectRef idx="0">
              <a:schemeClr val="dk1"/>
            </a:effectRef>
            <a:fontRef idx="minor">
              <a:schemeClr val="dk1"/>
            </a:fontRef>
          </p:style>
        </p:cxnSp>
      </p:grpSp>
      <p:grpSp>
        <p:nvGrpSpPr>
          <p:cNvPr id="76" name="مجموعة 75"/>
          <p:cNvGrpSpPr/>
          <p:nvPr/>
        </p:nvGrpSpPr>
        <p:grpSpPr>
          <a:xfrm>
            <a:off x="2285984" y="4643446"/>
            <a:ext cx="2038529" cy="571504"/>
            <a:chOff x="2285984" y="4643446"/>
            <a:chExt cx="2038529" cy="571504"/>
          </a:xfrm>
        </p:grpSpPr>
        <p:sp>
          <p:nvSpPr>
            <p:cNvPr id="1040" name="Rectangle 16"/>
            <p:cNvSpPr>
              <a:spLocks noChangeArrowheads="1"/>
            </p:cNvSpPr>
            <p:nvPr/>
          </p:nvSpPr>
          <p:spPr bwMode="auto">
            <a:xfrm>
              <a:off x="2285984" y="4643446"/>
              <a:ext cx="2038529" cy="571504"/>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Arial" pitchFamily="34" charset="0"/>
                  <a:cs typeface="Arial" pitchFamily="34" charset="0"/>
                </a:rPr>
                <a:t>Work Data     ……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p:txBody>
        </p:sp>
        <p:cxnSp>
          <p:nvCxnSpPr>
            <p:cNvPr id="71" name="رابط مستقيم 70"/>
            <p:cNvCxnSpPr/>
            <p:nvPr/>
          </p:nvCxnSpPr>
          <p:spPr bwMode="auto">
            <a:xfrm rot="5400000">
              <a:off x="3285719" y="4928801"/>
              <a:ext cx="571504" cy="794"/>
            </a:xfrm>
            <a:prstGeom prst="line">
              <a:avLst/>
            </a:prstGeom>
            <a:ln>
              <a:headEnd type="none" w="med" len="med"/>
              <a:tailEnd type="none" w="med" len="med"/>
            </a:ln>
          </p:spPr>
          <p:style>
            <a:lnRef idx="2">
              <a:schemeClr val="dk1"/>
            </a:lnRef>
            <a:fillRef idx="1">
              <a:schemeClr val="lt1"/>
            </a:fillRef>
            <a:effectRef idx="0">
              <a:schemeClr val="dk1"/>
            </a:effectRef>
            <a:fontRef idx="minor">
              <a:schemeClr val="dk1"/>
            </a:fontRef>
          </p:style>
        </p:cxnSp>
      </p:grpSp>
      <p:sp>
        <p:nvSpPr>
          <p:cNvPr id="22" name="مستطيل 21"/>
          <p:cNvSpPr/>
          <p:nvPr/>
        </p:nvSpPr>
        <p:spPr>
          <a:xfrm>
            <a:off x="1571604" y="5417122"/>
            <a:ext cx="5500726" cy="523220"/>
          </a:xfrm>
          <a:prstGeom prst="rect">
            <a:avLst/>
          </a:prstGeom>
        </p:spPr>
        <p:txBody>
          <a:bodyPr wrap="square">
            <a:spAutoFit/>
          </a:bodyPr>
          <a:lstStyle/>
          <a:p>
            <a:pPr algn="ctr"/>
            <a:r>
              <a:rPr lang="ar-SA" sz="2800" b="1" dirty="0" smtClean="0">
                <a:solidFill>
                  <a:srgbClr val="3333FF"/>
                </a:solidFill>
              </a:rPr>
              <a:t>مثال على النموذج الشجري لقواعد البيانات :</a:t>
            </a:r>
            <a:r>
              <a:rPr lang="en-US" sz="2800" b="1" dirty="0" smtClean="0">
                <a:solidFill>
                  <a:srgbClr val="3333FF"/>
                </a:solidFill>
              </a:rPr>
              <a:t> </a:t>
            </a:r>
            <a:endParaRPr lang="en-US" sz="2800" b="1" dirty="0">
              <a:solidFill>
                <a:srgbClr val="3333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additive="base">
                                        <p:cTn id="7"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4"/>
                                        </p:tgtEl>
                                        <p:attrNameLst>
                                          <p:attrName>style.visibility</p:attrName>
                                        </p:attrNameLst>
                                      </p:cBhvr>
                                      <p:to>
                                        <p:strVal val="visible"/>
                                      </p:to>
                                    </p:set>
                                    <p:anim calcmode="lin" valueType="num">
                                      <p:cBhvr additive="base">
                                        <p:cTn id="13" dur="500" fill="hold"/>
                                        <p:tgtEl>
                                          <p:spTgt spid="74"/>
                                        </p:tgtEl>
                                        <p:attrNameLst>
                                          <p:attrName>ppt_x</p:attrName>
                                        </p:attrNameLst>
                                      </p:cBhvr>
                                      <p:tavLst>
                                        <p:tav tm="0">
                                          <p:val>
                                            <p:strVal val="#ppt_x"/>
                                          </p:val>
                                        </p:tav>
                                        <p:tav tm="100000">
                                          <p:val>
                                            <p:strVal val="#ppt_x"/>
                                          </p:val>
                                        </p:tav>
                                      </p:tavLst>
                                    </p:anim>
                                    <p:anim calcmode="lin" valueType="num">
                                      <p:cBhvr additive="base">
                                        <p:cTn id="14"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7"/>
                                        </p:tgtEl>
                                        <p:attrNameLst>
                                          <p:attrName>style.visibility</p:attrName>
                                        </p:attrNameLst>
                                      </p:cBhvr>
                                      <p:to>
                                        <p:strVal val="visible"/>
                                      </p:to>
                                    </p:set>
                                    <p:anim calcmode="lin" valueType="num">
                                      <p:cBhvr additive="base">
                                        <p:cTn id="19" dur="500" fill="hold"/>
                                        <p:tgtEl>
                                          <p:spTgt spid="1027"/>
                                        </p:tgtEl>
                                        <p:attrNameLst>
                                          <p:attrName>ppt_x</p:attrName>
                                        </p:attrNameLst>
                                      </p:cBhvr>
                                      <p:tavLst>
                                        <p:tav tm="0">
                                          <p:val>
                                            <p:strVal val="#ppt_x"/>
                                          </p:val>
                                        </p:tav>
                                        <p:tav tm="100000">
                                          <p:val>
                                            <p:strVal val="#ppt_x"/>
                                          </p:val>
                                        </p:tav>
                                      </p:tavLst>
                                    </p:anim>
                                    <p:anim calcmode="lin" valueType="num">
                                      <p:cBhvr additive="base">
                                        <p:cTn id="20"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
                                            <p:txEl>
                                              <p:pRg st="0" end="0"/>
                                            </p:txEl>
                                          </p:spTgt>
                                        </p:tgtEl>
                                        <p:attrNameLst>
                                          <p:attrName>style.visibility</p:attrName>
                                        </p:attrNameLst>
                                      </p:cBhvr>
                                      <p:to>
                                        <p:strVal val="visible"/>
                                      </p:to>
                                    </p:set>
                                    <p:anim calcmode="lin" valueType="num">
                                      <p:cBhvr additive="base">
                                        <p:cTn id="25" dur="500" fill="hold"/>
                                        <p:tgtEl>
                                          <p:spTgt spid="51">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5"/>
                                        </p:tgtEl>
                                        <p:attrNameLst>
                                          <p:attrName>style.visibility</p:attrName>
                                        </p:attrNameLst>
                                      </p:cBhvr>
                                      <p:to>
                                        <p:strVal val="visible"/>
                                      </p:to>
                                    </p:set>
                                    <p:anim calcmode="lin" valueType="num">
                                      <p:cBhvr additive="base">
                                        <p:cTn id="31" dur="500" fill="hold"/>
                                        <p:tgtEl>
                                          <p:spTgt spid="75"/>
                                        </p:tgtEl>
                                        <p:attrNameLst>
                                          <p:attrName>ppt_x</p:attrName>
                                        </p:attrNameLst>
                                      </p:cBhvr>
                                      <p:tavLst>
                                        <p:tav tm="0">
                                          <p:val>
                                            <p:strVal val="#ppt_x"/>
                                          </p:val>
                                        </p:tav>
                                        <p:tav tm="100000">
                                          <p:val>
                                            <p:strVal val="#ppt_x"/>
                                          </p:val>
                                        </p:tav>
                                      </p:tavLst>
                                    </p:anim>
                                    <p:anim calcmode="lin" valueType="num">
                                      <p:cBhvr additive="base">
                                        <p:cTn id="32"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31"/>
                                        </p:tgtEl>
                                        <p:attrNameLst>
                                          <p:attrName>style.visibility</p:attrName>
                                        </p:attrNameLst>
                                      </p:cBhvr>
                                      <p:to>
                                        <p:strVal val="visible"/>
                                      </p:to>
                                    </p:set>
                                    <p:anim calcmode="lin" valueType="num">
                                      <p:cBhvr additive="base">
                                        <p:cTn id="37" dur="500" fill="hold"/>
                                        <p:tgtEl>
                                          <p:spTgt spid="1031"/>
                                        </p:tgtEl>
                                        <p:attrNameLst>
                                          <p:attrName>ppt_x</p:attrName>
                                        </p:attrNameLst>
                                      </p:cBhvr>
                                      <p:tavLst>
                                        <p:tav tm="0">
                                          <p:val>
                                            <p:strVal val="#ppt_x"/>
                                          </p:val>
                                        </p:tav>
                                        <p:tav tm="100000">
                                          <p:val>
                                            <p:strVal val="#ppt_x"/>
                                          </p:val>
                                        </p:tav>
                                      </p:tavLst>
                                    </p:anim>
                                    <p:anim calcmode="lin" valueType="num">
                                      <p:cBhvr additive="base">
                                        <p:cTn id="38" dur="500" fill="hold"/>
                                        <p:tgtEl>
                                          <p:spTgt spid="103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2">
                                            <p:txEl>
                                              <p:pRg st="0" end="0"/>
                                            </p:txEl>
                                          </p:spTgt>
                                        </p:tgtEl>
                                        <p:attrNameLst>
                                          <p:attrName>style.visibility</p:attrName>
                                        </p:attrNameLst>
                                      </p:cBhvr>
                                      <p:to>
                                        <p:strVal val="visible"/>
                                      </p:to>
                                    </p:set>
                                    <p:anim calcmode="lin" valueType="num">
                                      <p:cBhvr additive="base">
                                        <p:cTn id="43" dur="500" fill="hold"/>
                                        <p:tgtEl>
                                          <p:spTgt spid="52">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77"/>
                                        </p:tgtEl>
                                        <p:attrNameLst>
                                          <p:attrName>style.visibility</p:attrName>
                                        </p:attrNameLst>
                                      </p:cBhvr>
                                      <p:to>
                                        <p:strVal val="visible"/>
                                      </p:to>
                                    </p:set>
                                    <p:anim calcmode="lin" valueType="num">
                                      <p:cBhvr additive="base">
                                        <p:cTn id="49" dur="500" fill="hold"/>
                                        <p:tgtEl>
                                          <p:spTgt spid="77"/>
                                        </p:tgtEl>
                                        <p:attrNameLst>
                                          <p:attrName>ppt_x</p:attrName>
                                        </p:attrNameLst>
                                      </p:cBhvr>
                                      <p:tavLst>
                                        <p:tav tm="0">
                                          <p:val>
                                            <p:strVal val="#ppt_x"/>
                                          </p:val>
                                        </p:tav>
                                        <p:tav tm="100000">
                                          <p:val>
                                            <p:strVal val="#ppt_x"/>
                                          </p:val>
                                        </p:tav>
                                      </p:tavLst>
                                    </p:anim>
                                    <p:anim calcmode="lin" valueType="num">
                                      <p:cBhvr additive="base">
                                        <p:cTn id="50"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032"/>
                                        </p:tgtEl>
                                        <p:attrNameLst>
                                          <p:attrName>style.visibility</p:attrName>
                                        </p:attrNameLst>
                                      </p:cBhvr>
                                      <p:to>
                                        <p:strVal val="visible"/>
                                      </p:to>
                                    </p:set>
                                    <p:anim calcmode="lin" valueType="num">
                                      <p:cBhvr additive="base">
                                        <p:cTn id="55" dur="500" fill="hold"/>
                                        <p:tgtEl>
                                          <p:spTgt spid="1032"/>
                                        </p:tgtEl>
                                        <p:attrNameLst>
                                          <p:attrName>ppt_x</p:attrName>
                                        </p:attrNameLst>
                                      </p:cBhvr>
                                      <p:tavLst>
                                        <p:tav tm="0">
                                          <p:val>
                                            <p:strVal val="#ppt_x"/>
                                          </p:val>
                                        </p:tav>
                                        <p:tav tm="100000">
                                          <p:val>
                                            <p:strVal val="#ppt_x"/>
                                          </p:val>
                                        </p:tav>
                                      </p:tavLst>
                                    </p:anim>
                                    <p:anim calcmode="lin" valueType="num">
                                      <p:cBhvr additive="base">
                                        <p:cTn id="56"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50">
                                            <p:txEl>
                                              <p:pRg st="0" end="0"/>
                                            </p:txEl>
                                          </p:spTgt>
                                        </p:tgtEl>
                                        <p:attrNameLst>
                                          <p:attrName>style.visibility</p:attrName>
                                        </p:attrNameLst>
                                      </p:cBhvr>
                                      <p:to>
                                        <p:strVal val="visible"/>
                                      </p:to>
                                    </p:set>
                                    <p:anim calcmode="lin" valueType="num">
                                      <p:cBhvr additive="base">
                                        <p:cTn id="61" dur="500" fill="hold"/>
                                        <p:tgtEl>
                                          <p:spTgt spid="50">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76"/>
                                        </p:tgtEl>
                                        <p:attrNameLst>
                                          <p:attrName>style.visibility</p:attrName>
                                        </p:attrNameLst>
                                      </p:cBhvr>
                                      <p:to>
                                        <p:strVal val="visible"/>
                                      </p:to>
                                    </p:set>
                                    <p:anim calcmode="lin" valueType="num">
                                      <p:cBhvr additive="base">
                                        <p:cTn id="67" dur="500" fill="hold"/>
                                        <p:tgtEl>
                                          <p:spTgt spid="76"/>
                                        </p:tgtEl>
                                        <p:attrNameLst>
                                          <p:attrName>ppt_x</p:attrName>
                                        </p:attrNameLst>
                                      </p:cBhvr>
                                      <p:tavLst>
                                        <p:tav tm="0">
                                          <p:val>
                                            <p:strVal val="#ppt_x"/>
                                          </p:val>
                                        </p:tav>
                                        <p:tav tm="100000">
                                          <p:val>
                                            <p:strVal val="#ppt_x"/>
                                          </p:val>
                                        </p:tav>
                                      </p:tavLst>
                                    </p:anim>
                                    <p:anim calcmode="lin" valueType="num">
                                      <p:cBhvr additive="base">
                                        <p:cTn id="68"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build="p"/>
      <p:bldP spid="51" grpId="0" build="p"/>
      <p:bldP spid="52" grpId="0" build="p"/>
      <p:bldP spid="2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عنوان 1"/>
          <p:cNvSpPr>
            <a:spLocks noGrp="1"/>
          </p:cNvSpPr>
          <p:nvPr>
            <p:ph type="title"/>
          </p:nvPr>
        </p:nvSpPr>
        <p:spPr>
          <a:xfrm>
            <a:off x="928663" y="285728"/>
            <a:ext cx="7786742" cy="1143008"/>
          </a:xfrm>
        </p:spPr>
        <p:txBody>
          <a:bodyPr/>
          <a:lstStyle/>
          <a:p>
            <a:pPr algn="r"/>
            <a:r>
              <a:rPr lang="ar-SA" sz="3600" b="1" dirty="0" smtClean="0">
                <a:solidFill>
                  <a:srgbClr val="FFC000"/>
                </a:solidFill>
              </a:rPr>
              <a:t>تطور نظم إدارة قواعد البيانات</a:t>
            </a:r>
            <a:endParaRPr lang="en-US" sz="3600" dirty="0">
              <a:solidFill>
                <a:srgbClr val="FFC000"/>
              </a:solidFill>
            </a:endParaRPr>
          </a:p>
        </p:txBody>
      </p:sp>
      <p:sp>
        <p:nvSpPr>
          <p:cNvPr id="3" name="عنصر نائب للمحتوى 2"/>
          <p:cNvSpPr>
            <a:spLocks noGrp="1"/>
          </p:cNvSpPr>
          <p:nvPr>
            <p:ph idx="1"/>
          </p:nvPr>
        </p:nvSpPr>
        <p:spPr/>
        <p:txBody>
          <a:bodyPr/>
          <a:lstStyle/>
          <a:p>
            <a:pPr>
              <a:buClr>
                <a:srgbClr val="3333FF"/>
              </a:buClr>
              <a:buFont typeface="Wingdings" pitchFamily="2" charset="2"/>
              <a:buChar char="v"/>
            </a:pPr>
            <a:r>
              <a:rPr lang="ar-SA" dirty="0" smtClean="0">
                <a:latin typeface="Arial" charset="0"/>
              </a:rPr>
              <a:t>كان ينقص هذا النظام الشجري تكامل البيانات فتم تطوير نظام تخزين بيانات متكامل </a:t>
            </a:r>
            <a:r>
              <a:rPr lang="en-US" dirty="0" smtClean="0">
                <a:latin typeface="Arial" charset="0"/>
              </a:rPr>
              <a:t>Integrated Data Store ( IDS) </a:t>
            </a:r>
            <a:r>
              <a:rPr lang="ar-SA" dirty="0" smtClean="0">
                <a:latin typeface="Arial" charset="0"/>
              </a:rPr>
              <a:t> مما أدى إلى ظهور نموذج البيانات الشبكي.</a:t>
            </a:r>
            <a:endParaRPr lang="ar-SA" b="1" dirty="0" smtClean="0">
              <a:solidFill>
                <a:srgbClr val="3333FF"/>
              </a:solidFill>
              <a:latin typeface="Arial" charset="0"/>
            </a:endParaRPr>
          </a:p>
          <a:p>
            <a:pPr>
              <a:buClr>
                <a:srgbClr val="3333FF"/>
              </a:buClr>
              <a:buNone/>
            </a:pPr>
            <a:endParaRPr lang="ar-SA" dirty="0" smtClean="0">
              <a:latin typeface="Arial" charset="0"/>
            </a:endParaRPr>
          </a:p>
          <a:p>
            <a:pPr>
              <a:buClr>
                <a:srgbClr val="3333FF"/>
              </a:buClr>
              <a:buNone/>
            </a:pPr>
            <a:endParaRPr lang="ar-SA" dirty="0" smtClean="0">
              <a:latin typeface="Arial" charset="0"/>
            </a:endParaRPr>
          </a:p>
          <a:p>
            <a:pPr>
              <a:buClr>
                <a:srgbClr val="3333FF"/>
              </a:buClr>
              <a:buNone/>
            </a:pPr>
            <a:endParaRPr lang="ar-SA" dirty="0" smtClean="0">
              <a:latin typeface="Arial" charset="0"/>
            </a:endParaRPr>
          </a:p>
          <a:p>
            <a:pPr>
              <a:buClr>
                <a:srgbClr val="3333FF"/>
              </a:buClr>
              <a:buNone/>
            </a:pPr>
            <a:endParaRPr lang="ar-SA" dirty="0" smtClean="0">
              <a:latin typeface="Arial" charset="0"/>
            </a:endParaRPr>
          </a:p>
          <a:p>
            <a:pPr>
              <a:buClr>
                <a:srgbClr val="3333FF"/>
              </a:buClr>
              <a:buFont typeface="Wingdings" pitchFamily="2" charset="2"/>
              <a:buChar char="v"/>
            </a:pPr>
            <a:endParaRPr lang="ar-SA" dirty="0" smtClean="0">
              <a:latin typeface="Arial" charset="0"/>
            </a:endParaRPr>
          </a:p>
          <a:p>
            <a:pPr algn="ctr">
              <a:buClr>
                <a:srgbClr val="3333FF"/>
              </a:buClr>
              <a:buNone/>
            </a:pPr>
            <a:r>
              <a:rPr lang="ar-SA" dirty="0" smtClean="0">
                <a:latin typeface="Arial" charset="0"/>
              </a:rPr>
              <a:t> </a:t>
            </a:r>
            <a:r>
              <a:rPr lang="ar-SA" b="1" kern="1200" dirty="0" smtClean="0">
                <a:solidFill>
                  <a:srgbClr val="3333FF"/>
                </a:solidFill>
                <a:latin typeface="Arial" charset="0"/>
                <a:cs typeface="Arial" charset="0"/>
              </a:rPr>
              <a:t>مثال على النموذج الشبكي لقواعد البيانات </a:t>
            </a:r>
            <a:endParaRPr lang="en-US" b="1" kern="1200" dirty="0" smtClean="0">
              <a:solidFill>
                <a:srgbClr val="3333FF"/>
              </a:solidFill>
              <a:latin typeface="Arial" charset="0"/>
              <a:cs typeface="Arial" charset="0"/>
            </a:endParaRPr>
          </a:p>
          <a:p>
            <a:endParaRPr lang="en-US" dirty="0"/>
          </a:p>
        </p:txBody>
      </p:sp>
      <p:sp>
        <p:nvSpPr>
          <p:cNvPr id="4" name="عنصر نائب لرقم الشريحة 3"/>
          <p:cNvSpPr>
            <a:spLocks noGrp="1"/>
          </p:cNvSpPr>
          <p:nvPr>
            <p:ph type="sldNum" sz="quarter" idx="12"/>
          </p:nvPr>
        </p:nvSpPr>
        <p:spPr/>
        <p:txBody>
          <a:bodyPr/>
          <a:lstStyle/>
          <a:p>
            <a:fld id="{60A9891A-07BC-4F9E-8B22-5DE50975CC6E}" type="slidenum">
              <a:rPr lang="ar-SA" smtClean="0"/>
              <a:pPr/>
              <a:t>18</a:t>
            </a:fld>
            <a:endParaRPr lang="en-US"/>
          </a:p>
        </p:txBody>
      </p:sp>
      <p:grpSp>
        <p:nvGrpSpPr>
          <p:cNvPr id="6" name="مجموعة 5"/>
          <p:cNvGrpSpPr/>
          <p:nvPr/>
        </p:nvGrpSpPr>
        <p:grpSpPr>
          <a:xfrm>
            <a:off x="3643306" y="3000372"/>
            <a:ext cx="2714645" cy="500066"/>
            <a:chOff x="3000364" y="1643050"/>
            <a:chExt cx="2714645" cy="572298"/>
          </a:xfrm>
        </p:grpSpPr>
        <p:sp>
          <p:nvSpPr>
            <p:cNvPr id="7" name="Rectangle 13"/>
            <p:cNvSpPr>
              <a:spLocks noChangeArrowheads="1"/>
            </p:cNvSpPr>
            <p:nvPr/>
          </p:nvSpPr>
          <p:spPr bwMode="auto">
            <a:xfrm>
              <a:off x="3000364" y="1643050"/>
              <a:ext cx="2714645" cy="562324"/>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effectLst/>
                  <a:latin typeface="Calibri" pitchFamily="34" charset="0"/>
                  <a:ea typeface="Arial" pitchFamily="34" charset="0"/>
                  <a:cs typeface="Arial" pitchFamily="34" charset="0"/>
                </a:rPr>
                <a:t>Department-code </a:t>
              </a:r>
              <a:r>
                <a:rPr kumimoji="0" lang="en-US" sz="2000" b="1" i="0" u="none" strike="noStrike" cap="none" normalizeH="0" dirty="0" smtClean="0">
                  <a:ln>
                    <a:noFill/>
                  </a:ln>
                  <a:effectLst/>
                  <a:latin typeface="Calibri" pitchFamily="34" charset="0"/>
                  <a:ea typeface="Arial" pitchFamily="34" charset="0"/>
                  <a:cs typeface="Arial" pitchFamily="34" charset="0"/>
                </a:rPr>
                <a:t>   .</a:t>
              </a:r>
              <a:r>
                <a:rPr kumimoji="0" lang="en-US" sz="2000" b="1" i="0" u="none" strike="noStrike" cap="none" normalizeH="0" baseline="0" dirty="0" smtClean="0">
                  <a:ln>
                    <a:noFill/>
                  </a:ln>
                  <a:effectLst/>
                  <a:latin typeface="Calibri" pitchFamily="34" charset="0"/>
                  <a:ea typeface="Arial" pitchFamily="34" charset="0"/>
                  <a:cs typeface="Arial" pitchFamily="34" charset="0"/>
                </a:rPr>
                <a:t>……</a:t>
              </a:r>
              <a:endParaRPr kumimoji="0" lang="en-US" sz="2000" b="1" i="0" u="none" strike="noStrike" cap="none" normalizeH="0" baseline="0" dirty="0" smtClean="0">
                <a:ln>
                  <a:noFill/>
                </a:ln>
                <a:effectLst/>
                <a:latin typeface="Arial" pitchFamily="34" charset="0"/>
                <a:cs typeface="Arial" pitchFamily="34" charset="0"/>
              </a:endParaRPr>
            </a:p>
          </p:txBody>
        </p:sp>
        <p:cxnSp>
          <p:nvCxnSpPr>
            <p:cNvPr id="8" name="رابط مستقيم 7"/>
            <p:cNvCxnSpPr/>
            <p:nvPr/>
          </p:nvCxnSpPr>
          <p:spPr bwMode="auto">
            <a:xfrm rot="5400000">
              <a:off x="4714082" y="1928802"/>
              <a:ext cx="571504" cy="1588"/>
            </a:xfrm>
            <a:prstGeom prst="line">
              <a:avLst/>
            </a:prstGeom>
            <a:ln>
              <a:headEnd type="none" w="med" len="med"/>
              <a:tailEnd type="none" w="med" len="med"/>
            </a:ln>
          </p:spPr>
          <p:style>
            <a:lnRef idx="2">
              <a:schemeClr val="dk1"/>
            </a:lnRef>
            <a:fillRef idx="1">
              <a:schemeClr val="lt1"/>
            </a:fillRef>
            <a:effectRef idx="0">
              <a:schemeClr val="dk1"/>
            </a:effectRef>
            <a:fontRef idx="minor">
              <a:schemeClr val="dk1"/>
            </a:fontRef>
          </p:style>
        </p:cxnSp>
      </p:grpSp>
      <p:grpSp>
        <p:nvGrpSpPr>
          <p:cNvPr id="9" name="مجموعة 8"/>
          <p:cNvGrpSpPr/>
          <p:nvPr/>
        </p:nvGrpSpPr>
        <p:grpSpPr>
          <a:xfrm>
            <a:off x="3714744" y="4071942"/>
            <a:ext cx="2786082" cy="500066"/>
            <a:chOff x="5357818" y="4786322"/>
            <a:chExt cx="2071702" cy="571504"/>
          </a:xfrm>
        </p:grpSpPr>
        <p:sp>
          <p:nvSpPr>
            <p:cNvPr id="10" name="Rectangle 10"/>
            <p:cNvSpPr>
              <a:spLocks noChangeArrowheads="1"/>
            </p:cNvSpPr>
            <p:nvPr/>
          </p:nvSpPr>
          <p:spPr bwMode="auto">
            <a:xfrm>
              <a:off x="5357818" y="4786322"/>
              <a:ext cx="2071702" cy="571504"/>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Arial" pitchFamily="34" charset="0"/>
                  <a:cs typeface="Arial" pitchFamily="34" charset="0"/>
                </a:rPr>
                <a:t>Course –No </a:t>
              </a:r>
              <a:r>
                <a:rPr kumimoji="0" lang="ar-SA" sz="2000" b="1" i="0" u="none" strike="noStrike" cap="none" normalizeH="0" baseline="0" dirty="0" smtClean="0">
                  <a:ln>
                    <a:noFill/>
                  </a:ln>
                  <a:solidFill>
                    <a:schemeClr val="tx1"/>
                  </a:solidFill>
                  <a:effectLst/>
                  <a:latin typeface="Calibri" pitchFamily="34" charset="0"/>
                  <a:ea typeface="Arial" pitchFamily="34" charset="0"/>
                  <a:cs typeface="Arial" pitchFamily="34" charset="0"/>
                </a:rPr>
                <a:t>         </a:t>
              </a:r>
              <a:r>
                <a:rPr kumimoji="0" lang="en-US" sz="2000" b="1" i="0" u="none" strike="noStrike" cap="none" normalizeH="0" baseline="0" dirty="0" smtClean="0">
                  <a:ln>
                    <a:noFill/>
                  </a:ln>
                  <a:solidFill>
                    <a:schemeClr val="tx1"/>
                  </a:solidFill>
                  <a:effectLst/>
                  <a:latin typeface="Calibri" pitchFamily="34" charset="0"/>
                  <a:ea typeface="Arial" pitchFamily="34" charset="0"/>
                  <a:cs typeface="Arial" pitchFamily="34" charset="0"/>
                </a:rPr>
                <a:t>………</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p:txBody>
        </p:sp>
        <p:cxnSp>
          <p:nvCxnSpPr>
            <p:cNvPr id="11" name="رابط مستقيم 10"/>
            <p:cNvCxnSpPr/>
            <p:nvPr/>
          </p:nvCxnSpPr>
          <p:spPr bwMode="auto">
            <a:xfrm rot="5400000">
              <a:off x="6358347" y="5071677"/>
              <a:ext cx="571504" cy="794"/>
            </a:xfrm>
            <a:prstGeom prst="line">
              <a:avLst/>
            </a:prstGeom>
            <a:ln>
              <a:headEnd type="none" w="med" len="med"/>
              <a:tailEnd type="none" w="med" len="med"/>
            </a:ln>
          </p:spPr>
          <p:style>
            <a:lnRef idx="2">
              <a:schemeClr val="dk1"/>
            </a:lnRef>
            <a:fillRef idx="1">
              <a:schemeClr val="lt1"/>
            </a:fillRef>
            <a:effectRef idx="0">
              <a:schemeClr val="dk1"/>
            </a:effectRef>
            <a:fontRef idx="minor">
              <a:schemeClr val="dk1"/>
            </a:fontRef>
          </p:style>
        </p:cxnSp>
      </p:grpSp>
      <p:grpSp>
        <p:nvGrpSpPr>
          <p:cNvPr id="12" name="مجموعة 11"/>
          <p:cNvGrpSpPr/>
          <p:nvPr/>
        </p:nvGrpSpPr>
        <p:grpSpPr>
          <a:xfrm>
            <a:off x="3929058" y="5072074"/>
            <a:ext cx="2643205" cy="537834"/>
            <a:chOff x="4000497" y="3071810"/>
            <a:chExt cx="2643205" cy="571504"/>
          </a:xfrm>
        </p:grpSpPr>
        <p:sp>
          <p:nvSpPr>
            <p:cNvPr id="13" name="Rectangle 5"/>
            <p:cNvSpPr>
              <a:spLocks noChangeArrowheads="1"/>
            </p:cNvSpPr>
            <p:nvPr/>
          </p:nvSpPr>
          <p:spPr bwMode="auto">
            <a:xfrm>
              <a:off x="4000497" y="3071810"/>
              <a:ext cx="2643205" cy="533736"/>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Arial" pitchFamily="34" charset="0"/>
                  <a:cs typeface="Arial" pitchFamily="34" charset="0"/>
                </a:rPr>
                <a:t>Employee-No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p:txBody>
        </p:sp>
        <p:cxnSp>
          <p:nvCxnSpPr>
            <p:cNvPr id="14" name="رابط مستقيم 13"/>
            <p:cNvCxnSpPr/>
            <p:nvPr/>
          </p:nvCxnSpPr>
          <p:spPr bwMode="auto">
            <a:xfrm rot="5400000">
              <a:off x="5358215" y="3357165"/>
              <a:ext cx="571504" cy="794"/>
            </a:xfrm>
            <a:prstGeom prst="line">
              <a:avLst/>
            </a:prstGeom>
            <a:ln>
              <a:headEnd type="none" w="med" len="med"/>
              <a:tailEnd type="none" w="med" len="med"/>
            </a:ln>
          </p:spPr>
          <p:style>
            <a:lnRef idx="2">
              <a:schemeClr val="dk1"/>
            </a:lnRef>
            <a:fillRef idx="1">
              <a:schemeClr val="lt1"/>
            </a:fillRef>
            <a:effectRef idx="0">
              <a:schemeClr val="dk1"/>
            </a:effectRef>
            <a:fontRef idx="minor">
              <a:schemeClr val="dk1"/>
            </a:fontRef>
          </p:style>
        </p:cxnSp>
      </p:grpSp>
      <p:cxnSp>
        <p:nvCxnSpPr>
          <p:cNvPr id="15" name="AutoShape 3"/>
          <p:cNvCxnSpPr>
            <a:cxnSpLocks noChangeShapeType="1"/>
          </p:cNvCxnSpPr>
          <p:nvPr/>
        </p:nvCxnSpPr>
        <p:spPr bwMode="auto">
          <a:xfrm rot="5400000">
            <a:off x="4857355" y="3785793"/>
            <a:ext cx="571504" cy="794"/>
          </a:xfrm>
          <a:prstGeom prst="straightConnector1">
            <a:avLst/>
          </a:prstGeom>
          <a:ln>
            <a:headEnd type="triangle" w="med" len="med"/>
            <a:tailEnd type="triangle" w="med" len="med"/>
          </a:ln>
        </p:spPr>
        <p:style>
          <a:lnRef idx="2">
            <a:schemeClr val="dk1"/>
          </a:lnRef>
          <a:fillRef idx="0">
            <a:schemeClr val="dk1"/>
          </a:fillRef>
          <a:effectRef idx="1">
            <a:schemeClr val="dk1"/>
          </a:effectRef>
          <a:fontRef idx="minor">
            <a:schemeClr val="tx1"/>
          </a:fontRef>
        </p:style>
      </p:cxnSp>
      <p:cxnSp>
        <p:nvCxnSpPr>
          <p:cNvPr id="24" name="AutoShape 3"/>
          <p:cNvCxnSpPr>
            <a:cxnSpLocks noChangeShapeType="1"/>
          </p:cNvCxnSpPr>
          <p:nvPr/>
        </p:nvCxnSpPr>
        <p:spPr bwMode="auto">
          <a:xfrm rot="16200000" flipH="1">
            <a:off x="5040712" y="4817676"/>
            <a:ext cx="500066" cy="8730"/>
          </a:xfrm>
          <a:prstGeom prst="straightConnector1">
            <a:avLst/>
          </a:prstGeom>
          <a:ln>
            <a:headEnd type="triangle" w="med" len="med"/>
            <a:tailEnd type="triangle" w="med" len="med"/>
          </a:ln>
        </p:spPr>
        <p:style>
          <a:lnRef idx="2">
            <a:schemeClr val="dk1"/>
          </a:lnRef>
          <a:fillRef idx="0">
            <a:schemeClr val="dk1"/>
          </a:fillRef>
          <a:effectRef idx="1">
            <a:schemeClr val="dk1"/>
          </a:effectRef>
          <a:fontRef idx="minor">
            <a:schemeClr val="tx1"/>
          </a:fontRef>
        </p:style>
      </p:cxnSp>
      <p:sp>
        <p:nvSpPr>
          <p:cNvPr id="25" name="مستطيل 24"/>
          <p:cNvSpPr/>
          <p:nvPr/>
        </p:nvSpPr>
        <p:spPr>
          <a:xfrm>
            <a:off x="3632528" y="4572008"/>
            <a:ext cx="1082348" cy="400110"/>
          </a:xfrm>
          <a:prstGeom prst="rect">
            <a:avLst/>
          </a:prstGeom>
        </p:spPr>
        <p:txBody>
          <a:bodyPr wrap="none">
            <a:spAutoFit/>
          </a:bodyPr>
          <a:lstStyle/>
          <a:p>
            <a:r>
              <a:rPr lang="en-US" sz="2000" b="1" dirty="0" smtClean="0"/>
              <a:t>Faculty</a:t>
            </a:r>
            <a:endParaRPr lang="en-US" sz="2000" b="1" dirty="0"/>
          </a:p>
        </p:txBody>
      </p:sp>
      <p:sp>
        <p:nvSpPr>
          <p:cNvPr id="26" name="مستطيل 25"/>
          <p:cNvSpPr/>
          <p:nvPr/>
        </p:nvSpPr>
        <p:spPr>
          <a:xfrm>
            <a:off x="3788228" y="3571876"/>
            <a:ext cx="1069524" cy="400110"/>
          </a:xfrm>
          <a:prstGeom prst="rect">
            <a:avLst/>
          </a:prstGeom>
        </p:spPr>
        <p:txBody>
          <a:bodyPr wrap="none">
            <a:spAutoFit/>
          </a:bodyPr>
          <a:lstStyle/>
          <a:p>
            <a:r>
              <a:rPr lang="en-US" sz="2000" b="1" dirty="0" smtClean="0"/>
              <a:t>Course</a:t>
            </a:r>
            <a:endParaRPr lang="en-US" sz="2000" b="1" dirty="0"/>
          </a:p>
        </p:txBody>
      </p:sp>
      <p:grpSp>
        <p:nvGrpSpPr>
          <p:cNvPr id="58" name="مجموعة 57"/>
          <p:cNvGrpSpPr/>
          <p:nvPr/>
        </p:nvGrpSpPr>
        <p:grpSpPr>
          <a:xfrm>
            <a:off x="3356760" y="3246048"/>
            <a:ext cx="572298" cy="2041928"/>
            <a:chOff x="3356760" y="3246048"/>
            <a:chExt cx="572298" cy="2041928"/>
          </a:xfrm>
        </p:grpSpPr>
        <p:cxnSp>
          <p:nvCxnSpPr>
            <p:cNvPr id="48" name="رابط مستقيم 47"/>
            <p:cNvCxnSpPr/>
            <p:nvPr/>
          </p:nvCxnSpPr>
          <p:spPr bwMode="auto">
            <a:xfrm rot="5400000">
              <a:off x="2357422" y="4285462"/>
              <a:ext cx="2000264" cy="1588"/>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cxnSp>
          <p:nvCxnSpPr>
            <p:cNvPr id="50" name="رابط كسهم مستقيم 49"/>
            <p:cNvCxnSpPr>
              <a:endCxn id="7" idx="1"/>
            </p:cNvCxnSpPr>
            <p:nvPr/>
          </p:nvCxnSpPr>
          <p:spPr bwMode="auto">
            <a:xfrm flipV="1">
              <a:off x="3357554" y="3246048"/>
              <a:ext cx="285752" cy="40076"/>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54" name="رابط كسهم مستقيم 53"/>
            <p:cNvCxnSpPr/>
            <p:nvPr/>
          </p:nvCxnSpPr>
          <p:spPr bwMode="auto">
            <a:xfrm>
              <a:off x="3357554" y="5286388"/>
              <a:ext cx="571504" cy="1588"/>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 calcmode="lin" valueType="num">
                                      <p:cBhvr additive="base">
                                        <p:cTn id="1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
                                            <p:txEl>
                                              <p:pRg st="0" end="0"/>
                                            </p:txEl>
                                          </p:spTgt>
                                        </p:tgtEl>
                                        <p:attrNameLst>
                                          <p:attrName>style.visibility</p:attrName>
                                        </p:attrNameLst>
                                      </p:cBhvr>
                                      <p:to>
                                        <p:strVal val="visible"/>
                                      </p:to>
                                    </p:set>
                                    <p:anim calcmode="lin" valueType="num">
                                      <p:cBhvr additive="base">
                                        <p:cTn id="25"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5">
                                            <p:txEl>
                                              <p:pRg st="0" end="0"/>
                                            </p:txEl>
                                          </p:spTgt>
                                        </p:tgtEl>
                                        <p:attrNameLst>
                                          <p:attrName>style.visibility</p:attrName>
                                        </p:attrNameLst>
                                      </p:cBhvr>
                                      <p:to>
                                        <p:strVal val="visible"/>
                                      </p:to>
                                    </p:set>
                                    <p:anim calcmode="lin" valueType="num">
                                      <p:cBhvr additive="base">
                                        <p:cTn id="43"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down)">
                                      <p:cBhvr>
                                        <p:cTn id="49" dur="500"/>
                                        <p:tgtEl>
                                          <p:spTgt spid="24"/>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500" fill="hold"/>
                                        <p:tgtEl>
                                          <p:spTgt spid="12"/>
                                        </p:tgtEl>
                                        <p:attrNameLst>
                                          <p:attrName>ppt_x</p:attrName>
                                        </p:attrNameLst>
                                      </p:cBhvr>
                                      <p:tavLst>
                                        <p:tav tm="0">
                                          <p:val>
                                            <p:strVal val="#ppt_x"/>
                                          </p:val>
                                        </p:tav>
                                        <p:tav tm="100000">
                                          <p:val>
                                            <p:strVal val="#ppt_x"/>
                                          </p:val>
                                        </p:tav>
                                      </p:tavLst>
                                    </p:anim>
                                    <p:anim calcmode="lin" valueType="num">
                                      <p:cBhvr additive="base">
                                        <p:cTn id="5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58"/>
                                        </p:tgtEl>
                                        <p:attrNameLst>
                                          <p:attrName>style.visibility</p:attrName>
                                        </p:attrNameLst>
                                      </p:cBhvr>
                                      <p:to>
                                        <p:strVal val="visible"/>
                                      </p:to>
                                    </p:set>
                                    <p:anim calcmode="lin" valueType="num">
                                      <p:cBhvr additive="base">
                                        <p:cTn id="60" dur="500" fill="hold"/>
                                        <p:tgtEl>
                                          <p:spTgt spid="58"/>
                                        </p:tgtEl>
                                        <p:attrNameLst>
                                          <p:attrName>ppt_x</p:attrName>
                                        </p:attrNameLst>
                                      </p:cBhvr>
                                      <p:tavLst>
                                        <p:tav tm="0">
                                          <p:val>
                                            <p:strVal val="#ppt_x"/>
                                          </p:val>
                                        </p:tav>
                                        <p:tav tm="100000">
                                          <p:val>
                                            <p:strVal val="#ppt_x"/>
                                          </p:val>
                                        </p:tav>
                                      </p:tavLst>
                                    </p:anim>
                                    <p:anim calcmode="lin" valueType="num">
                                      <p:cBhvr additive="base">
                                        <p:cTn id="61"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5" grpId="0" build="p"/>
      <p:bldP spid="2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1"/>
          <p:cNvSpPr>
            <a:spLocks noGrp="1"/>
          </p:cNvSpPr>
          <p:nvPr>
            <p:ph type="title"/>
          </p:nvPr>
        </p:nvSpPr>
        <p:spPr>
          <a:xfrm>
            <a:off x="914400" y="277813"/>
            <a:ext cx="7801004" cy="1143000"/>
          </a:xfrm>
        </p:spPr>
        <p:txBody>
          <a:bodyPr/>
          <a:lstStyle/>
          <a:p>
            <a:pPr algn="r"/>
            <a:r>
              <a:rPr lang="ar-SA" sz="3600" b="1" dirty="0" smtClean="0">
                <a:solidFill>
                  <a:srgbClr val="FFC000"/>
                </a:solidFill>
              </a:rPr>
              <a:t>تطور نظم إدارة قواعد البيانات</a:t>
            </a:r>
            <a:endParaRPr lang="en-US" sz="3600" dirty="0">
              <a:solidFill>
                <a:srgbClr val="FFC000"/>
              </a:solidFill>
            </a:endParaRPr>
          </a:p>
        </p:txBody>
      </p:sp>
      <p:sp>
        <p:nvSpPr>
          <p:cNvPr id="3" name="عنصر نائب للمحتوى 2"/>
          <p:cNvSpPr>
            <a:spLocks noGrp="1"/>
          </p:cNvSpPr>
          <p:nvPr>
            <p:ph idx="1"/>
          </p:nvPr>
        </p:nvSpPr>
        <p:spPr>
          <a:xfrm>
            <a:off x="214282" y="1500174"/>
            <a:ext cx="8786874" cy="4630751"/>
          </a:xfrm>
        </p:spPr>
        <p:txBody>
          <a:bodyPr/>
          <a:lstStyle/>
          <a:p>
            <a:pPr>
              <a:buClr>
                <a:srgbClr val="3333FF"/>
              </a:buClr>
              <a:buFont typeface="Wingdings" pitchFamily="2" charset="2"/>
              <a:buChar char="v"/>
            </a:pPr>
            <a:r>
              <a:rPr lang="ar-SA" sz="2600" dirty="0" smtClean="0">
                <a:latin typeface="Arial" charset="0"/>
              </a:rPr>
              <a:t>تعددت طرق تعريف النموذج الشبكي مما أدى إلى تنظيم مؤتمر</a:t>
            </a:r>
            <a:endParaRPr lang="en-US" sz="2600" dirty="0" smtClean="0">
              <a:latin typeface="Arial" charset="0"/>
            </a:endParaRPr>
          </a:p>
          <a:p>
            <a:pPr>
              <a:buClr>
                <a:srgbClr val="3333FF"/>
              </a:buClr>
              <a:buNone/>
            </a:pPr>
            <a:r>
              <a:rPr lang="en-US" sz="2600" dirty="0" smtClean="0">
                <a:latin typeface="Arial" charset="0"/>
              </a:rPr>
              <a:t>The conference on data system language (CODASYL)</a:t>
            </a:r>
            <a:r>
              <a:rPr lang="ar-SA" sz="2600" dirty="0" smtClean="0">
                <a:latin typeface="Arial" charset="0"/>
              </a:rPr>
              <a:t>  من اجل وضع مواصفات لهذا النموذج وتوحيدها</a:t>
            </a:r>
          </a:p>
          <a:p>
            <a:pPr>
              <a:buClr>
                <a:srgbClr val="3333FF"/>
              </a:buClr>
              <a:buFont typeface="Wingdings" pitchFamily="2" charset="2"/>
              <a:buChar char="v"/>
            </a:pPr>
            <a:r>
              <a:rPr lang="ar-SA" sz="2600" dirty="0" smtClean="0">
                <a:latin typeface="Arial" charset="0"/>
              </a:rPr>
              <a:t>وبحدود عام 1967م كونت لجنة باسم </a:t>
            </a:r>
            <a:r>
              <a:rPr lang="en-US" sz="2600" dirty="0" smtClean="0">
                <a:latin typeface="Arial" charset="0"/>
              </a:rPr>
              <a:t>Data Base Task Group (DBTG)</a:t>
            </a:r>
            <a:r>
              <a:rPr lang="ar-SA" sz="2600" dirty="0" smtClean="0">
                <a:latin typeface="Arial" charset="0"/>
              </a:rPr>
              <a:t> وأصدرت نتائجها بعام 1971م وهى:</a:t>
            </a:r>
          </a:p>
          <a:p>
            <a:pPr>
              <a:buClr>
                <a:srgbClr val="3333FF"/>
              </a:buClr>
              <a:buFont typeface="Wingdings" pitchFamily="2" charset="2"/>
              <a:buChar char="v"/>
            </a:pPr>
            <a:endParaRPr lang="en-US" dirty="0" smtClean="0">
              <a:latin typeface="Arial" charset="0"/>
            </a:endParaRPr>
          </a:p>
          <a:p>
            <a:pPr>
              <a:buClr>
                <a:srgbClr val="3333FF"/>
              </a:buClr>
              <a:buFont typeface="Wingdings" pitchFamily="2" charset="2"/>
              <a:buChar char="v"/>
            </a:pPr>
            <a:endParaRPr lang="en-US" dirty="0"/>
          </a:p>
        </p:txBody>
      </p:sp>
      <p:sp>
        <p:nvSpPr>
          <p:cNvPr id="4" name="عنصر نائب لرقم الشريحة 3"/>
          <p:cNvSpPr>
            <a:spLocks noGrp="1"/>
          </p:cNvSpPr>
          <p:nvPr>
            <p:ph type="sldNum" sz="quarter" idx="12"/>
          </p:nvPr>
        </p:nvSpPr>
        <p:spPr/>
        <p:txBody>
          <a:bodyPr/>
          <a:lstStyle/>
          <a:p>
            <a:fld id="{60A9891A-07BC-4F9E-8B22-5DE50975CC6E}" type="slidenum">
              <a:rPr lang="ar-SA" smtClean="0"/>
              <a:pPr/>
              <a:t>19</a:t>
            </a:fld>
            <a:endParaRPr lang="en-US"/>
          </a:p>
        </p:txBody>
      </p:sp>
      <p:sp>
        <p:nvSpPr>
          <p:cNvPr id="6" name="Rectangle 6"/>
          <p:cNvSpPr>
            <a:spLocks noChangeArrowheads="1"/>
          </p:cNvSpPr>
          <p:nvPr/>
        </p:nvSpPr>
        <p:spPr bwMode="auto">
          <a:xfrm>
            <a:off x="214282" y="3714752"/>
            <a:ext cx="8715436" cy="2428892"/>
          </a:xfrm>
          <a:prstGeom prst="rect">
            <a:avLst/>
          </a:prstGeom>
          <a:solidFill>
            <a:schemeClr val="bg1"/>
          </a:solidFill>
          <a:ln w="9525">
            <a:solidFill>
              <a:schemeClr val="tx1"/>
            </a:solidFill>
            <a:miter lim="800000"/>
            <a:headEnd/>
            <a:tailEnd/>
          </a:ln>
          <a:effectLst/>
        </p:spPr>
        <p:txBody>
          <a:bodyPr wrap="none" anchor="ctr"/>
          <a:lstStyle/>
          <a:p>
            <a:pPr marL="457200" indent="-457200" algn="r" rtl="1">
              <a:buClr>
                <a:srgbClr val="0033CC"/>
              </a:buClr>
              <a:buSzPct val="125000"/>
              <a:buFont typeface="Wingdings" pitchFamily="2" charset="2"/>
              <a:buChar char="§"/>
            </a:pPr>
            <a:r>
              <a:rPr lang="ar-SA" sz="2400" dirty="0" smtClean="0">
                <a:solidFill>
                  <a:srgbClr val="0033CC"/>
                </a:solidFill>
                <a:latin typeface="Arial" charset="0"/>
              </a:rPr>
              <a:t>اعتماد </a:t>
            </a:r>
            <a:r>
              <a:rPr lang="ar-SA" sz="2400" dirty="0">
                <a:solidFill>
                  <a:srgbClr val="0033CC"/>
                </a:solidFill>
                <a:latin typeface="Arial" charset="0"/>
              </a:rPr>
              <a:t>نموذج </a:t>
            </a:r>
            <a:r>
              <a:rPr lang="ar-SA" sz="2400" dirty="0" smtClean="0">
                <a:solidFill>
                  <a:srgbClr val="0033CC"/>
                </a:solidFill>
                <a:latin typeface="Arial" charset="0"/>
              </a:rPr>
              <a:t>ذي </a:t>
            </a:r>
            <a:r>
              <a:rPr lang="ar-SA" sz="2400" dirty="0">
                <a:solidFill>
                  <a:srgbClr val="0033CC"/>
                </a:solidFill>
                <a:latin typeface="Arial" charset="0"/>
              </a:rPr>
              <a:t>ثلاثة مستويات </a:t>
            </a:r>
            <a:r>
              <a:rPr lang="ar-SA" sz="2400" dirty="0" smtClean="0">
                <a:solidFill>
                  <a:srgbClr val="0033CC"/>
                </a:solidFill>
                <a:latin typeface="Arial" charset="0"/>
              </a:rPr>
              <a:t>( الفصل الثاني)</a:t>
            </a:r>
          </a:p>
          <a:p>
            <a:pPr marL="457200" indent="-457200" algn="r" rtl="1">
              <a:buClr>
                <a:srgbClr val="0033CC"/>
              </a:buClr>
              <a:buSzPct val="125000"/>
              <a:buFont typeface="Wingdings" pitchFamily="2" charset="2"/>
              <a:buChar char="§"/>
            </a:pPr>
            <a:r>
              <a:rPr lang="ar-SA" sz="2400" dirty="0" smtClean="0">
                <a:solidFill>
                  <a:srgbClr val="0033CC"/>
                </a:solidFill>
              </a:rPr>
              <a:t>اعتماد ثلاث لغات لتطوير قواعد البيانات</a:t>
            </a:r>
            <a:endParaRPr lang="ar-SA" sz="2400" dirty="0">
              <a:solidFill>
                <a:srgbClr val="0033CC"/>
              </a:solidFill>
              <a:latin typeface="Arial" charset="0"/>
            </a:endParaRPr>
          </a:p>
          <a:p>
            <a:pPr marL="457200" indent="-457200" algn="r" rtl="1"/>
            <a:r>
              <a:rPr lang="ar-SA" sz="2400" dirty="0" smtClean="0">
                <a:solidFill>
                  <a:srgbClr val="0033CC"/>
                </a:solidFill>
              </a:rPr>
              <a:t> 1- </a:t>
            </a:r>
            <a:r>
              <a:rPr lang="ar-SA" sz="2400" dirty="0" smtClean="0">
                <a:solidFill>
                  <a:srgbClr val="0033CC"/>
                </a:solidFill>
                <a:latin typeface="Arial" charset="0"/>
              </a:rPr>
              <a:t>لغة </a:t>
            </a:r>
            <a:r>
              <a:rPr lang="ar-SA" sz="2400" dirty="0">
                <a:solidFill>
                  <a:srgbClr val="0033CC"/>
                </a:solidFill>
                <a:latin typeface="Arial" charset="0"/>
              </a:rPr>
              <a:t>تعريف قواعد البيانات </a:t>
            </a:r>
            <a:r>
              <a:rPr lang="en-US" sz="2400" dirty="0">
                <a:solidFill>
                  <a:srgbClr val="0033CC"/>
                </a:solidFill>
                <a:latin typeface="Arial" charset="0"/>
              </a:rPr>
              <a:t>Data Definition Language (DDL)</a:t>
            </a:r>
          </a:p>
          <a:p>
            <a:pPr algn="r" rtl="1"/>
            <a:r>
              <a:rPr lang="ar-SA" sz="2400" dirty="0" smtClean="0">
                <a:solidFill>
                  <a:srgbClr val="0033CC"/>
                </a:solidFill>
              </a:rPr>
              <a:t> 2- </a:t>
            </a:r>
            <a:r>
              <a:rPr lang="ar-SA" sz="2400" dirty="0" smtClean="0">
                <a:solidFill>
                  <a:srgbClr val="0033CC"/>
                </a:solidFill>
                <a:latin typeface="Arial" charset="0"/>
              </a:rPr>
              <a:t>لغة </a:t>
            </a:r>
            <a:r>
              <a:rPr lang="ar-SA" sz="2400" dirty="0">
                <a:solidFill>
                  <a:srgbClr val="0033CC"/>
                </a:solidFill>
                <a:latin typeface="Arial" charset="0"/>
              </a:rPr>
              <a:t>التعامل والتخاطب مع البيانات </a:t>
            </a:r>
            <a:r>
              <a:rPr lang="en-US" sz="2400" dirty="0">
                <a:solidFill>
                  <a:srgbClr val="0033CC"/>
                </a:solidFill>
                <a:latin typeface="Arial" charset="0"/>
              </a:rPr>
              <a:t>Data manipulation Language (DML)</a:t>
            </a:r>
          </a:p>
          <a:p>
            <a:pPr algn="r" rtl="1"/>
            <a:r>
              <a:rPr lang="ar-SA" sz="2400" dirty="0" smtClean="0">
                <a:solidFill>
                  <a:srgbClr val="0033CC"/>
                </a:solidFill>
              </a:rPr>
              <a:t> 3-</a:t>
            </a:r>
            <a:r>
              <a:rPr lang="ar-SA" sz="2400" dirty="0" smtClean="0">
                <a:solidFill>
                  <a:srgbClr val="0033CC"/>
                </a:solidFill>
                <a:latin typeface="Arial" charset="0"/>
              </a:rPr>
              <a:t>لغة </a:t>
            </a:r>
            <a:r>
              <a:rPr lang="ar-SA" sz="2400" dirty="0">
                <a:solidFill>
                  <a:srgbClr val="0033CC"/>
                </a:solidFill>
                <a:latin typeface="Arial" charset="0"/>
              </a:rPr>
              <a:t>السيطرة على قواعد البيانات  </a:t>
            </a:r>
            <a:r>
              <a:rPr lang="en-US" sz="2400" dirty="0">
                <a:solidFill>
                  <a:srgbClr val="0033CC"/>
                </a:solidFill>
                <a:latin typeface="Arial" charset="0"/>
              </a:rPr>
              <a:t>Data command Language (DCL)</a:t>
            </a:r>
            <a:r>
              <a:rPr lang="ar-SA" sz="2400" dirty="0">
                <a:solidFill>
                  <a:schemeClr val="tx2"/>
                </a:solidFill>
                <a:latin typeface="Arial" charset="0"/>
              </a:rPr>
              <a:t> </a:t>
            </a:r>
            <a:endParaRPr lang="en-US" sz="2400" dirty="0">
              <a:solidFill>
                <a:schemeClr val="tx2"/>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bg/>
                                          </p:spTgt>
                                        </p:tgtEl>
                                        <p:attrNameLst>
                                          <p:attrName>style.visibility</p:attrName>
                                        </p:attrNameLst>
                                      </p:cBhvr>
                                      <p:to>
                                        <p:strVal val="visible"/>
                                      </p:to>
                                    </p:set>
                                    <p:anim calcmode="lin" valueType="num">
                                      <p:cBhvr additive="base">
                                        <p:cTn id="25" dur="500" fill="hold"/>
                                        <p:tgtEl>
                                          <p:spTgt spid="6">
                                            <p:bg/>
                                          </p:spTgt>
                                        </p:tgtEl>
                                        <p:attrNameLst>
                                          <p:attrName>ppt_x</p:attrName>
                                        </p:attrNameLst>
                                      </p:cBhvr>
                                      <p:tavLst>
                                        <p:tav tm="0">
                                          <p:val>
                                            <p:strVal val="#ppt_x"/>
                                          </p:val>
                                        </p:tav>
                                        <p:tav tm="100000">
                                          <p:val>
                                            <p:strVal val="#ppt_x"/>
                                          </p:val>
                                        </p:tav>
                                      </p:tavLst>
                                    </p:anim>
                                    <p:anim calcmode="lin" valueType="num">
                                      <p:cBhvr additive="base">
                                        <p:cTn id="26" dur="500" fill="hold"/>
                                        <p:tgtEl>
                                          <p:spTgt spid="6">
                                            <p:bg/>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 calcmode="lin" valueType="num">
                                      <p:cBhvr additive="base">
                                        <p:cTn id="3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anim calcmode="lin" valueType="num">
                                      <p:cBhvr additive="base">
                                        <p:cTn id="3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anim calcmode="lin" valueType="num">
                                      <p:cBhvr additive="base">
                                        <p:cTn id="4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3" end="3"/>
                                            </p:txEl>
                                          </p:spTgt>
                                        </p:tgtEl>
                                        <p:attrNameLst>
                                          <p:attrName>style.visibility</p:attrName>
                                        </p:attrNameLst>
                                      </p:cBhvr>
                                      <p:to>
                                        <p:strVal val="visible"/>
                                      </p:to>
                                    </p:set>
                                    <p:anim calcmode="lin" valueType="num">
                                      <p:cBhvr additive="base">
                                        <p:cTn id="4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xEl>
                                              <p:pRg st="4" end="4"/>
                                            </p:txEl>
                                          </p:spTgt>
                                        </p:tgtEl>
                                        <p:attrNameLst>
                                          <p:attrName>style.visibility</p:attrName>
                                        </p:attrNameLst>
                                      </p:cBhvr>
                                      <p:to>
                                        <p:strVal val="visible"/>
                                      </p:to>
                                    </p:set>
                                    <p:anim calcmode="lin" valueType="num">
                                      <p:cBhvr additive="base">
                                        <p:cTn id="5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1"/>
          <p:cNvSpPr>
            <a:spLocks noGrp="1"/>
          </p:cNvSpPr>
          <p:nvPr>
            <p:ph type="title"/>
          </p:nvPr>
        </p:nvSpPr>
        <p:spPr>
          <a:xfrm>
            <a:off x="914400" y="277813"/>
            <a:ext cx="7801004" cy="1143000"/>
          </a:xfrm>
        </p:spPr>
        <p:txBody>
          <a:bodyPr/>
          <a:lstStyle/>
          <a:p>
            <a:pPr algn="r"/>
            <a:r>
              <a:rPr lang="ar-SA" sz="3600" b="1" dirty="0" smtClean="0">
                <a:solidFill>
                  <a:srgbClr val="FFC000"/>
                </a:solidFill>
              </a:rPr>
              <a:t>تطور نظم إدارة قواعد البيانات</a:t>
            </a:r>
            <a:endParaRPr lang="en-US" sz="3600" dirty="0">
              <a:solidFill>
                <a:srgbClr val="FFC000"/>
              </a:solidFill>
            </a:endParaRPr>
          </a:p>
        </p:txBody>
      </p:sp>
      <p:sp>
        <p:nvSpPr>
          <p:cNvPr id="3" name="عنصر نائب للمحتوى 2"/>
          <p:cNvSpPr>
            <a:spLocks noGrp="1"/>
          </p:cNvSpPr>
          <p:nvPr>
            <p:ph idx="1"/>
          </p:nvPr>
        </p:nvSpPr>
        <p:spPr>
          <a:xfrm>
            <a:off x="285720" y="1600200"/>
            <a:ext cx="8715436" cy="4686320"/>
          </a:xfrm>
        </p:spPr>
        <p:txBody>
          <a:bodyPr/>
          <a:lstStyle/>
          <a:p>
            <a:pPr>
              <a:spcBef>
                <a:spcPct val="50000"/>
              </a:spcBef>
              <a:buClr>
                <a:srgbClr val="3333FF"/>
              </a:buClr>
              <a:buFont typeface="Wingdings" pitchFamily="2" charset="2"/>
              <a:buChar char="v"/>
            </a:pPr>
            <a:r>
              <a:rPr lang="ar-SA" sz="2600" dirty="0" smtClean="0">
                <a:latin typeface="Arial" charset="0"/>
              </a:rPr>
              <a:t>و قد استمر استخدام  نموذج  </a:t>
            </a:r>
            <a:r>
              <a:rPr lang="en-US" sz="2600" dirty="0" smtClean="0">
                <a:latin typeface="Arial" charset="0"/>
              </a:rPr>
              <a:t>CODASYL</a:t>
            </a:r>
            <a:r>
              <a:rPr lang="ar-SA" sz="2600" dirty="0" smtClean="0">
                <a:latin typeface="Arial" charset="0"/>
              </a:rPr>
              <a:t>طوال فترة السبعينات ويمكن القول أن قواعد البيانات السابقة الذكر تصنف على أنها </a:t>
            </a:r>
            <a:r>
              <a:rPr lang="ar-SA" sz="2600" b="1" u="sng" dirty="0" smtClean="0">
                <a:solidFill>
                  <a:srgbClr val="3333FF"/>
                </a:solidFill>
                <a:latin typeface="Arial" charset="0"/>
              </a:rPr>
              <a:t>الجيل الأول</a:t>
            </a:r>
            <a:r>
              <a:rPr lang="ar-SA" sz="2600" b="1" dirty="0" smtClean="0">
                <a:solidFill>
                  <a:srgbClr val="3333FF"/>
                </a:solidFill>
                <a:latin typeface="Arial" charset="0"/>
              </a:rPr>
              <a:t> </a:t>
            </a:r>
            <a:r>
              <a:rPr lang="ar-SA" sz="2600" dirty="0" smtClean="0">
                <a:latin typeface="Arial" charset="0"/>
              </a:rPr>
              <a:t>لقواعد البيانات. </a:t>
            </a:r>
          </a:p>
          <a:p>
            <a:pPr>
              <a:spcBef>
                <a:spcPct val="50000"/>
              </a:spcBef>
              <a:buClr>
                <a:srgbClr val="3333FF"/>
              </a:buClr>
              <a:buFont typeface="Wingdings" pitchFamily="2" charset="2"/>
              <a:buChar char="v"/>
            </a:pPr>
            <a:r>
              <a:rPr lang="ar-SA" sz="2600" b="1" u="sng" dirty="0" smtClean="0">
                <a:solidFill>
                  <a:srgbClr val="3333FF"/>
                </a:solidFill>
                <a:latin typeface="Arial" charset="0"/>
              </a:rPr>
              <a:t>الجيل الثاني </a:t>
            </a:r>
            <a:r>
              <a:rPr lang="ar-SA" sz="2600" dirty="0" smtClean="0">
                <a:latin typeface="Arial" charset="0"/>
              </a:rPr>
              <a:t>ظهرت ورقة بحثية </a:t>
            </a:r>
            <a:r>
              <a:rPr lang="en-US" sz="2600" dirty="0" smtClean="0">
                <a:latin typeface="Arial" charset="0"/>
              </a:rPr>
              <a:t>research paper</a:t>
            </a:r>
            <a:r>
              <a:rPr lang="ar-SA" sz="2600" dirty="0" smtClean="0">
                <a:latin typeface="Arial" charset="0"/>
              </a:rPr>
              <a:t> عام 1970م وقد تم إعدادها</a:t>
            </a:r>
            <a:r>
              <a:rPr lang="en-US" sz="2600" dirty="0" smtClean="0">
                <a:latin typeface="Arial" charset="0"/>
              </a:rPr>
              <a:t> </a:t>
            </a:r>
            <a:r>
              <a:rPr lang="ar-SA" sz="2600" dirty="0" smtClean="0">
                <a:latin typeface="Arial" charset="0"/>
              </a:rPr>
              <a:t>من قبل العالم </a:t>
            </a:r>
            <a:r>
              <a:rPr lang="en-US" sz="2600" dirty="0" smtClean="0">
                <a:latin typeface="Arial" charset="0"/>
              </a:rPr>
              <a:t>Codd E.F.</a:t>
            </a:r>
            <a:r>
              <a:rPr lang="ar-SA" sz="2600" dirty="0" smtClean="0">
                <a:latin typeface="Arial" charset="0"/>
              </a:rPr>
              <a:t> -أحد خبراء شركة </a:t>
            </a:r>
            <a:r>
              <a:rPr lang="en-US" sz="2600" dirty="0" smtClean="0">
                <a:latin typeface="Arial" charset="0"/>
              </a:rPr>
              <a:t>IBM</a:t>
            </a:r>
            <a:r>
              <a:rPr lang="ar-SA" sz="2600" dirty="0" smtClean="0">
                <a:latin typeface="Arial" charset="0"/>
              </a:rPr>
              <a:t>- مبينا المشاكل التي احتوتها الأنظمة السابقة  وهو أول من اقترح نموذج قواعد البيانات العلائقية الذي يبنى على نظرية الجبر العلائق و طبق هذا النموذج في مختبرات شركة </a:t>
            </a:r>
            <a:r>
              <a:rPr lang="en-US" sz="2600" dirty="0" smtClean="0">
                <a:latin typeface="Arial" charset="0"/>
              </a:rPr>
              <a:t>IBM</a:t>
            </a:r>
            <a:r>
              <a:rPr lang="ar-SA" sz="2600" dirty="0" smtClean="0">
                <a:latin typeface="Arial" charset="0"/>
              </a:rPr>
              <a:t> في عام 1976م من خلال نظام قاعدة البيانات </a:t>
            </a:r>
            <a:r>
              <a:rPr lang="en-US" sz="2600" dirty="0" smtClean="0">
                <a:latin typeface="Arial" charset="0"/>
              </a:rPr>
              <a:t>System R</a:t>
            </a:r>
            <a:r>
              <a:rPr lang="ar-SA" sz="2600" dirty="0" smtClean="0">
                <a:latin typeface="Arial" charset="0"/>
              </a:rPr>
              <a:t> و أثبت سهولة وفاعلية في الاستخدام واتسع انتشار نظم قواعد البيانات العلائقية و من أشهر الأنظمة التجارية المتوفرة هي</a:t>
            </a:r>
            <a:r>
              <a:rPr lang="en-US" sz="2600" dirty="0" smtClean="0">
                <a:latin typeface="Arial" charset="0"/>
              </a:rPr>
              <a:t>:</a:t>
            </a:r>
            <a:r>
              <a:rPr lang="ar-SA" sz="2600" dirty="0" smtClean="0">
                <a:latin typeface="Arial" charset="0"/>
              </a:rPr>
              <a:t> </a:t>
            </a:r>
            <a:r>
              <a:rPr lang="en-US" sz="2600" dirty="0" smtClean="0">
                <a:latin typeface="Arial" charset="0"/>
              </a:rPr>
              <a:t>(DB, INGRES, ORACLE)</a:t>
            </a:r>
            <a:endParaRPr lang="en-US" sz="2600" b="1" u="sng" dirty="0" smtClean="0">
              <a:solidFill>
                <a:srgbClr val="3333FF"/>
              </a:solidFill>
              <a:latin typeface="Arial" charset="0"/>
            </a:endParaRPr>
          </a:p>
          <a:p>
            <a:pPr>
              <a:spcBef>
                <a:spcPct val="50000"/>
              </a:spcBef>
              <a:buClr>
                <a:srgbClr val="3333FF"/>
              </a:buClr>
              <a:buNone/>
            </a:pPr>
            <a:endParaRPr lang="en-US" sz="2600" dirty="0">
              <a:latin typeface="Arial" charset="0"/>
            </a:endParaRPr>
          </a:p>
        </p:txBody>
      </p:sp>
      <p:sp>
        <p:nvSpPr>
          <p:cNvPr id="4" name="عنصر نائب لرقم الشريحة 3"/>
          <p:cNvSpPr>
            <a:spLocks noGrp="1"/>
          </p:cNvSpPr>
          <p:nvPr>
            <p:ph type="sldNum" sz="quarter" idx="12"/>
          </p:nvPr>
        </p:nvSpPr>
        <p:spPr/>
        <p:txBody>
          <a:bodyPr/>
          <a:lstStyle/>
          <a:p>
            <a:fld id="{60A9891A-07BC-4F9E-8B22-5DE50975CC6E}" type="slidenum">
              <a:rPr lang="ar-SA" smtClean="0"/>
              <a:pPr/>
              <a:t>20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1"/>
          <p:cNvSpPr>
            <a:spLocks noGrp="1"/>
          </p:cNvSpPr>
          <p:nvPr>
            <p:ph type="title"/>
          </p:nvPr>
        </p:nvSpPr>
        <p:spPr>
          <a:xfrm>
            <a:off x="914400" y="277813"/>
            <a:ext cx="7801004" cy="1143000"/>
          </a:xfrm>
        </p:spPr>
        <p:txBody>
          <a:bodyPr/>
          <a:lstStyle/>
          <a:p>
            <a:pPr algn="r"/>
            <a:r>
              <a:rPr lang="ar-SA" sz="3600" b="1" dirty="0" smtClean="0">
                <a:solidFill>
                  <a:srgbClr val="FFC000"/>
                </a:solidFill>
              </a:rPr>
              <a:t>تطور نظم إدارة قواعد البيانات</a:t>
            </a:r>
            <a:endParaRPr lang="en-US" sz="3600" dirty="0">
              <a:solidFill>
                <a:srgbClr val="FFC000"/>
              </a:solidFill>
            </a:endParaRPr>
          </a:p>
        </p:txBody>
      </p:sp>
      <p:sp>
        <p:nvSpPr>
          <p:cNvPr id="3" name="عنصر نائب للمحتوى 2"/>
          <p:cNvSpPr>
            <a:spLocks noGrp="1"/>
          </p:cNvSpPr>
          <p:nvPr>
            <p:ph idx="1"/>
          </p:nvPr>
        </p:nvSpPr>
        <p:spPr>
          <a:xfrm>
            <a:off x="500034" y="1500174"/>
            <a:ext cx="8429684" cy="4786346"/>
          </a:xfrm>
        </p:spPr>
        <p:txBody>
          <a:bodyPr>
            <a:normAutofit fontScale="92500" lnSpcReduction="20000"/>
          </a:bodyPr>
          <a:lstStyle/>
          <a:p>
            <a:pPr>
              <a:buClr>
                <a:srgbClr val="3333FF"/>
              </a:buClr>
              <a:buFont typeface="Wingdings" pitchFamily="2" charset="2"/>
              <a:buChar char="v"/>
            </a:pPr>
            <a:r>
              <a:rPr lang="ar-SA" sz="2400" b="1" u="sng" dirty="0" smtClean="0">
                <a:solidFill>
                  <a:srgbClr val="3333FF"/>
                </a:solidFill>
                <a:latin typeface="Arial" charset="0"/>
              </a:rPr>
              <a:t>الجيل </a:t>
            </a:r>
            <a:r>
              <a:rPr lang="ar-SA" b="1" u="sng" dirty="0" smtClean="0">
                <a:solidFill>
                  <a:srgbClr val="3333FF"/>
                </a:solidFill>
                <a:latin typeface="Arial" charset="0"/>
              </a:rPr>
              <a:t>الثالث </a:t>
            </a:r>
            <a:r>
              <a:rPr lang="ar-SA" dirty="0" smtClean="0">
                <a:latin typeface="Arial" charset="0"/>
              </a:rPr>
              <a:t>وقد شمل تعديل نظم قواعد البيانات العلائقية لتتناسب مع التطبيقات الحديثة التي تحتاج إلى نماذج بيانات غنية وقوية ذات قدرة على تمثيل الحياة الواقعية فبعد عام 1985م تم تطوير نموذج البيانات المعنوي </a:t>
            </a:r>
            <a:r>
              <a:rPr lang="en-US" dirty="0" smtClean="0">
                <a:latin typeface="Arial" charset="0"/>
              </a:rPr>
              <a:t>Semantic Data model</a:t>
            </a:r>
            <a:r>
              <a:rPr lang="ar-SA" dirty="0" smtClean="0">
                <a:latin typeface="Arial" charset="0"/>
              </a:rPr>
              <a:t> و استمر تطوير نظم قواعد البيانات</a:t>
            </a:r>
            <a:r>
              <a:rPr lang="en-US" dirty="0" smtClean="0">
                <a:latin typeface="Arial" charset="0"/>
              </a:rPr>
              <a:t> </a:t>
            </a:r>
            <a:r>
              <a:rPr lang="ar-SA" dirty="0" smtClean="0">
                <a:latin typeface="Arial" charset="0"/>
              </a:rPr>
              <a:t> العلائقية لتصل إلى ما يعرف بنظم قواعد البيانات المحسنة</a:t>
            </a:r>
            <a:r>
              <a:rPr lang="en-US" dirty="0" smtClean="0">
                <a:latin typeface="Arial" charset="0"/>
              </a:rPr>
              <a:t>Enhanced relational database system </a:t>
            </a:r>
            <a:endParaRPr lang="ar-SA" dirty="0" smtClean="0">
              <a:latin typeface="Arial" charset="0"/>
            </a:endParaRPr>
          </a:p>
          <a:p>
            <a:pPr>
              <a:buClr>
                <a:srgbClr val="3333FF"/>
              </a:buClr>
              <a:buFont typeface="Wingdings" pitchFamily="2" charset="2"/>
              <a:buChar char="v"/>
            </a:pPr>
            <a:r>
              <a:rPr lang="ar-SA" b="1" u="sng" dirty="0" smtClean="0">
                <a:solidFill>
                  <a:srgbClr val="3333FF"/>
                </a:solidFill>
              </a:rPr>
              <a:t>الجيل الرابع  </a:t>
            </a:r>
            <a:r>
              <a:rPr lang="ar-SA" dirty="0" smtClean="0">
                <a:latin typeface="Arial" charset="0"/>
              </a:rPr>
              <a:t>خلال التسعينات تمت بعض التعديلات والتطويرات من أجل ضم الصوت والصورة في قواعد البيانات حتى توصلنا إلى نظم قواعد البيانات ذات الكائنات الموجهة</a:t>
            </a:r>
            <a:endParaRPr lang="en-US" dirty="0" smtClean="0">
              <a:latin typeface="Arial" charset="0"/>
            </a:endParaRPr>
          </a:p>
          <a:p>
            <a:pPr>
              <a:buClr>
                <a:srgbClr val="3333FF"/>
              </a:buClr>
              <a:buNone/>
            </a:pPr>
            <a:r>
              <a:rPr lang="en-US" dirty="0" smtClean="0">
                <a:latin typeface="Arial" charset="0"/>
              </a:rPr>
              <a:t>Object Oriented Data Base Management System   </a:t>
            </a:r>
          </a:p>
          <a:p>
            <a:pPr>
              <a:buClr>
                <a:srgbClr val="3333FF"/>
              </a:buClr>
              <a:buNone/>
            </a:pPr>
            <a:endParaRPr lang="ar-SA" dirty="0" smtClean="0">
              <a:solidFill>
                <a:srgbClr val="FFFF00"/>
              </a:solidFill>
              <a:latin typeface="Arial" charset="0"/>
            </a:endParaRPr>
          </a:p>
        </p:txBody>
      </p:sp>
      <p:sp>
        <p:nvSpPr>
          <p:cNvPr id="4" name="عنصر نائب لرقم الشريحة 3"/>
          <p:cNvSpPr>
            <a:spLocks noGrp="1"/>
          </p:cNvSpPr>
          <p:nvPr>
            <p:ph type="sldNum" sz="quarter" idx="12"/>
          </p:nvPr>
        </p:nvSpPr>
        <p:spPr/>
        <p:txBody>
          <a:bodyPr/>
          <a:lstStyle/>
          <a:p>
            <a:fld id="{60A9891A-07BC-4F9E-8B22-5DE50975CC6E}" type="slidenum">
              <a:rPr lang="ar-SA"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468312" y="0"/>
            <a:ext cx="8318530" cy="1143000"/>
          </a:xfrm>
        </p:spPr>
        <p:txBody>
          <a:bodyPr/>
          <a:lstStyle/>
          <a:p>
            <a:pPr algn="r" eaLnBrk="1" hangingPunct="1">
              <a:defRPr/>
            </a:pPr>
            <a:r>
              <a:rPr lang="ar-SA" sz="4000" b="1" dirty="0" smtClean="0">
                <a:solidFill>
                  <a:srgbClr val="FFC000"/>
                </a:solidFill>
              </a:rPr>
              <a:t>مكونات نظام إدارة قواعد البيانات</a:t>
            </a:r>
            <a:endParaRPr lang="en-US" sz="4000" b="1" dirty="0" smtClean="0">
              <a:solidFill>
                <a:srgbClr val="FFC000"/>
              </a:solidFill>
            </a:endParaRPr>
          </a:p>
        </p:txBody>
      </p:sp>
      <p:sp>
        <p:nvSpPr>
          <p:cNvPr id="30723" name="Rectangle 3"/>
          <p:cNvSpPr>
            <a:spLocks noChangeArrowheads="1"/>
          </p:cNvSpPr>
          <p:nvPr/>
        </p:nvSpPr>
        <p:spPr bwMode="auto">
          <a:xfrm>
            <a:off x="5867400" y="1214422"/>
            <a:ext cx="1800225" cy="433387"/>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ar-SA" sz="2800" dirty="0">
                <a:solidFill>
                  <a:schemeClr val="tx1"/>
                </a:solidFill>
                <a:latin typeface="Arial" charset="0"/>
              </a:rPr>
              <a:t>مستخدم</a:t>
            </a:r>
            <a:endParaRPr lang="en-US" sz="2800" b="1" dirty="0">
              <a:ln w="17780" cmpd="sng">
                <a:solidFill>
                  <a:srgbClr val="FFFFFF"/>
                </a:solidFill>
                <a:prstDash val="solid"/>
                <a:miter lim="800000"/>
              </a:ln>
              <a:solidFill>
                <a:schemeClr val="tx1"/>
              </a:solidFill>
              <a:effectLst>
                <a:outerShdw blurRad="50800" algn="tl" rotWithShape="0">
                  <a:srgbClr val="000000"/>
                </a:outerShdw>
              </a:effectLst>
              <a:latin typeface="Arial" charset="0"/>
            </a:endParaRPr>
          </a:p>
        </p:txBody>
      </p:sp>
      <p:sp>
        <p:nvSpPr>
          <p:cNvPr id="30724" name="Rectangle 4"/>
          <p:cNvSpPr>
            <a:spLocks noChangeArrowheads="1"/>
          </p:cNvSpPr>
          <p:nvPr/>
        </p:nvSpPr>
        <p:spPr bwMode="auto">
          <a:xfrm>
            <a:off x="1835150" y="1214422"/>
            <a:ext cx="1800225" cy="431800"/>
          </a:xfrm>
          <a:prstGeom prst="rect">
            <a:avLst/>
          </a:prstGeom>
          <a:solidFill>
            <a:schemeClr val="accent1"/>
          </a:solidFill>
          <a:ln w="9525">
            <a:solidFill>
              <a:schemeClr val="tx1"/>
            </a:solidFill>
            <a:miter lim="800000"/>
            <a:headEnd/>
            <a:tailEnd/>
          </a:ln>
        </p:spPr>
        <p:txBody>
          <a:bodyPr wrap="none" anchor="ctr"/>
          <a:lstStyle/>
          <a:p>
            <a:pPr algn="ctr"/>
            <a:r>
              <a:rPr lang="ar-SA" sz="2800" dirty="0">
                <a:latin typeface="Arial" charset="0"/>
              </a:rPr>
              <a:t>مستخدم</a:t>
            </a:r>
            <a:endParaRPr lang="en-US" sz="2800" dirty="0">
              <a:latin typeface="Arial" charset="0"/>
            </a:endParaRPr>
          </a:p>
        </p:txBody>
      </p:sp>
      <p:sp>
        <p:nvSpPr>
          <p:cNvPr id="30753" name="Line 33"/>
          <p:cNvSpPr>
            <a:spLocks noChangeShapeType="1"/>
          </p:cNvSpPr>
          <p:nvPr/>
        </p:nvSpPr>
        <p:spPr bwMode="auto">
          <a:xfrm>
            <a:off x="7308850" y="4797425"/>
            <a:ext cx="0" cy="144463"/>
          </a:xfrm>
          <a:prstGeom prst="line">
            <a:avLst/>
          </a:prstGeom>
          <a:noFill/>
          <a:ln w="9525">
            <a:solidFill>
              <a:schemeClr val="tx1"/>
            </a:solidFill>
            <a:round/>
            <a:headEnd/>
            <a:tailEnd type="triangle" w="med" len="med"/>
          </a:ln>
        </p:spPr>
        <p:txBody>
          <a:bodyPr/>
          <a:lstStyle/>
          <a:p>
            <a:endParaRPr lang="en-US"/>
          </a:p>
        </p:txBody>
      </p:sp>
      <p:sp>
        <p:nvSpPr>
          <p:cNvPr id="30756" name="Line 36"/>
          <p:cNvSpPr>
            <a:spLocks noChangeShapeType="1"/>
          </p:cNvSpPr>
          <p:nvPr/>
        </p:nvSpPr>
        <p:spPr bwMode="auto">
          <a:xfrm>
            <a:off x="5940425" y="5734050"/>
            <a:ext cx="287338" cy="0"/>
          </a:xfrm>
          <a:prstGeom prst="line">
            <a:avLst/>
          </a:prstGeom>
          <a:noFill/>
          <a:ln w="9525">
            <a:solidFill>
              <a:schemeClr val="tx1"/>
            </a:solidFill>
            <a:round/>
            <a:headEnd type="triangle" w="med" len="med"/>
            <a:tailEnd type="triangle" w="med" len="med"/>
          </a:ln>
        </p:spPr>
        <p:txBody>
          <a:bodyPr/>
          <a:lstStyle/>
          <a:p>
            <a:endParaRPr lang="en-US"/>
          </a:p>
        </p:txBody>
      </p:sp>
      <p:sp>
        <p:nvSpPr>
          <p:cNvPr id="30758" name="Line 38"/>
          <p:cNvSpPr>
            <a:spLocks noChangeShapeType="1"/>
          </p:cNvSpPr>
          <p:nvPr/>
        </p:nvSpPr>
        <p:spPr bwMode="auto">
          <a:xfrm>
            <a:off x="4427538" y="5300663"/>
            <a:ext cx="0" cy="144462"/>
          </a:xfrm>
          <a:prstGeom prst="line">
            <a:avLst/>
          </a:prstGeom>
          <a:noFill/>
          <a:ln w="9525">
            <a:solidFill>
              <a:schemeClr val="tx1"/>
            </a:solidFill>
            <a:round/>
            <a:headEnd/>
            <a:tailEnd type="triangle" w="med" len="med"/>
          </a:ln>
        </p:spPr>
        <p:txBody>
          <a:bodyPr/>
          <a:lstStyle/>
          <a:p>
            <a:endParaRPr lang="en-US"/>
          </a:p>
        </p:txBody>
      </p:sp>
      <p:sp>
        <p:nvSpPr>
          <p:cNvPr id="30762" name="Line 42"/>
          <p:cNvSpPr>
            <a:spLocks noChangeShapeType="1"/>
          </p:cNvSpPr>
          <p:nvPr/>
        </p:nvSpPr>
        <p:spPr bwMode="auto">
          <a:xfrm flipH="1">
            <a:off x="827088" y="2924175"/>
            <a:ext cx="576262" cy="0"/>
          </a:xfrm>
          <a:prstGeom prst="line">
            <a:avLst/>
          </a:prstGeom>
          <a:noFill/>
          <a:ln w="9525">
            <a:solidFill>
              <a:schemeClr val="tx1"/>
            </a:solidFill>
            <a:round/>
            <a:headEnd/>
            <a:tailEnd/>
          </a:ln>
        </p:spPr>
        <p:txBody>
          <a:bodyPr/>
          <a:lstStyle/>
          <a:p>
            <a:endParaRPr lang="en-US"/>
          </a:p>
        </p:txBody>
      </p:sp>
      <p:sp>
        <p:nvSpPr>
          <p:cNvPr id="30769" name="Line 49"/>
          <p:cNvSpPr>
            <a:spLocks noChangeShapeType="1"/>
          </p:cNvSpPr>
          <p:nvPr/>
        </p:nvSpPr>
        <p:spPr bwMode="auto">
          <a:xfrm>
            <a:off x="827088" y="4652963"/>
            <a:ext cx="288925" cy="0"/>
          </a:xfrm>
          <a:prstGeom prst="line">
            <a:avLst/>
          </a:prstGeom>
          <a:noFill/>
          <a:ln w="9525">
            <a:solidFill>
              <a:schemeClr val="tx1"/>
            </a:solidFill>
            <a:round/>
            <a:headEnd/>
            <a:tailEnd type="triangle" w="med" len="med"/>
          </a:ln>
        </p:spPr>
        <p:txBody>
          <a:bodyPr/>
          <a:lstStyle/>
          <a:p>
            <a:endParaRPr lang="en-US"/>
          </a:p>
        </p:txBody>
      </p:sp>
      <p:sp>
        <p:nvSpPr>
          <p:cNvPr id="30771" name="Line 51"/>
          <p:cNvSpPr>
            <a:spLocks noChangeShapeType="1"/>
          </p:cNvSpPr>
          <p:nvPr/>
        </p:nvSpPr>
        <p:spPr bwMode="auto">
          <a:xfrm>
            <a:off x="827088" y="3500438"/>
            <a:ext cx="576262" cy="0"/>
          </a:xfrm>
          <a:prstGeom prst="line">
            <a:avLst/>
          </a:prstGeom>
          <a:noFill/>
          <a:ln w="9525">
            <a:solidFill>
              <a:schemeClr val="tx1"/>
            </a:solidFill>
            <a:round/>
            <a:headEnd/>
            <a:tailEnd type="triangle" w="med" len="med"/>
          </a:ln>
        </p:spPr>
        <p:txBody>
          <a:bodyPr/>
          <a:lstStyle/>
          <a:p>
            <a:endParaRPr lang="en-US"/>
          </a:p>
        </p:txBody>
      </p:sp>
      <p:grpSp>
        <p:nvGrpSpPr>
          <p:cNvPr id="2" name="مجموعة 54"/>
          <p:cNvGrpSpPr/>
          <p:nvPr/>
        </p:nvGrpSpPr>
        <p:grpSpPr>
          <a:xfrm>
            <a:off x="214283" y="1643050"/>
            <a:ext cx="8715436" cy="4857784"/>
            <a:chOff x="179389" y="1644007"/>
            <a:chExt cx="8750191" cy="5183508"/>
          </a:xfrm>
        </p:grpSpPr>
        <p:sp>
          <p:nvSpPr>
            <p:cNvPr id="30726" name="Rectangle 6"/>
            <p:cNvSpPr>
              <a:spLocks noChangeArrowheads="1"/>
            </p:cNvSpPr>
            <p:nvPr/>
          </p:nvSpPr>
          <p:spPr bwMode="auto">
            <a:xfrm>
              <a:off x="179389" y="1700213"/>
              <a:ext cx="8750191" cy="5127302"/>
            </a:xfrm>
            <a:prstGeom prst="rect">
              <a:avLst/>
            </a:prstGeom>
            <a:ln>
              <a:solidFill>
                <a:schemeClr val="accent4"/>
              </a:solidFill>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algn="ctr"/>
              <a:endParaRPr lang="en-US" dirty="0">
                <a:latin typeface="Arial" charset="0"/>
              </a:endParaRPr>
            </a:p>
          </p:txBody>
        </p:sp>
        <p:sp>
          <p:nvSpPr>
            <p:cNvPr id="30727" name="Rectangle 7"/>
            <p:cNvSpPr>
              <a:spLocks noChangeArrowheads="1"/>
            </p:cNvSpPr>
            <p:nvPr/>
          </p:nvSpPr>
          <p:spPr bwMode="auto">
            <a:xfrm>
              <a:off x="1403350" y="2025147"/>
              <a:ext cx="3024188" cy="415938"/>
            </a:xfrm>
            <a:prstGeom prst="rect">
              <a:avLst/>
            </a:prstGeom>
            <a:solidFill>
              <a:schemeClr val="accent1"/>
            </a:solidFill>
            <a:ln w="9525">
              <a:solidFill>
                <a:schemeClr val="tx1"/>
              </a:solidFill>
              <a:miter lim="800000"/>
              <a:headEnd/>
              <a:tailEnd/>
            </a:ln>
          </p:spPr>
          <p:txBody>
            <a:bodyPr wrap="none" anchor="ctr"/>
            <a:lstStyle/>
            <a:p>
              <a:pPr algn="ctr"/>
              <a:r>
                <a:rPr lang="ar-SA" sz="2400" dirty="0">
                  <a:latin typeface="Arial" charset="0"/>
                </a:rPr>
                <a:t>معالج المدخلات \ المخرجات</a:t>
              </a:r>
              <a:endParaRPr lang="en-US" sz="2400" dirty="0">
                <a:latin typeface="Arial" charset="0"/>
              </a:endParaRPr>
            </a:p>
          </p:txBody>
        </p:sp>
        <p:sp>
          <p:nvSpPr>
            <p:cNvPr id="30728" name="Rectangle 8"/>
            <p:cNvSpPr>
              <a:spLocks noChangeArrowheads="1"/>
            </p:cNvSpPr>
            <p:nvPr/>
          </p:nvSpPr>
          <p:spPr bwMode="auto">
            <a:xfrm>
              <a:off x="6084888" y="2101376"/>
              <a:ext cx="2486076" cy="457368"/>
            </a:xfrm>
            <a:prstGeom prst="rect">
              <a:avLst/>
            </a:prstGeom>
            <a:solidFill>
              <a:schemeClr val="accent1"/>
            </a:solidFill>
            <a:ln w="9525">
              <a:solidFill>
                <a:schemeClr val="tx1"/>
              </a:solidFill>
              <a:miter lim="800000"/>
              <a:headEnd/>
              <a:tailEnd/>
            </a:ln>
          </p:spPr>
          <p:txBody>
            <a:bodyPr wrap="none" anchor="ctr"/>
            <a:lstStyle/>
            <a:p>
              <a:pPr algn="ctr"/>
              <a:r>
                <a:rPr lang="ar-SA" sz="2400" dirty="0">
                  <a:latin typeface="Arial" charset="0"/>
                </a:rPr>
                <a:t>مولد النتائج </a:t>
              </a:r>
              <a:r>
                <a:rPr lang="ar-SA" sz="2400" dirty="0" smtClean="0">
                  <a:latin typeface="Arial" charset="0"/>
                </a:rPr>
                <a:t>والمخرجات</a:t>
              </a:r>
              <a:endParaRPr lang="en-US" sz="2400" dirty="0">
                <a:latin typeface="Arial" charset="0"/>
              </a:endParaRPr>
            </a:p>
          </p:txBody>
        </p:sp>
        <p:sp>
          <p:nvSpPr>
            <p:cNvPr id="30729" name="Rectangle 9"/>
            <p:cNvSpPr>
              <a:spLocks noChangeArrowheads="1"/>
            </p:cNvSpPr>
            <p:nvPr/>
          </p:nvSpPr>
          <p:spPr bwMode="auto">
            <a:xfrm>
              <a:off x="1403350" y="2708275"/>
              <a:ext cx="3024188" cy="417779"/>
            </a:xfrm>
            <a:prstGeom prst="rect">
              <a:avLst/>
            </a:prstGeom>
            <a:solidFill>
              <a:schemeClr val="accent1"/>
            </a:solidFill>
            <a:ln w="9525">
              <a:solidFill>
                <a:schemeClr val="tx1"/>
              </a:solidFill>
              <a:miter lim="800000"/>
              <a:headEnd/>
              <a:tailEnd/>
            </a:ln>
          </p:spPr>
          <p:txBody>
            <a:bodyPr wrap="none" anchor="ctr"/>
            <a:lstStyle/>
            <a:p>
              <a:pPr algn="ctr"/>
              <a:r>
                <a:rPr lang="ar-SA" sz="2400" dirty="0" smtClean="0">
                  <a:latin typeface="Arial" charset="0"/>
                </a:rPr>
                <a:t>قارئ </a:t>
              </a:r>
              <a:r>
                <a:rPr lang="ar-SA" sz="2400" dirty="0">
                  <a:latin typeface="Arial" charset="0"/>
                </a:rPr>
                <a:t>التعليمات </a:t>
              </a:r>
              <a:r>
                <a:rPr lang="ar-SA" sz="2400" dirty="0" smtClean="0">
                  <a:latin typeface="Arial" charset="0"/>
                </a:rPr>
                <a:t>ومحللها</a:t>
              </a:r>
              <a:endParaRPr lang="en-US" sz="2400" dirty="0">
                <a:latin typeface="Arial" charset="0"/>
              </a:endParaRPr>
            </a:p>
          </p:txBody>
        </p:sp>
        <p:sp>
          <p:nvSpPr>
            <p:cNvPr id="30730" name="Rectangle 10"/>
            <p:cNvSpPr>
              <a:spLocks noChangeArrowheads="1"/>
            </p:cNvSpPr>
            <p:nvPr/>
          </p:nvSpPr>
          <p:spPr bwMode="auto">
            <a:xfrm>
              <a:off x="1042988" y="3284538"/>
              <a:ext cx="2665412" cy="417778"/>
            </a:xfrm>
            <a:prstGeom prst="rect">
              <a:avLst/>
            </a:prstGeom>
            <a:solidFill>
              <a:schemeClr val="accent1"/>
            </a:solidFill>
            <a:ln w="9525">
              <a:solidFill>
                <a:schemeClr val="tx1"/>
              </a:solidFill>
              <a:miter lim="800000"/>
              <a:headEnd/>
              <a:tailEnd/>
            </a:ln>
          </p:spPr>
          <p:txBody>
            <a:bodyPr wrap="none" anchor="ctr"/>
            <a:lstStyle/>
            <a:p>
              <a:pPr algn="ctr"/>
              <a:r>
                <a:rPr lang="ar-SA" sz="2400" dirty="0">
                  <a:latin typeface="Arial" charset="0"/>
                </a:rPr>
                <a:t>معالج قبل الترجمة</a:t>
              </a:r>
              <a:endParaRPr lang="en-US" sz="2400" dirty="0">
                <a:latin typeface="Arial" charset="0"/>
              </a:endParaRPr>
            </a:p>
          </p:txBody>
        </p:sp>
        <p:sp>
          <p:nvSpPr>
            <p:cNvPr id="30731" name="Rectangle 11"/>
            <p:cNvSpPr>
              <a:spLocks noChangeArrowheads="1"/>
            </p:cNvSpPr>
            <p:nvPr/>
          </p:nvSpPr>
          <p:spPr bwMode="auto">
            <a:xfrm>
              <a:off x="2268538" y="3860800"/>
              <a:ext cx="4032250" cy="417779"/>
            </a:xfrm>
            <a:prstGeom prst="rect">
              <a:avLst/>
            </a:prstGeom>
            <a:solidFill>
              <a:schemeClr val="accent1"/>
            </a:solidFill>
            <a:ln w="9525">
              <a:solidFill>
                <a:schemeClr val="tx1"/>
              </a:solidFill>
              <a:miter lim="800000"/>
              <a:headEnd/>
              <a:tailEnd/>
            </a:ln>
          </p:spPr>
          <p:txBody>
            <a:bodyPr wrap="none" anchor="ctr"/>
            <a:lstStyle/>
            <a:p>
              <a:pPr algn="ctr"/>
              <a:r>
                <a:rPr lang="ar-SA" sz="2400" dirty="0">
                  <a:latin typeface="Arial" charset="0"/>
                </a:rPr>
                <a:t>الرقابة </a:t>
              </a:r>
              <a:r>
                <a:rPr lang="ar-SA" sz="2400" dirty="0" smtClean="0">
                  <a:latin typeface="Arial" charset="0"/>
                </a:rPr>
                <a:t>والسيطرة والأمان والسرية</a:t>
              </a:r>
              <a:endParaRPr lang="en-US" sz="2400" dirty="0">
                <a:latin typeface="Arial" charset="0"/>
              </a:endParaRPr>
            </a:p>
          </p:txBody>
        </p:sp>
        <p:sp>
          <p:nvSpPr>
            <p:cNvPr id="30732" name="Rectangle 12"/>
            <p:cNvSpPr>
              <a:spLocks noChangeArrowheads="1"/>
            </p:cNvSpPr>
            <p:nvPr/>
          </p:nvSpPr>
          <p:spPr bwMode="auto">
            <a:xfrm>
              <a:off x="1111785" y="4437063"/>
              <a:ext cx="2596615" cy="417778"/>
            </a:xfrm>
            <a:prstGeom prst="rect">
              <a:avLst/>
            </a:prstGeom>
            <a:solidFill>
              <a:schemeClr val="accent1"/>
            </a:solidFill>
            <a:ln w="9525">
              <a:solidFill>
                <a:schemeClr val="tx1"/>
              </a:solidFill>
              <a:miter lim="800000"/>
              <a:headEnd/>
              <a:tailEnd/>
            </a:ln>
          </p:spPr>
          <p:txBody>
            <a:bodyPr wrap="none" anchor="ctr"/>
            <a:lstStyle/>
            <a:p>
              <a:pPr algn="ctr"/>
              <a:r>
                <a:rPr lang="ar-SA" sz="2000" dirty="0">
                  <a:latin typeface="Arial" charset="0"/>
                </a:rPr>
                <a:t>ضابط السلامة </a:t>
              </a:r>
              <a:r>
                <a:rPr lang="ar-SA" sz="2000" dirty="0" smtClean="0">
                  <a:latin typeface="Arial" charset="0"/>
                </a:rPr>
                <a:t>وكمال </a:t>
              </a:r>
              <a:r>
                <a:rPr lang="ar-SA" sz="2000" dirty="0">
                  <a:latin typeface="Arial" charset="0"/>
                </a:rPr>
                <a:t>البيانات</a:t>
              </a:r>
              <a:endParaRPr lang="en-US" sz="2000" dirty="0">
                <a:latin typeface="Arial" charset="0"/>
              </a:endParaRPr>
            </a:p>
          </p:txBody>
        </p:sp>
        <p:sp>
          <p:nvSpPr>
            <p:cNvPr id="30733" name="Rectangle 13"/>
            <p:cNvSpPr>
              <a:spLocks noChangeArrowheads="1"/>
            </p:cNvSpPr>
            <p:nvPr/>
          </p:nvSpPr>
          <p:spPr bwMode="auto">
            <a:xfrm>
              <a:off x="3995738" y="4437063"/>
              <a:ext cx="1944687" cy="417778"/>
            </a:xfrm>
            <a:prstGeom prst="rect">
              <a:avLst/>
            </a:prstGeom>
            <a:solidFill>
              <a:schemeClr val="accent1"/>
            </a:solidFill>
            <a:ln w="9525">
              <a:solidFill>
                <a:schemeClr val="tx1"/>
              </a:solidFill>
              <a:miter lim="800000"/>
              <a:headEnd/>
              <a:tailEnd/>
            </a:ln>
          </p:spPr>
          <p:txBody>
            <a:bodyPr wrap="none" anchor="ctr"/>
            <a:lstStyle/>
            <a:p>
              <a:pPr algn="ctr"/>
              <a:r>
                <a:rPr lang="ar-SA" sz="2000" dirty="0">
                  <a:latin typeface="Arial" charset="0"/>
                </a:rPr>
                <a:t>معالج التعديلات</a:t>
              </a:r>
              <a:endParaRPr lang="en-US" sz="2000" dirty="0">
                <a:latin typeface="Arial" charset="0"/>
              </a:endParaRPr>
            </a:p>
          </p:txBody>
        </p:sp>
        <p:sp>
          <p:nvSpPr>
            <p:cNvPr id="30734" name="Rectangle 14"/>
            <p:cNvSpPr>
              <a:spLocks noChangeArrowheads="1"/>
            </p:cNvSpPr>
            <p:nvPr/>
          </p:nvSpPr>
          <p:spPr bwMode="auto">
            <a:xfrm>
              <a:off x="6419278" y="4311989"/>
              <a:ext cx="1871663" cy="417778"/>
            </a:xfrm>
            <a:prstGeom prst="rect">
              <a:avLst/>
            </a:prstGeom>
            <a:solidFill>
              <a:schemeClr val="accent1"/>
            </a:solidFill>
            <a:ln w="9525">
              <a:solidFill>
                <a:schemeClr val="tx1"/>
              </a:solidFill>
              <a:miter lim="800000"/>
              <a:headEnd/>
              <a:tailEnd/>
            </a:ln>
          </p:spPr>
          <p:txBody>
            <a:bodyPr wrap="none" anchor="ctr"/>
            <a:lstStyle/>
            <a:p>
              <a:pPr algn="ctr"/>
              <a:r>
                <a:rPr lang="ar-SA" sz="2000" dirty="0">
                  <a:latin typeface="Arial" charset="0"/>
                </a:rPr>
                <a:t>معالج الاستفسارات</a:t>
              </a:r>
              <a:endParaRPr lang="en-US" sz="2000" dirty="0">
                <a:latin typeface="Arial" charset="0"/>
              </a:endParaRPr>
            </a:p>
          </p:txBody>
        </p:sp>
        <p:sp>
          <p:nvSpPr>
            <p:cNvPr id="30735" name="Rectangle 15"/>
            <p:cNvSpPr>
              <a:spLocks noChangeArrowheads="1"/>
            </p:cNvSpPr>
            <p:nvPr/>
          </p:nvSpPr>
          <p:spPr bwMode="auto">
            <a:xfrm>
              <a:off x="1979613" y="5019398"/>
              <a:ext cx="2736850" cy="359784"/>
            </a:xfrm>
            <a:prstGeom prst="rect">
              <a:avLst/>
            </a:prstGeom>
            <a:solidFill>
              <a:schemeClr val="accent1"/>
            </a:solidFill>
            <a:ln w="9525">
              <a:solidFill>
                <a:schemeClr val="tx1"/>
              </a:solidFill>
              <a:miter lim="800000"/>
              <a:headEnd/>
              <a:tailEnd/>
            </a:ln>
          </p:spPr>
          <p:txBody>
            <a:bodyPr wrap="none" anchor="ctr"/>
            <a:lstStyle/>
            <a:p>
              <a:pPr algn="ctr"/>
              <a:r>
                <a:rPr lang="ar-SA" sz="2400" dirty="0">
                  <a:latin typeface="Arial" charset="0"/>
                </a:rPr>
                <a:t>مولد </a:t>
              </a:r>
              <a:r>
                <a:rPr lang="ar-SA" sz="2400" dirty="0" smtClean="0">
                  <a:latin typeface="Arial" charset="0"/>
                </a:rPr>
                <a:t>الشفرة </a:t>
              </a:r>
              <a:r>
                <a:rPr lang="ar-SA" sz="2400" dirty="0">
                  <a:latin typeface="Arial" charset="0"/>
                </a:rPr>
                <a:t>التنفيذية</a:t>
              </a:r>
              <a:endParaRPr lang="en-US" sz="2400" dirty="0">
                <a:latin typeface="Arial" charset="0"/>
              </a:endParaRPr>
            </a:p>
          </p:txBody>
        </p:sp>
        <p:sp>
          <p:nvSpPr>
            <p:cNvPr id="30736" name="Rectangle 16"/>
            <p:cNvSpPr>
              <a:spLocks noChangeArrowheads="1"/>
            </p:cNvSpPr>
            <p:nvPr/>
          </p:nvSpPr>
          <p:spPr bwMode="auto">
            <a:xfrm>
              <a:off x="5435600" y="4998042"/>
              <a:ext cx="2665413" cy="359784"/>
            </a:xfrm>
            <a:prstGeom prst="rect">
              <a:avLst/>
            </a:prstGeom>
            <a:solidFill>
              <a:schemeClr val="accent1"/>
            </a:solidFill>
            <a:ln w="9525">
              <a:solidFill>
                <a:schemeClr val="tx1"/>
              </a:solidFill>
              <a:miter lim="800000"/>
              <a:headEnd/>
              <a:tailEnd/>
            </a:ln>
          </p:spPr>
          <p:txBody>
            <a:bodyPr wrap="none" anchor="ctr"/>
            <a:lstStyle/>
            <a:p>
              <a:pPr algn="ctr"/>
              <a:r>
                <a:rPr lang="ar-SA" sz="2400" dirty="0">
                  <a:latin typeface="Arial" charset="0"/>
                </a:rPr>
                <a:t>المفاضل للوضع الأمثل</a:t>
              </a:r>
              <a:endParaRPr lang="en-US" sz="2400" dirty="0">
                <a:latin typeface="Arial" charset="0"/>
              </a:endParaRPr>
            </a:p>
          </p:txBody>
        </p:sp>
        <p:sp>
          <p:nvSpPr>
            <p:cNvPr id="30737" name="Rectangle 17"/>
            <p:cNvSpPr>
              <a:spLocks noChangeArrowheads="1"/>
            </p:cNvSpPr>
            <p:nvPr/>
          </p:nvSpPr>
          <p:spPr bwMode="auto">
            <a:xfrm>
              <a:off x="1111785" y="5607866"/>
              <a:ext cx="2739490" cy="417778"/>
            </a:xfrm>
            <a:prstGeom prst="rect">
              <a:avLst/>
            </a:prstGeom>
            <a:solidFill>
              <a:schemeClr val="accent1"/>
            </a:solidFill>
            <a:ln w="9525">
              <a:solidFill>
                <a:schemeClr val="tx1"/>
              </a:solidFill>
              <a:miter lim="800000"/>
              <a:headEnd/>
              <a:tailEnd/>
            </a:ln>
          </p:spPr>
          <p:txBody>
            <a:bodyPr wrap="none" anchor="ctr"/>
            <a:lstStyle/>
            <a:p>
              <a:pPr algn="ctr"/>
              <a:r>
                <a:rPr lang="ar-SA" sz="2000" dirty="0">
                  <a:latin typeface="Arial" charset="0"/>
                </a:rPr>
                <a:t>مدير استرجاع الوضع الصحيح</a:t>
              </a:r>
              <a:endParaRPr lang="en-US" sz="2000" dirty="0">
                <a:latin typeface="Arial" charset="0"/>
              </a:endParaRPr>
            </a:p>
          </p:txBody>
        </p:sp>
        <p:sp>
          <p:nvSpPr>
            <p:cNvPr id="30738" name="Rectangle 18"/>
            <p:cNvSpPr>
              <a:spLocks noChangeArrowheads="1"/>
            </p:cNvSpPr>
            <p:nvPr/>
          </p:nvSpPr>
          <p:spPr bwMode="auto">
            <a:xfrm>
              <a:off x="4211638" y="5647457"/>
              <a:ext cx="1728787" cy="417778"/>
            </a:xfrm>
            <a:prstGeom prst="rect">
              <a:avLst/>
            </a:prstGeom>
            <a:solidFill>
              <a:schemeClr val="accent1"/>
            </a:solidFill>
            <a:ln w="9525">
              <a:solidFill>
                <a:schemeClr val="tx1"/>
              </a:solidFill>
              <a:miter lim="800000"/>
              <a:headEnd/>
              <a:tailEnd/>
            </a:ln>
          </p:spPr>
          <p:txBody>
            <a:bodyPr wrap="none" anchor="ctr"/>
            <a:lstStyle/>
            <a:p>
              <a:pPr algn="ctr"/>
              <a:r>
                <a:rPr lang="ar-SA" sz="2400" dirty="0">
                  <a:latin typeface="Arial" charset="0"/>
                </a:rPr>
                <a:t>مدير الحركات</a:t>
              </a:r>
              <a:endParaRPr lang="en-US" sz="2400" dirty="0">
                <a:latin typeface="Arial" charset="0"/>
              </a:endParaRPr>
            </a:p>
          </p:txBody>
        </p:sp>
        <p:sp>
          <p:nvSpPr>
            <p:cNvPr id="30739" name="Rectangle 19"/>
            <p:cNvSpPr>
              <a:spLocks noChangeArrowheads="1"/>
            </p:cNvSpPr>
            <p:nvPr/>
          </p:nvSpPr>
          <p:spPr bwMode="auto">
            <a:xfrm>
              <a:off x="6300788" y="5647457"/>
              <a:ext cx="2232025" cy="417778"/>
            </a:xfrm>
            <a:prstGeom prst="rect">
              <a:avLst/>
            </a:prstGeom>
            <a:solidFill>
              <a:schemeClr val="accent1"/>
            </a:solidFill>
            <a:ln w="9525">
              <a:solidFill>
                <a:schemeClr val="tx1"/>
              </a:solidFill>
              <a:miter lim="800000"/>
              <a:headEnd/>
              <a:tailEnd/>
            </a:ln>
          </p:spPr>
          <p:txBody>
            <a:bodyPr wrap="none" anchor="ctr"/>
            <a:lstStyle/>
            <a:p>
              <a:pPr algn="ctr"/>
              <a:r>
                <a:rPr lang="ar-SA" sz="2000" dirty="0">
                  <a:latin typeface="Arial" charset="0"/>
                </a:rPr>
                <a:t>مسجل حياة النظام </a:t>
              </a:r>
              <a:r>
                <a:rPr lang="ar-SA" sz="2000" dirty="0" smtClean="0">
                  <a:latin typeface="Arial" charset="0"/>
                </a:rPr>
                <a:t>وتاريخه</a:t>
              </a:r>
              <a:endParaRPr lang="en-US" sz="2000" dirty="0">
                <a:latin typeface="Arial" charset="0"/>
              </a:endParaRPr>
            </a:p>
          </p:txBody>
        </p:sp>
        <p:sp>
          <p:nvSpPr>
            <p:cNvPr id="30740" name="Rectangle 20"/>
            <p:cNvSpPr>
              <a:spLocks noChangeArrowheads="1"/>
            </p:cNvSpPr>
            <p:nvPr/>
          </p:nvSpPr>
          <p:spPr bwMode="auto">
            <a:xfrm>
              <a:off x="1888911" y="6293919"/>
              <a:ext cx="2235235" cy="381140"/>
            </a:xfrm>
            <a:prstGeom prst="rect">
              <a:avLst/>
            </a:prstGeom>
            <a:solidFill>
              <a:schemeClr val="accent1"/>
            </a:solidFill>
            <a:ln w="9525">
              <a:solidFill>
                <a:schemeClr val="tx1"/>
              </a:solidFill>
              <a:miter lim="800000"/>
              <a:headEnd/>
              <a:tailEnd/>
            </a:ln>
          </p:spPr>
          <p:txBody>
            <a:bodyPr wrap="none" anchor="ctr"/>
            <a:lstStyle/>
            <a:p>
              <a:pPr algn="ctr"/>
              <a:r>
                <a:rPr lang="ar-SA" sz="2400" dirty="0">
                  <a:latin typeface="Arial" charset="0"/>
                </a:rPr>
                <a:t>مدير قاموس البيانات</a:t>
              </a:r>
              <a:endParaRPr lang="en-US" sz="2400" dirty="0">
                <a:latin typeface="Arial" charset="0"/>
              </a:endParaRPr>
            </a:p>
          </p:txBody>
        </p:sp>
        <p:sp>
          <p:nvSpPr>
            <p:cNvPr id="30741" name="Rectangle 21"/>
            <p:cNvSpPr>
              <a:spLocks noChangeArrowheads="1"/>
            </p:cNvSpPr>
            <p:nvPr/>
          </p:nvSpPr>
          <p:spPr bwMode="auto">
            <a:xfrm>
              <a:off x="5773772" y="6321510"/>
              <a:ext cx="1649626" cy="353550"/>
            </a:xfrm>
            <a:prstGeom prst="rect">
              <a:avLst/>
            </a:prstGeom>
            <a:solidFill>
              <a:schemeClr val="accent1"/>
            </a:solidFill>
            <a:ln w="9525">
              <a:solidFill>
                <a:schemeClr val="tx1"/>
              </a:solidFill>
              <a:miter lim="800000"/>
              <a:headEnd/>
              <a:tailEnd/>
            </a:ln>
          </p:spPr>
          <p:txBody>
            <a:bodyPr wrap="none" anchor="ctr"/>
            <a:lstStyle/>
            <a:p>
              <a:pPr algn="ctr"/>
              <a:r>
                <a:rPr lang="ar-SA" sz="2400" dirty="0">
                  <a:latin typeface="Arial" charset="0"/>
                </a:rPr>
                <a:t>مدير البيانات</a:t>
              </a:r>
              <a:endParaRPr lang="en-US" sz="2400" dirty="0">
                <a:latin typeface="Arial" charset="0"/>
              </a:endParaRPr>
            </a:p>
          </p:txBody>
        </p:sp>
        <p:sp>
          <p:nvSpPr>
            <p:cNvPr id="30744" name="Line 24"/>
            <p:cNvSpPr>
              <a:spLocks noChangeShapeType="1"/>
            </p:cNvSpPr>
            <p:nvPr/>
          </p:nvSpPr>
          <p:spPr bwMode="auto">
            <a:xfrm flipV="1">
              <a:off x="6849615" y="1644007"/>
              <a:ext cx="0" cy="250299"/>
            </a:xfrm>
            <a:prstGeom prst="line">
              <a:avLst/>
            </a:prstGeom>
            <a:noFill/>
            <a:ln w="9525">
              <a:solidFill>
                <a:schemeClr val="tx1"/>
              </a:solidFill>
              <a:round/>
              <a:headEnd/>
              <a:tailEnd type="triangle" w="med" len="med"/>
            </a:ln>
          </p:spPr>
          <p:txBody>
            <a:bodyPr/>
            <a:lstStyle/>
            <a:p>
              <a:endParaRPr lang="en-US"/>
            </a:p>
          </p:txBody>
        </p:sp>
        <p:sp>
          <p:nvSpPr>
            <p:cNvPr id="30745" name="Line 25"/>
            <p:cNvSpPr>
              <a:spLocks noChangeShapeType="1"/>
            </p:cNvSpPr>
            <p:nvPr/>
          </p:nvSpPr>
          <p:spPr bwMode="auto">
            <a:xfrm flipH="1">
              <a:off x="4411038" y="1872691"/>
              <a:ext cx="2438578" cy="304912"/>
            </a:xfrm>
            <a:prstGeom prst="line">
              <a:avLst/>
            </a:prstGeom>
            <a:noFill/>
            <a:ln w="9525">
              <a:solidFill>
                <a:schemeClr val="tx1"/>
              </a:solidFill>
              <a:round/>
              <a:headEnd/>
              <a:tailEnd type="triangle" w="med" len="med"/>
            </a:ln>
          </p:spPr>
          <p:txBody>
            <a:bodyPr/>
            <a:lstStyle/>
            <a:p>
              <a:endParaRPr lang="en-US"/>
            </a:p>
          </p:txBody>
        </p:sp>
        <p:sp>
          <p:nvSpPr>
            <p:cNvPr id="30747" name="Line 27"/>
            <p:cNvSpPr>
              <a:spLocks noChangeShapeType="1"/>
            </p:cNvSpPr>
            <p:nvPr/>
          </p:nvSpPr>
          <p:spPr bwMode="auto">
            <a:xfrm>
              <a:off x="2843213" y="2406288"/>
              <a:ext cx="0" cy="333119"/>
            </a:xfrm>
            <a:prstGeom prst="line">
              <a:avLst/>
            </a:prstGeom>
            <a:noFill/>
            <a:ln w="9525">
              <a:solidFill>
                <a:schemeClr val="tx1"/>
              </a:solidFill>
              <a:round/>
              <a:headEnd type="triangle" w="med" len="med"/>
              <a:tailEnd type="triangle" w="med" len="med"/>
            </a:ln>
          </p:spPr>
          <p:txBody>
            <a:bodyPr/>
            <a:lstStyle/>
            <a:p>
              <a:endParaRPr lang="en-US"/>
            </a:p>
          </p:txBody>
        </p:sp>
        <p:sp>
          <p:nvSpPr>
            <p:cNvPr id="30748" name="Line 28"/>
            <p:cNvSpPr>
              <a:spLocks noChangeShapeType="1"/>
            </p:cNvSpPr>
            <p:nvPr/>
          </p:nvSpPr>
          <p:spPr bwMode="auto">
            <a:xfrm>
              <a:off x="2268538" y="3068637"/>
              <a:ext cx="0" cy="250299"/>
            </a:xfrm>
            <a:prstGeom prst="line">
              <a:avLst/>
            </a:prstGeom>
            <a:noFill/>
            <a:ln w="9525">
              <a:solidFill>
                <a:schemeClr val="tx1"/>
              </a:solidFill>
              <a:round/>
              <a:headEnd/>
              <a:tailEnd type="triangle" w="med" len="med"/>
            </a:ln>
          </p:spPr>
          <p:txBody>
            <a:bodyPr/>
            <a:lstStyle/>
            <a:p>
              <a:endParaRPr lang="en-US"/>
            </a:p>
          </p:txBody>
        </p:sp>
        <p:sp>
          <p:nvSpPr>
            <p:cNvPr id="30749" name="Line 29"/>
            <p:cNvSpPr>
              <a:spLocks noChangeShapeType="1"/>
            </p:cNvSpPr>
            <p:nvPr/>
          </p:nvSpPr>
          <p:spPr bwMode="auto">
            <a:xfrm>
              <a:off x="3203575" y="3644899"/>
              <a:ext cx="0" cy="250299"/>
            </a:xfrm>
            <a:prstGeom prst="line">
              <a:avLst/>
            </a:prstGeom>
            <a:noFill/>
            <a:ln w="9525">
              <a:solidFill>
                <a:schemeClr val="tx1"/>
              </a:solidFill>
              <a:round/>
              <a:headEnd/>
              <a:tailEnd type="triangle" w="med" len="med"/>
            </a:ln>
          </p:spPr>
          <p:txBody>
            <a:bodyPr/>
            <a:lstStyle/>
            <a:p>
              <a:endParaRPr lang="en-US"/>
            </a:p>
          </p:txBody>
        </p:sp>
        <p:sp>
          <p:nvSpPr>
            <p:cNvPr id="30750" name="Line 30"/>
            <p:cNvSpPr>
              <a:spLocks noChangeShapeType="1"/>
            </p:cNvSpPr>
            <p:nvPr/>
          </p:nvSpPr>
          <p:spPr bwMode="auto">
            <a:xfrm>
              <a:off x="5364163" y="4221162"/>
              <a:ext cx="0" cy="250299"/>
            </a:xfrm>
            <a:prstGeom prst="line">
              <a:avLst/>
            </a:prstGeom>
            <a:noFill/>
            <a:ln w="9525">
              <a:solidFill>
                <a:schemeClr val="tx1"/>
              </a:solidFill>
              <a:round/>
              <a:headEnd/>
              <a:tailEnd type="triangle" w="med" len="med"/>
            </a:ln>
          </p:spPr>
          <p:txBody>
            <a:bodyPr/>
            <a:lstStyle/>
            <a:p>
              <a:endParaRPr lang="en-US"/>
            </a:p>
          </p:txBody>
        </p:sp>
        <p:sp>
          <p:nvSpPr>
            <p:cNvPr id="30751" name="Line 31"/>
            <p:cNvSpPr>
              <a:spLocks noChangeShapeType="1"/>
            </p:cNvSpPr>
            <p:nvPr/>
          </p:nvSpPr>
          <p:spPr bwMode="auto">
            <a:xfrm>
              <a:off x="6347110" y="4061690"/>
              <a:ext cx="287337" cy="250299"/>
            </a:xfrm>
            <a:prstGeom prst="line">
              <a:avLst/>
            </a:prstGeom>
            <a:noFill/>
            <a:ln w="9525">
              <a:solidFill>
                <a:schemeClr val="tx1"/>
              </a:solidFill>
              <a:round/>
              <a:headEnd/>
              <a:tailEnd type="triangle" w="med" len="med"/>
            </a:ln>
          </p:spPr>
          <p:txBody>
            <a:bodyPr/>
            <a:lstStyle/>
            <a:p>
              <a:endParaRPr lang="en-US"/>
            </a:p>
          </p:txBody>
        </p:sp>
        <p:sp>
          <p:nvSpPr>
            <p:cNvPr id="30759" name="Line 39"/>
            <p:cNvSpPr>
              <a:spLocks noChangeShapeType="1"/>
            </p:cNvSpPr>
            <p:nvPr/>
          </p:nvSpPr>
          <p:spPr bwMode="auto">
            <a:xfrm>
              <a:off x="5845495" y="6037028"/>
              <a:ext cx="0" cy="333119"/>
            </a:xfrm>
            <a:prstGeom prst="line">
              <a:avLst/>
            </a:prstGeom>
            <a:noFill/>
            <a:ln w="9525">
              <a:solidFill>
                <a:schemeClr val="tx1"/>
              </a:solidFill>
              <a:round/>
              <a:headEnd type="triangle" w="med" len="med"/>
              <a:tailEnd type="triangle" w="med" len="med"/>
            </a:ln>
          </p:spPr>
          <p:txBody>
            <a:bodyPr/>
            <a:lstStyle/>
            <a:p>
              <a:endParaRPr lang="en-US"/>
            </a:p>
          </p:txBody>
        </p:sp>
        <p:sp>
          <p:nvSpPr>
            <p:cNvPr id="30763" name="Line 43"/>
            <p:cNvSpPr>
              <a:spLocks noChangeShapeType="1"/>
            </p:cNvSpPr>
            <p:nvPr/>
          </p:nvSpPr>
          <p:spPr bwMode="auto">
            <a:xfrm>
              <a:off x="781186" y="2939884"/>
              <a:ext cx="45901" cy="3582719"/>
            </a:xfrm>
            <a:prstGeom prst="line">
              <a:avLst/>
            </a:prstGeom>
            <a:noFill/>
            <a:ln w="9525">
              <a:solidFill>
                <a:schemeClr val="tx1"/>
              </a:solidFill>
              <a:round/>
              <a:headEnd/>
              <a:tailEnd/>
            </a:ln>
          </p:spPr>
          <p:txBody>
            <a:bodyPr/>
            <a:lstStyle/>
            <a:p>
              <a:endParaRPr lang="en-US"/>
            </a:p>
          </p:txBody>
        </p:sp>
        <p:sp>
          <p:nvSpPr>
            <p:cNvPr id="30766" name="Line 46"/>
            <p:cNvSpPr>
              <a:spLocks noChangeShapeType="1"/>
            </p:cNvSpPr>
            <p:nvPr/>
          </p:nvSpPr>
          <p:spPr bwMode="auto">
            <a:xfrm>
              <a:off x="827088" y="5445124"/>
              <a:ext cx="4897437" cy="45719"/>
            </a:xfrm>
            <a:prstGeom prst="line">
              <a:avLst/>
            </a:prstGeom>
            <a:ln>
              <a:headEnd/>
              <a:tailEnd/>
            </a:ln>
          </p:spPr>
          <p:style>
            <a:lnRef idx="1">
              <a:schemeClr val="accent4"/>
            </a:lnRef>
            <a:fillRef idx="0">
              <a:schemeClr val="accent4"/>
            </a:fillRef>
            <a:effectRef idx="0">
              <a:schemeClr val="accent4"/>
            </a:effectRef>
            <a:fontRef idx="minor">
              <a:schemeClr val="tx1"/>
            </a:fontRef>
          </p:style>
          <p:txBody>
            <a:bodyPr/>
            <a:lstStyle/>
            <a:p>
              <a:endParaRPr lang="en-US"/>
            </a:p>
          </p:txBody>
        </p:sp>
        <p:sp>
          <p:nvSpPr>
            <p:cNvPr id="30767" name="Line 47"/>
            <p:cNvSpPr>
              <a:spLocks noChangeShapeType="1"/>
            </p:cNvSpPr>
            <p:nvPr/>
          </p:nvSpPr>
          <p:spPr bwMode="auto">
            <a:xfrm flipV="1">
              <a:off x="5724525" y="5229224"/>
              <a:ext cx="0" cy="250299"/>
            </a:xfrm>
            <a:prstGeom prst="line">
              <a:avLst/>
            </a:prstGeom>
            <a:noFill/>
            <a:ln w="9525">
              <a:solidFill>
                <a:schemeClr val="tx1"/>
              </a:solidFill>
              <a:round/>
              <a:headEnd/>
              <a:tailEnd type="triangle" w="med" len="med"/>
            </a:ln>
          </p:spPr>
          <p:txBody>
            <a:bodyPr/>
            <a:lstStyle/>
            <a:p>
              <a:endParaRPr lang="en-US"/>
            </a:p>
          </p:txBody>
        </p:sp>
      </p:grpSp>
      <p:sp>
        <p:nvSpPr>
          <p:cNvPr id="30774" name="Text Box 54"/>
          <p:cNvSpPr txBox="1">
            <a:spLocks noChangeArrowheads="1"/>
          </p:cNvSpPr>
          <p:nvPr/>
        </p:nvSpPr>
        <p:spPr bwMode="auto">
          <a:xfrm>
            <a:off x="5715008" y="6472262"/>
            <a:ext cx="1714512" cy="457200"/>
          </a:xfrm>
          <a:prstGeom prst="rect">
            <a:avLst/>
          </a:prstGeom>
          <a:noFill/>
          <a:ln w="9525">
            <a:noFill/>
            <a:miter lim="800000"/>
            <a:headEnd/>
            <a:tailEnd/>
          </a:ln>
        </p:spPr>
        <p:txBody>
          <a:bodyPr wrap="square">
            <a:spAutoFit/>
          </a:bodyPr>
          <a:lstStyle/>
          <a:p>
            <a:pPr algn="ctr" rtl="1">
              <a:spcBef>
                <a:spcPct val="50000"/>
              </a:spcBef>
            </a:pPr>
            <a:r>
              <a:rPr lang="ar-SA" sz="2400" b="1" dirty="0">
                <a:solidFill>
                  <a:srgbClr val="3333FF"/>
                </a:solidFill>
                <a:latin typeface="Arial" charset="0"/>
              </a:rPr>
              <a:t>قاعدة البيانات</a:t>
            </a:r>
            <a:endParaRPr lang="en-US" sz="2400" b="1" dirty="0">
              <a:solidFill>
                <a:srgbClr val="3333FF"/>
              </a:solidFill>
              <a:latin typeface="Arial" charset="0"/>
            </a:endParaRPr>
          </a:p>
        </p:txBody>
      </p:sp>
      <p:cxnSp>
        <p:nvCxnSpPr>
          <p:cNvPr id="58" name="رابط كسهم مستقيم 57"/>
          <p:cNvCxnSpPr/>
          <p:nvPr/>
        </p:nvCxnSpPr>
        <p:spPr bwMode="auto">
          <a:xfrm rot="5400000">
            <a:off x="2607455" y="1820851"/>
            <a:ext cx="357190" cy="1588"/>
          </a:xfrm>
          <a:prstGeom prst="straightConnector1">
            <a:avLst/>
          </a:prstGeom>
          <a:solidFill>
            <a:schemeClr val="accent1"/>
          </a:solidFill>
          <a:ln w="9525" cap="flat" cmpd="sng" algn="ctr">
            <a:solidFill>
              <a:schemeClr val="tx1"/>
            </a:solidFill>
            <a:prstDash val="solid"/>
            <a:round/>
            <a:headEnd type="arrow"/>
            <a:tailEnd type="arrow"/>
          </a:ln>
          <a:effectLst/>
        </p:spPr>
      </p:cxnSp>
      <p:cxnSp>
        <p:nvCxnSpPr>
          <p:cNvPr id="68" name="رابط كسهم مستقيم 67"/>
          <p:cNvCxnSpPr/>
          <p:nvPr/>
        </p:nvCxnSpPr>
        <p:spPr bwMode="auto">
          <a:xfrm>
            <a:off x="785786" y="3429000"/>
            <a:ext cx="285752"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69" name="رابط كسهم مستقيم 68"/>
          <p:cNvCxnSpPr/>
          <p:nvPr/>
        </p:nvCxnSpPr>
        <p:spPr bwMode="auto">
          <a:xfrm>
            <a:off x="857224" y="4427544"/>
            <a:ext cx="285752"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3" name="رابط كسهم مستقيم 72"/>
          <p:cNvCxnSpPr>
            <a:stCxn id="30738" idx="3"/>
            <a:endCxn id="30739" idx="1"/>
          </p:cNvCxnSpPr>
          <p:nvPr/>
        </p:nvCxnSpPr>
        <p:spPr bwMode="auto">
          <a:xfrm>
            <a:off x="5952436" y="5590692"/>
            <a:ext cx="358932" cy="1588"/>
          </a:xfrm>
          <a:prstGeom prst="straightConnector1">
            <a:avLst/>
          </a:prstGeom>
          <a:solidFill>
            <a:schemeClr val="accent1"/>
          </a:solidFill>
          <a:ln w="9525" cap="flat" cmpd="sng" algn="ctr">
            <a:solidFill>
              <a:schemeClr val="tx1"/>
            </a:solidFill>
            <a:prstDash val="solid"/>
            <a:round/>
            <a:headEnd type="arrow"/>
            <a:tailEnd type="arrow"/>
          </a:ln>
          <a:effectLst/>
        </p:spPr>
      </p:cxnSp>
      <p:cxnSp>
        <p:nvCxnSpPr>
          <p:cNvPr id="74" name="رابط كسهم مستقيم 73"/>
          <p:cNvCxnSpPr/>
          <p:nvPr/>
        </p:nvCxnSpPr>
        <p:spPr bwMode="auto">
          <a:xfrm>
            <a:off x="3857620" y="5570552"/>
            <a:ext cx="358932" cy="1588"/>
          </a:xfrm>
          <a:prstGeom prst="straightConnector1">
            <a:avLst/>
          </a:prstGeom>
          <a:solidFill>
            <a:schemeClr val="accent1"/>
          </a:solidFill>
          <a:ln w="9525" cap="flat" cmpd="sng" algn="ctr">
            <a:solidFill>
              <a:schemeClr val="tx1"/>
            </a:solidFill>
            <a:prstDash val="solid"/>
            <a:round/>
            <a:headEnd type="arrow"/>
            <a:tailEnd type="arrow"/>
          </a:ln>
          <a:effectLst/>
        </p:spPr>
      </p:cxnSp>
      <p:cxnSp>
        <p:nvCxnSpPr>
          <p:cNvPr id="75" name="رابط كسهم مستقيم 74"/>
          <p:cNvCxnSpPr/>
          <p:nvPr/>
        </p:nvCxnSpPr>
        <p:spPr bwMode="auto">
          <a:xfrm>
            <a:off x="857224" y="5499114"/>
            <a:ext cx="285752"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7" name="رابط كسهم مستقيم 76"/>
          <p:cNvCxnSpPr/>
          <p:nvPr/>
        </p:nvCxnSpPr>
        <p:spPr bwMode="auto">
          <a:xfrm>
            <a:off x="857224" y="3929066"/>
            <a:ext cx="142876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9" name="رابط كسهم مستقيم 78"/>
          <p:cNvCxnSpPr/>
          <p:nvPr/>
        </p:nvCxnSpPr>
        <p:spPr bwMode="auto">
          <a:xfrm>
            <a:off x="857224" y="4857760"/>
            <a:ext cx="1143008"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1" name="رابط كسهم مستقيم 80"/>
          <p:cNvCxnSpPr>
            <a:stCxn id="30732" idx="3"/>
            <a:endCxn id="30733" idx="1"/>
          </p:cNvCxnSpPr>
          <p:nvPr/>
        </p:nvCxnSpPr>
        <p:spPr bwMode="auto">
          <a:xfrm>
            <a:off x="3729278" y="4456357"/>
            <a:ext cx="286196" cy="1588"/>
          </a:xfrm>
          <a:prstGeom prst="straightConnector1">
            <a:avLst/>
          </a:prstGeom>
          <a:solidFill>
            <a:schemeClr val="accent1"/>
          </a:solidFill>
          <a:ln w="9525" cap="flat" cmpd="sng" algn="ctr">
            <a:solidFill>
              <a:schemeClr val="tx1"/>
            </a:solidFill>
            <a:prstDash val="solid"/>
            <a:round/>
            <a:headEnd type="arrow"/>
            <a:tailEnd type="arrow"/>
          </a:ln>
          <a:effectLst/>
        </p:spPr>
      </p:cxnSp>
      <p:cxnSp>
        <p:nvCxnSpPr>
          <p:cNvPr id="87" name="رابط كسهم مستقيم 86"/>
          <p:cNvCxnSpPr/>
          <p:nvPr/>
        </p:nvCxnSpPr>
        <p:spPr bwMode="auto">
          <a:xfrm rot="5400000" flipH="1" flipV="1">
            <a:off x="7073124" y="3857628"/>
            <a:ext cx="2713850" cy="79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2" name="رابط مستقيم 91"/>
          <p:cNvCxnSpPr/>
          <p:nvPr/>
        </p:nvCxnSpPr>
        <p:spPr bwMode="auto">
          <a:xfrm rot="10800000">
            <a:off x="5929322" y="5214950"/>
            <a:ext cx="250033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4" name="رابط كسهم مستقيم 93"/>
          <p:cNvCxnSpPr/>
          <p:nvPr/>
        </p:nvCxnSpPr>
        <p:spPr bwMode="auto">
          <a:xfrm rot="5400000">
            <a:off x="5822165" y="5322107"/>
            <a:ext cx="214314"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6" name="رابط كسهم مستقيم 95"/>
          <p:cNvCxnSpPr/>
          <p:nvPr/>
        </p:nvCxnSpPr>
        <p:spPr bwMode="auto">
          <a:xfrm rot="5400000">
            <a:off x="4357289" y="5285991"/>
            <a:ext cx="285752" cy="79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9" name="رابط كسهم مستقيم 98"/>
          <p:cNvCxnSpPr/>
          <p:nvPr/>
        </p:nvCxnSpPr>
        <p:spPr bwMode="auto">
          <a:xfrm rot="5400000">
            <a:off x="3714744" y="3357562"/>
            <a:ext cx="71438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1" name="رابط كسهم مستقيم 100"/>
          <p:cNvCxnSpPr/>
          <p:nvPr/>
        </p:nvCxnSpPr>
        <p:spPr bwMode="auto">
          <a:xfrm>
            <a:off x="857224" y="6215082"/>
            <a:ext cx="1000132"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3" name="رابط كسهم مستقيم 102"/>
          <p:cNvCxnSpPr>
            <a:endCxn id="30728" idx="1"/>
          </p:cNvCxnSpPr>
          <p:nvPr/>
        </p:nvCxnSpPr>
        <p:spPr bwMode="auto">
          <a:xfrm>
            <a:off x="4429124" y="2285992"/>
            <a:ext cx="1667202" cy="1"/>
          </a:xfrm>
          <a:prstGeom prst="straightConnector1">
            <a:avLst/>
          </a:prstGeom>
          <a:ln>
            <a:headEnd type="arrow"/>
            <a:tailEnd type="arrow"/>
          </a:ln>
        </p:spPr>
        <p:style>
          <a:lnRef idx="1">
            <a:schemeClr val="accent4"/>
          </a:lnRef>
          <a:fillRef idx="0">
            <a:schemeClr val="accent4"/>
          </a:fillRef>
          <a:effectRef idx="0">
            <a:schemeClr val="accent4"/>
          </a:effectRef>
          <a:fontRef idx="minor">
            <a:schemeClr val="tx1"/>
          </a:fontRef>
        </p:style>
      </p:cxnSp>
      <p:cxnSp>
        <p:nvCxnSpPr>
          <p:cNvPr id="111" name="رابط كسهم مستقيم 110"/>
          <p:cNvCxnSpPr/>
          <p:nvPr/>
        </p:nvCxnSpPr>
        <p:spPr bwMode="auto">
          <a:xfrm rot="5400000">
            <a:off x="7036214" y="4678768"/>
            <a:ext cx="214314" cy="79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5" name="رابط كسهم مستقيم 114"/>
          <p:cNvCxnSpPr/>
          <p:nvPr/>
        </p:nvCxnSpPr>
        <p:spPr bwMode="auto">
          <a:xfrm rot="5400000">
            <a:off x="4108050" y="4750206"/>
            <a:ext cx="214314" cy="79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23" name="رابط كسهم مستقيم 122"/>
          <p:cNvCxnSpPr/>
          <p:nvPr/>
        </p:nvCxnSpPr>
        <p:spPr bwMode="auto">
          <a:xfrm rot="5400000" flipH="1" flipV="1">
            <a:off x="4464843" y="6035693"/>
            <a:ext cx="500066"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25" name="رابط كسهم مستقيم 124"/>
          <p:cNvCxnSpPr/>
          <p:nvPr/>
        </p:nvCxnSpPr>
        <p:spPr bwMode="auto">
          <a:xfrm rot="10800000">
            <a:off x="4143372" y="6286520"/>
            <a:ext cx="571504"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27" name="رابط مستقيم 126"/>
          <p:cNvCxnSpPr/>
          <p:nvPr/>
        </p:nvCxnSpPr>
        <p:spPr bwMode="auto">
          <a:xfrm rot="10800000">
            <a:off x="214282" y="6500834"/>
            <a:ext cx="8786874" cy="1588"/>
          </a:xfrm>
          <a:prstGeom prst="line">
            <a:avLst/>
          </a:prstGeom>
          <a:ln w="12700">
            <a:solidFill>
              <a:schemeClr val="accent1"/>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130" name="Line 27"/>
          <p:cNvSpPr>
            <a:spLocks noChangeShapeType="1"/>
          </p:cNvSpPr>
          <p:nvPr/>
        </p:nvSpPr>
        <p:spPr bwMode="auto">
          <a:xfrm>
            <a:off x="6643702" y="6331524"/>
            <a:ext cx="0" cy="312186"/>
          </a:xfrm>
          <a:prstGeom prst="line">
            <a:avLst/>
          </a:prstGeom>
          <a:noFill/>
          <a:ln w="9525">
            <a:solidFill>
              <a:schemeClr val="tx1"/>
            </a:solidFill>
            <a:round/>
            <a:headEnd type="triangle" w="med" len="med"/>
            <a:tailEnd type="triangle" w="med" len="med"/>
          </a:ln>
        </p:spPr>
        <p:txBody>
          <a:bodyPr/>
          <a:lstStyle/>
          <a:p>
            <a:endParaRPr lang="en-US"/>
          </a:p>
        </p:txBody>
      </p:sp>
      <p:sp>
        <p:nvSpPr>
          <p:cNvPr id="131" name="Line 27"/>
          <p:cNvSpPr>
            <a:spLocks noChangeShapeType="1"/>
          </p:cNvSpPr>
          <p:nvPr/>
        </p:nvSpPr>
        <p:spPr bwMode="auto">
          <a:xfrm>
            <a:off x="3143240" y="6331524"/>
            <a:ext cx="0" cy="312186"/>
          </a:xfrm>
          <a:prstGeom prst="line">
            <a:avLst/>
          </a:prstGeom>
          <a:noFill/>
          <a:ln w="9525">
            <a:solidFill>
              <a:schemeClr val="tx1"/>
            </a:solidFill>
            <a:round/>
            <a:headEnd type="triangle" w="med" len="med"/>
            <a:tailEnd type="triangle" w="med" len="med"/>
          </a:ln>
        </p:spPr>
        <p:txBody>
          <a:bodyPr/>
          <a:lstStyle/>
          <a:p>
            <a:endParaRPr lang="en-US"/>
          </a:p>
        </p:txBody>
      </p:sp>
      <p:cxnSp>
        <p:nvCxnSpPr>
          <p:cNvPr id="120" name="رابط كسهم مستقيم 119"/>
          <p:cNvCxnSpPr>
            <a:stCxn id="30763" idx="0"/>
          </p:cNvCxnSpPr>
          <p:nvPr/>
        </p:nvCxnSpPr>
        <p:spPr bwMode="auto">
          <a:xfrm rot="16200000" flipH="1">
            <a:off x="1085490" y="2585696"/>
            <a:ext cx="1588" cy="543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22" name="رابط كسهم مستقيم 121"/>
          <p:cNvCxnSpPr>
            <a:stCxn id="30735" idx="3"/>
          </p:cNvCxnSpPr>
          <p:nvPr/>
        </p:nvCxnSpPr>
        <p:spPr bwMode="auto">
          <a:xfrm>
            <a:off x="4733337" y="4974924"/>
            <a:ext cx="695919" cy="25712"/>
          </a:xfrm>
          <a:prstGeom prst="straightConnector1">
            <a:avLst/>
          </a:prstGeom>
          <a:solidFill>
            <a:schemeClr val="accent1"/>
          </a:solidFill>
          <a:ln w="9525" cap="flat" cmpd="sng" algn="ctr">
            <a:solidFill>
              <a:schemeClr val="tx1"/>
            </a:solidFill>
            <a:prstDash val="solid"/>
            <a:round/>
            <a:headEnd type="arrow"/>
            <a:tailEnd type="arrow"/>
          </a:ln>
          <a:effectLst/>
        </p:spPr>
      </p:cxn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سبوك">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مسبوك">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سبوك">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1016</TotalTime>
  <Words>1610</Words>
  <Application>Microsoft Office PowerPoint</Application>
  <PresentationFormat>عرض على الشاشة (3:4)‏</PresentationFormat>
  <Paragraphs>179</Paragraphs>
  <Slides>22</Slides>
  <Notes>4</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مسبوك</vt:lpstr>
      <vt:lpstr>الشريحة 1</vt:lpstr>
      <vt:lpstr>الفصل الأول</vt:lpstr>
      <vt:lpstr>تعريف قواعد البيانات Definition of Database</vt:lpstr>
      <vt:lpstr>إدارة نظم قواعد البيانات  (DBMS)  </vt:lpstr>
      <vt:lpstr>فوائد نظم قواعد البيانات  Advantages of Data base System </vt:lpstr>
      <vt:lpstr>فوائد نظم قواعد البيانات  Advantages of Data base System </vt:lpstr>
      <vt:lpstr>نقاط ضعف الملفات التقليدية ومقارنتها مع نظم قواعد البيانات </vt:lpstr>
      <vt:lpstr>نقاط ضعف الملفات التقليدية ومقارنتها مع نظم قواعد البيانات </vt:lpstr>
      <vt:lpstr>نقاط ضعف الملفات التقليدية ومقارنتها مع نظم قواعد البيانات </vt:lpstr>
      <vt:lpstr>نقاط ضعف الملفات التقليدية ومقارنتها مع نظم قواعد البيانات </vt:lpstr>
      <vt:lpstr>مكونات بيئة نظم قواعد البيانات components of the DBMS Environment</vt:lpstr>
      <vt:lpstr>مكونات بيئة نظم قواعد البيانات components of the DBMS Environment</vt:lpstr>
      <vt:lpstr>مكونات بيئة نظم قواعد البيانات components of the DBMS Environment</vt:lpstr>
      <vt:lpstr>مكونات بيئة نظم قواعد البيانات components of the DBMS Environment</vt:lpstr>
      <vt:lpstr>مكونات بيئة نظم قواعد البيانات components of the DBMS Environment</vt:lpstr>
      <vt:lpstr>تطور نظم إدارة قواعد البيانات</vt:lpstr>
      <vt:lpstr>تطور نظم إدارة قواعد البيانات</vt:lpstr>
      <vt:lpstr>تطور نظم إدارة قواعد البيانات</vt:lpstr>
      <vt:lpstr>تطور نظم إدارة قواعد البيانات</vt:lpstr>
      <vt:lpstr>تطور نظم إدارة قواعد البيانات</vt:lpstr>
      <vt:lpstr>تطور نظم إدارة قواعد البيانات</vt:lpstr>
      <vt:lpstr>مكونات نظام إدارة قواعد البيانات</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الهدف من وجود هيكلية </dc:title>
  <dc:creator>user</dc:creator>
  <cp:lastModifiedBy>rmalqarawi</cp:lastModifiedBy>
  <cp:revision>96</cp:revision>
  <dcterms:created xsi:type="dcterms:W3CDTF">2004-09-20T14:07:19Z</dcterms:created>
  <dcterms:modified xsi:type="dcterms:W3CDTF">2012-09-17T07:37:32Z</dcterms:modified>
</cp:coreProperties>
</file>