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23"/>
  </p:notesMasterIdLst>
  <p:sldIdLst>
    <p:sldId id="256" r:id="rId5"/>
    <p:sldId id="258" r:id="rId6"/>
    <p:sldId id="257" r:id="rId7"/>
    <p:sldId id="259" r:id="rId8"/>
    <p:sldId id="261" r:id="rId9"/>
    <p:sldId id="260" r:id="rId10"/>
    <p:sldId id="262" r:id="rId11"/>
    <p:sldId id="263" r:id="rId12"/>
    <p:sldId id="264" r:id="rId13"/>
    <p:sldId id="265" r:id="rId14"/>
    <p:sldId id="270" r:id="rId15"/>
    <p:sldId id="266" r:id="rId16"/>
    <p:sldId id="271" r:id="rId17"/>
    <p:sldId id="267" r:id="rId18"/>
    <p:sldId id="268" r:id="rId19"/>
    <p:sldId id="272" r:id="rId20"/>
    <p:sldId id="274" r:id="rId21"/>
    <p:sldId id="273" r:id="rId2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937"/>
    <a:srgbClr val="FFFF66"/>
    <a:srgbClr val="CC0099"/>
    <a:srgbClr val="FF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نمط متوسط 3 - تمييز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1" autoAdjust="0"/>
    <p:restoredTop sz="94709" autoAdjust="0"/>
  </p:normalViewPr>
  <p:slideViewPr>
    <p:cSldViewPr>
      <p:cViewPr varScale="1">
        <p:scale>
          <a:sx n="71" d="100"/>
          <a:sy n="71" d="100"/>
        </p:scale>
        <p:origin x="-51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52A8E500-E6B2-4126-B0D3-63D59E461E18}" type="datetimeFigureOut">
              <a:rPr lang="ar-SA" smtClean="0"/>
              <a:pPr/>
              <a:t>23/11/33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226DF0A7-CDA6-40AB-97B2-5EE3AD029912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6DF0A7-CDA6-40AB-97B2-5EE3AD029912}" type="slidenum">
              <a:rPr lang="ar-SA" smtClean="0"/>
              <a:pPr/>
              <a:t>1</a:t>
            </a:fld>
            <a:endParaRPr lang="ar-S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6DF0A7-CDA6-40AB-97B2-5EE3AD029912}" type="slidenum">
              <a:rPr lang="ar-SA" smtClean="0"/>
              <a:pPr/>
              <a:t>2</a:t>
            </a:fld>
            <a:endParaRPr lang="ar-S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6DF0A7-CDA6-40AB-97B2-5EE3AD029912}" type="slidenum">
              <a:rPr lang="ar-SA" smtClean="0"/>
              <a:pPr/>
              <a:t>3</a:t>
            </a:fld>
            <a:endParaRPr lang="ar-S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6DF0A7-CDA6-40AB-97B2-5EE3AD029912}" type="slidenum">
              <a:rPr lang="ar-SA" smtClean="0"/>
              <a:pPr/>
              <a:t>4</a:t>
            </a:fld>
            <a:endParaRPr lang="ar-S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6DF0A7-CDA6-40AB-97B2-5EE3AD029912}" type="slidenum">
              <a:rPr lang="ar-SA" smtClean="0"/>
              <a:pPr/>
              <a:t>5</a:t>
            </a:fld>
            <a:endParaRPr lang="ar-S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6DF0A7-CDA6-40AB-97B2-5EE3AD029912}" type="slidenum">
              <a:rPr lang="ar-SA" smtClean="0"/>
              <a:pPr/>
              <a:t>6</a:t>
            </a:fld>
            <a:endParaRPr lang="ar-S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6DF0A7-CDA6-40AB-97B2-5EE3AD029912}" type="slidenum">
              <a:rPr lang="ar-SA" smtClean="0"/>
              <a:pPr/>
              <a:t>7</a:t>
            </a:fld>
            <a:endParaRPr lang="ar-S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6DF0A7-CDA6-40AB-97B2-5EE3AD029912}" type="slidenum">
              <a:rPr lang="ar-SA" smtClean="0"/>
              <a:pPr/>
              <a:t>8</a:t>
            </a:fld>
            <a:endParaRPr lang="ar-S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6DF0A7-CDA6-40AB-97B2-5EE3AD029912}" type="slidenum">
              <a:rPr lang="ar-SA" smtClean="0"/>
              <a:pPr/>
              <a:t>9</a:t>
            </a:fld>
            <a:endParaRPr lang="ar-S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6DF0A7-CDA6-40AB-97B2-5EE3AD029912}" type="slidenum">
              <a:rPr lang="ar-SA" smtClean="0"/>
              <a:pPr/>
              <a:t>10</a:t>
            </a:fld>
            <a:endParaRPr lang="ar-S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6DF0A7-CDA6-40AB-97B2-5EE3AD029912}" type="slidenum">
              <a:rPr lang="ar-SA" smtClean="0"/>
              <a:pPr/>
              <a:t>11</a:t>
            </a:fld>
            <a:endParaRPr lang="ar-S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6DF0A7-CDA6-40AB-97B2-5EE3AD029912}" type="slidenum">
              <a:rPr lang="ar-SA" smtClean="0"/>
              <a:pPr/>
              <a:t>12</a:t>
            </a:fld>
            <a:endParaRPr lang="ar-S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6DF0A7-CDA6-40AB-97B2-5EE3AD029912}" type="slidenum">
              <a:rPr lang="ar-SA" smtClean="0"/>
              <a:pPr/>
              <a:t>13</a:t>
            </a:fld>
            <a:endParaRPr lang="ar-SA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6DF0A7-CDA6-40AB-97B2-5EE3AD029912}" type="slidenum">
              <a:rPr lang="ar-SA" smtClean="0"/>
              <a:pPr/>
              <a:t>14</a:t>
            </a:fld>
            <a:endParaRPr lang="ar-SA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6DF0A7-CDA6-40AB-97B2-5EE3AD029912}" type="slidenum">
              <a:rPr lang="ar-SA" smtClean="0"/>
              <a:pPr/>
              <a:t>15</a:t>
            </a:fld>
            <a:endParaRPr lang="ar-SA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6DF0A7-CDA6-40AB-97B2-5EE3AD029912}" type="slidenum">
              <a:rPr lang="ar-SA" smtClean="0"/>
              <a:pPr/>
              <a:t>16</a:t>
            </a:fld>
            <a:endParaRPr lang="ar-SA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6DF0A7-CDA6-40AB-97B2-5EE3AD029912}" type="slidenum">
              <a:rPr lang="ar-SA" smtClean="0"/>
              <a:pPr/>
              <a:t>17</a:t>
            </a:fld>
            <a:endParaRPr lang="ar-SA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6DF0A7-CDA6-40AB-97B2-5EE3AD029912}" type="slidenum">
              <a:rPr lang="ar-SA" smtClean="0"/>
              <a:pPr/>
              <a:t>18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/>
              <a:pPr/>
              <a:t>23/11/33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/>
              <a:pPr/>
              <a:t>23/11/33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/>
              <a:pPr/>
              <a:t>23/11/33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/>
              <a:pPr/>
              <a:t>23/11/33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/>
              <a:pPr/>
              <a:t>23/11/33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/>
              <a:pPr/>
              <a:t>23/11/33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/>
              <a:pPr/>
              <a:t>23/11/33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/>
              <a:pPr/>
              <a:t>23/11/33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/>
              <a:pPr/>
              <a:t>23/11/33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/>
              <a:pPr/>
              <a:t>23/11/33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/>
              <a:pPr/>
              <a:t>23/11/33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23/11/33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23/11/33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23/11/33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23/11/33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23/11/33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23/11/33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23/11/33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23/11/33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23/11/33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23/11/33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23/11/33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23/11/33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23/11/33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23/11/33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23/11/33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23/11/33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23/11/33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23/11/33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23/11/33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23/11/33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23/11/33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23/11/33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23/11/33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23/11/33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23/11/33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23/11/33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23/11/33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23/11/33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23/11/33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23/11/33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23/11/33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23/11/33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23/11/33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D1A2C8-D504-4920-87E7-D6B5AE870AFF}" type="datetimeFigureOut">
              <a:rPr lang="ar-SA" smtClean="0"/>
              <a:pPr/>
              <a:t>23/11/33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17B2D2-AD35-48AF-8E4D-482DF46D3D13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23/11/33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23/11/33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23/11/33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8032" y="3471143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ar-SA" sz="73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البرمجة الشيئية (3)</a:t>
            </a:r>
            <a:r>
              <a:rPr lang="ar-SA" dirty="0">
                <a:solidFill>
                  <a:srgbClr val="7030A0"/>
                </a:solidFill>
              </a:rPr>
              <a:t/>
            </a:r>
            <a:br>
              <a:rPr lang="ar-SA" dirty="0">
                <a:solidFill>
                  <a:srgbClr val="7030A0"/>
                </a:solidFill>
              </a:rPr>
            </a:br>
            <a:endParaRPr lang="ar-SA" dirty="0">
              <a:solidFill>
                <a:srgbClr val="7030A0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3568" y="4581127"/>
            <a:ext cx="7772400" cy="864097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م.ع </a:t>
            </a:r>
            <a:r>
              <a:rPr lang="ar-S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أريج مكي</a:t>
            </a:r>
            <a:endParaRPr kumimoji="0" lang="ar-SA" sz="2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3429000"/>
            <a:ext cx="7772400" cy="1470025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en-US" sz="8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OBJECT-ORIENTED PROGRAMMING</a:t>
            </a:r>
            <a:endParaRPr lang="ar-SA" sz="48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143000"/>
          </a:xfrm>
        </p:spPr>
        <p:txBody>
          <a:bodyPr>
            <a:normAutofit/>
          </a:bodyPr>
          <a:lstStyle/>
          <a:p>
            <a:r>
              <a:rPr lang="ar-SA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تقسيم الدرجات</a:t>
            </a:r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idx="1"/>
          </p:nvPr>
        </p:nvGraphicFramePr>
        <p:xfrm>
          <a:off x="1403649" y="1916832"/>
          <a:ext cx="6336702" cy="2755370"/>
        </p:xfrm>
        <a:graphic>
          <a:graphicData uri="http://schemas.openxmlformats.org/drawingml/2006/table">
            <a:tbl>
              <a:tblPr rtl="1" firstRow="1" bandRow="1">
                <a:tableStyleId>{EB344D84-9AFB-497E-A393-DC336BA19D2E}</a:tableStyleId>
              </a:tblPr>
              <a:tblGrid>
                <a:gridCol w="2112234"/>
                <a:gridCol w="2112234"/>
                <a:gridCol w="2112234"/>
              </a:tblGrid>
              <a:tr h="720080"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/>
                        <a:t>الاختبار</a:t>
                      </a:r>
                      <a:r>
                        <a:rPr lang="ar-SA" sz="2000" baseline="0" dirty="0"/>
                        <a:t>ات القصيرة</a:t>
                      </a:r>
                      <a:endParaRPr lang="ar-SA" sz="2000" dirty="0"/>
                    </a:p>
                  </a:txBody>
                  <a:tcPr anchor="ctr">
                    <a:solidFill>
                      <a:srgbClr val="FFD93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/>
                        <a:t>الواجبات</a:t>
                      </a:r>
                    </a:p>
                  </a:txBody>
                  <a:tcPr anchor="ctr">
                    <a:solidFill>
                      <a:srgbClr val="FFD93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/>
                        <a:t>الاختبار</a:t>
                      </a:r>
                      <a:r>
                        <a:rPr lang="ar-SA" sz="2000" baseline="0" dirty="0"/>
                        <a:t> العملي النهائي</a:t>
                      </a:r>
                      <a:endParaRPr lang="ar-SA" sz="2000" dirty="0"/>
                    </a:p>
                  </a:txBody>
                  <a:tcPr anchor="ctr">
                    <a:solidFill>
                      <a:srgbClr val="FFD937"/>
                    </a:solidFill>
                  </a:tcPr>
                </a:tc>
              </a:tr>
              <a:tr h="1017645"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/>
                        <a:t>15</a:t>
                      </a:r>
                    </a:p>
                  </a:txBody>
                  <a:tcPr anchor="ctr"/>
                </a:tc>
              </a:tr>
              <a:tr h="1017645"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/>
                        <a:t>المجموع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sz="3600" dirty="0"/>
                        <a:t>25 درجة</a:t>
                      </a:r>
                      <a:r>
                        <a:rPr lang="ar-SA" sz="3600" baseline="0" dirty="0"/>
                        <a:t> </a:t>
                      </a:r>
                      <a:endParaRPr lang="ar-SA" sz="36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Content Placeholder 2"/>
          <p:cNvSpPr txBox="1">
            <a:spLocks/>
          </p:cNvSpPr>
          <p:nvPr/>
        </p:nvSpPr>
        <p:spPr>
          <a:xfrm>
            <a:off x="1763688" y="6309320"/>
            <a:ext cx="5770984" cy="460647"/>
          </a:xfrm>
          <a:prstGeom prst="rect">
            <a:avLst/>
          </a:prstGeom>
        </p:spPr>
        <p:txBody>
          <a:bodyPr vert="horz" lIns="91440" tIns="45720" rIns="91440" bIns="45720" rtlCol="1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342900" marR="0" lvl="0" indent="-34290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2800" b="1" i="0" u="none" strike="noStrike" kern="1200" cap="none" spc="150" normalizeH="0" baseline="0" noProof="0" dirty="0">
              <a:ln w="11430"/>
              <a:solidFill>
                <a:srgbClr val="CC0099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4077072"/>
            <a:ext cx="8208912" cy="1470025"/>
          </a:xfrm>
        </p:spPr>
        <p:txBody>
          <a:bodyPr>
            <a:noAutofit/>
          </a:bodyPr>
          <a:lstStyle/>
          <a:p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m.areej@hotmail.com</a:t>
            </a:r>
            <a:r>
              <a:rPr lang="ar-SA" sz="3200" dirty="0">
                <a:solidFill>
                  <a:srgbClr val="7030A0"/>
                </a:solidFill>
              </a:rPr>
              <a:t/>
            </a:r>
            <a:br>
              <a:rPr lang="ar-SA" sz="3200" dirty="0">
                <a:solidFill>
                  <a:srgbClr val="7030A0"/>
                </a:solidFill>
              </a:rPr>
            </a:br>
            <a:endParaRPr lang="ar-SA" sz="3200" dirty="0">
              <a:solidFill>
                <a:srgbClr val="7030A0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55576" y="3140968"/>
            <a:ext cx="7772400" cy="864097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ar-SA" sz="4000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/>
              </a:rPr>
              <a:t>للتواصل</a:t>
            </a:r>
            <a:endParaRPr lang="ar-SA" sz="2000" dirty="0">
              <a:solidFill>
                <a:srgbClr val="7030A0"/>
              </a:solidFill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077072"/>
            <a:ext cx="9144000" cy="1470025"/>
          </a:xfrm>
        </p:spPr>
        <p:txBody>
          <a:bodyPr>
            <a:normAutofit fontScale="90000"/>
          </a:bodyPr>
          <a:lstStyle/>
          <a:p>
            <a:r>
              <a:rPr lang="ar-SA" sz="67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إنشاء الوحدات النمطية والإجراءات</a:t>
            </a:r>
            <a:r>
              <a:rPr lang="ar-SA" dirty="0">
                <a:solidFill>
                  <a:srgbClr val="7030A0"/>
                </a:solidFill>
              </a:rPr>
              <a:t/>
            </a:r>
            <a:br>
              <a:rPr lang="ar-SA" dirty="0">
                <a:solidFill>
                  <a:srgbClr val="7030A0"/>
                </a:solidFill>
              </a:rPr>
            </a:br>
            <a:endParaRPr lang="ar-SA" dirty="0">
              <a:solidFill>
                <a:srgbClr val="7030A0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3568" y="2996952"/>
            <a:ext cx="7772400" cy="864097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ar-SA" sz="4000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/>
              </a:rPr>
              <a:t>الفصل العاشر</a:t>
            </a:r>
            <a:endParaRPr lang="ar-SA" sz="2000" dirty="0">
              <a:solidFill>
                <a:srgbClr val="FFFF00"/>
              </a:solidFill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-171400"/>
            <a:ext cx="8964488" cy="1143000"/>
          </a:xfrm>
        </p:spPr>
        <p:txBody>
          <a:bodyPr>
            <a:noAutofit/>
          </a:bodyPr>
          <a:lstStyle/>
          <a:p>
            <a:r>
              <a:rPr lang="ar-SA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العمل مع الوحدات النمطية (</a:t>
            </a:r>
            <a:r>
              <a:rPr lang="en-US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module</a:t>
            </a:r>
            <a:r>
              <a:rPr lang="ar-SA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)</a:t>
            </a:r>
            <a:endParaRPr lang="en-US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763688" y="6309320"/>
            <a:ext cx="5770984" cy="460647"/>
          </a:xfrm>
          <a:prstGeom prst="rect">
            <a:avLst/>
          </a:prstGeom>
        </p:spPr>
        <p:txBody>
          <a:bodyPr vert="horz" lIns="91440" tIns="45720" rIns="91440" bIns="45720" rtlCol="1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342900" indent="-342900" algn="ctr">
              <a:spcBef>
                <a:spcPct val="20000"/>
              </a:spcBef>
              <a:buFont typeface="Arial" pitchFamily="34" charset="0"/>
              <a:buNone/>
              <a:defRPr/>
            </a:pPr>
            <a:endParaRPr lang="ar-SA" sz="2800" b="1" spc="150" dirty="0">
              <a:ln w="11430"/>
              <a:solidFill>
                <a:srgbClr val="CC0099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914400" y="1700808"/>
            <a:ext cx="8229600" cy="4525963"/>
          </a:xfrm>
        </p:spPr>
        <p:txBody>
          <a:bodyPr/>
          <a:lstStyle/>
          <a:p>
            <a:pPr marL="514350" lvl="0" indent="-514350" algn="just">
              <a:buClr>
                <a:schemeClr val="accent6">
                  <a:lumMod val="75000"/>
                </a:schemeClr>
              </a:buClr>
              <a:defRPr/>
            </a:pPr>
            <a:r>
              <a:rPr lang="en-US" dirty="0">
                <a:solidFill>
                  <a:srgbClr val="FFFF00"/>
                </a:solidFill>
              </a:rPr>
              <a:t>Modules</a:t>
            </a:r>
            <a:r>
              <a:rPr lang="ar-SA" dirty="0">
                <a:solidFill>
                  <a:srgbClr val="FFFF00"/>
                </a:solidFill>
              </a:rPr>
              <a:t> : </a:t>
            </a:r>
            <a:r>
              <a:rPr lang="ar-SA" dirty="0">
                <a:solidFill>
                  <a:schemeClr val="bg1"/>
                </a:solidFill>
              </a:rPr>
              <a:t>تحتوي على متغيرات عمومية وإجراءات </a:t>
            </a:r>
            <a:r>
              <a:rPr lang="en-US" dirty="0">
                <a:solidFill>
                  <a:schemeClr val="bg1"/>
                </a:solidFill>
              </a:rPr>
              <a:t>Function  </a:t>
            </a:r>
            <a:r>
              <a:rPr lang="ar-SA" dirty="0">
                <a:solidFill>
                  <a:schemeClr val="bg1"/>
                </a:solidFill>
              </a:rPr>
              <a:t> و</a:t>
            </a:r>
            <a:r>
              <a:rPr lang="en-US" dirty="0">
                <a:solidFill>
                  <a:schemeClr val="bg1"/>
                </a:solidFill>
              </a:rPr>
              <a:t>Sub</a:t>
            </a:r>
            <a:r>
              <a:rPr lang="ar-SA" dirty="0">
                <a:solidFill>
                  <a:schemeClr val="bg1"/>
                </a:solidFill>
              </a:rPr>
              <a:t> تكون مشتركة بين كل النماذج في المشروع </a:t>
            </a:r>
          </a:p>
          <a:p>
            <a:pPr marL="514350" lvl="0" indent="-514350" algn="just">
              <a:buClr>
                <a:schemeClr val="accent6">
                  <a:lumMod val="75000"/>
                </a:schemeClr>
              </a:buClr>
              <a:defRPr/>
            </a:pPr>
            <a:r>
              <a:rPr lang="en-US" dirty="0">
                <a:solidFill>
                  <a:schemeClr val="bg1"/>
                </a:solidFill>
              </a:rPr>
              <a:t>Modules</a:t>
            </a:r>
            <a:r>
              <a:rPr lang="ar-SA" dirty="0">
                <a:solidFill>
                  <a:schemeClr val="bg1"/>
                </a:solidFill>
              </a:rPr>
              <a:t> هي ملف خاص توجد </a:t>
            </a:r>
            <a:r>
              <a:rPr lang="en-US" dirty="0">
                <a:solidFill>
                  <a:schemeClr val="bg1"/>
                </a:solidFill>
              </a:rPr>
              <a:t>modules</a:t>
            </a:r>
            <a:r>
              <a:rPr lang="ar-SA" dirty="0">
                <a:solidFill>
                  <a:schemeClr val="bg1"/>
                </a:solidFill>
              </a:rPr>
              <a:t> بشكل منفصل في</a:t>
            </a:r>
            <a:r>
              <a:rPr lang="en-US" dirty="0">
                <a:solidFill>
                  <a:schemeClr val="bg1"/>
                </a:solidFill>
              </a:rPr>
              <a:t> Solution Explorer </a:t>
            </a:r>
            <a:r>
              <a:rPr lang="ar-SA" dirty="0">
                <a:solidFill>
                  <a:schemeClr val="bg1"/>
                </a:solidFill>
              </a:rPr>
              <a:t> له الامتداد </a:t>
            </a:r>
            <a:r>
              <a:rPr lang="en-US" dirty="0" err="1">
                <a:solidFill>
                  <a:srgbClr val="FFFF00"/>
                </a:solidFill>
              </a:rPr>
              <a:t>ModuleName.vb</a:t>
            </a:r>
            <a:endParaRPr lang="en-US" dirty="0">
              <a:solidFill>
                <a:srgbClr val="FFFF00"/>
              </a:solidFill>
            </a:endParaRPr>
          </a:p>
          <a:p>
            <a:pPr marL="514350" lvl="0" indent="-514350" algn="just">
              <a:buClr>
                <a:schemeClr val="accent6">
                  <a:lumMod val="75000"/>
                </a:schemeClr>
              </a:buClr>
              <a:defRPr/>
            </a:pPr>
            <a:r>
              <a:rPr lang="en-US" dirty="0">
                <a:solidFill>
                  <a:schemeClr val="bg1"/>
                </a:solidFill>
              </a:rPr>
              <a:t>Modules</a:t>
            </a:r>
            <a:r>
              <a:rPr lang="ar-SA" dirty="0">
                <a:solidFill>
                  <a:schemeClr val="bg1"/>
                </a:solidFill>
              </a:rPr>
              <a:t> تحتوي فقط على </a:t>
            </a:r>
            <a:r>
              <a:rPr lang="ar-SA" dirty="0" err="1">
                <a:solidFill>
                  <a:schemeClr val="bg1"/>
                </a:solidFill>
              </a:rPr>
              <a:t>شيفرة</a:t>
            </a:r>
            <a:r>
              <a:rPr lang="ar-SA" dirty="0">
                <a:solidFill>
                  <a:schemeClr val="bg1"/>
                </a:solidFill>
              </a:rPr>
              <a:t> فقط ولا تملك </a:t>
            </a:r>
            <a:r>
              <a:rPr lang="ar-SA" dirty="0" err="1">
                <a:solidFill>
                  <a:schemeClr val="bg1"/>
                </a:solidFill>
              </a:rPr>
              <a:t>واجهة.</a:t>
            </a:r>
            <a:r>
              <a:rPr lang="ar-SA" dirty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-171400"/>
            <a:ext cx="8964488" cy="1143000"/>
          </a:xfrm>
        </p:spPr>
        <p:txBody>
          <a:bodyPr>
            <a:no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ar-SA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إنشاء وحدة نمطية وحفظها</a:t>
            </a:r>
            <a:endParaRPr lang="en-US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763688" y="6309320"/>
            <a:ext cx="5770984" cy="460647"/>
          </a:xfrm>
          <a:prstGeom prst="rect">
            <a:avLst/>
          </a:prstGeom>
        </p:spPr>
        <p:txBody>
          <a:bodyPr vert="horz" lIns="91440" tIns="45720" rIns="91440" bIns="45720" rtlCol="1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342900" indent="-342900" algn="ctr">
              <a:spcBef>
                <a:spcPct val="20000"/>
              </a:spcBef>
              <a:buFont typeface="Arial" pitchFamily="34" charset="0"/>
              <a:buNone/>
              <a:defRPr/>
            </a:pPr>
            <a:endParaRPr lang="ar-SA" sz="2800" b="1" spc="150" dirty="0">
              <a:ln w="11430"/>
              <a:solidFill>
                <a:srgbClr val="CC0099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914400" y="1700808"/>
            <a:ext cx="8229600" cy="4525963"/>
          </a:xfrm>
        </p:spPr>
        <p:txBody>
          <a:bodyPr/>
          <a:lstStyle/>
          <a:p>
            <a:pPr marL="514350" lvl="0" indent="-514350" algn="just" rtl="0">
              <a:buClr>
                <a:schemeClr val="accent6">
                  <a:lumMod val="75000"/>
                </a:schemeClr>
              </a:buClr>
              <a:defRPr/>
            </a:pPr>
            <a:endParaRPr lang="en-US" dirty="0">
              <a:solidFill>
                <a:srgbClr val="FFFF00"/>
              </a:solidFill>
            </a:endParaRPr>
          </a:p>
          <a:p>
            <a:pPr marL="514350" lvl="0" indent="-514350" algn="just" rtl="0">
              <a:buClr>
                <a:schemeClr val="accent6">
                  <a:lumMod val="75000"/>
                </a:schemeClr>
              </a:buClr>
              <a:defRPr/>
            </a:pPr>
            <a:endParaRPr lang="en-US" dirty="0">
              <a:solidFill>
                <a:srgbClr val="FFFF00"/>
              </a:solidFill>
            </a:endParaRPr>
          </a:p>
          <a:p>
            <a:pPr marL="514350" lvl="0" indent="-514350" algn="just" rtl="0">
              <a:buClr>
                <a:schemeClr val="accent6">
                  <a:lumMod val="75000"/>
                </a:schemeClr>
              </a:buClr>
              <a:defRPr/>
            </a:pPr>
            <a:r>
              <a:rPr lang="en-US" dirty="0">
                <a:solidFill>
                  <a:srgbClr val="FFFF00"/>
                </a:solidFill>
              </a:rPr>
              <a:t>Project          Add New Item          Module</a:t>
            </a:r>
          </a:p>
          <a:p>
            <a:pPr marL="514350" lvl="0" indent="-514350" algn="just" rtl="0">
              <a:buClr>
                <a:schemeClr val="accent6">
                  <a:lumMod val="75000"/>
                </a:schemeClr>
              </a:buClr>
              <a:buNone/>
              <a:defRPr/>
            </a:pPr>
            <a:endParaRPr lang="en-US" dirty="0">
              <a:solidFill>
                <a:srgbClr val="FFFF00"/>
              </a:solidFill>
            </a:endParaRPr>
          </a:p>
          <a:p>
            <a:pPr marL="514350" lvl="0" indent="-514350" algn="just" rtl="0">
              <a:buClr>
                <a:schemeClr val="accent6">
                  <a:lumMod val="75000"/>
                </a:schemeClr>
              </a:buClr>
              <a:defRPr/>
            </a:pPr>
            <a:r>
              <a:rPr lang="en-US" dirty="0">
                <a:solidFill>
                  <a:srgbClr val="FFFF00"/>
                </a:solidFill>
              </a:rPr>
              <a:t>Properties Of Module</a:t>
            </a:r>
          </a:p>
          <a:p>
            <a:pPr marL="514350" lvl="0" indent="-514350" algn="just" rtl="0">
              <a:buClr>
                <a:schemeClr val="accent6">
                  <a:lumMod val="75000"/>
                </a:schemeClr>
              </a:buClr>
              <a:buNone/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cxnSp>
        <p:nvCxnSpPr>
          <p:cNvPr id="7" name="رابط كسهم مستقيم 6"/>
          <p:cNvCxnSpPr/>
          <p:nvPr/>
        </p:nvCxnSpPr>
        <p:spPr>
          <a:xfrm>
            <a:off x="2843808" y="3140968"/>
            <a:ext cx="57606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كسهم مستقيم 8"/>
          <p:cNvCxnSpPr/>
          <p:nvPr/>
        </p:nvCxnSpPr>
        <p:spPr>
          <a:xfrm>
            <a:off x="6156176" y="3140968"/>
            <a:ext cx="64807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-171400"/>
            <a:ext cx="8964488" cy="1143000"/>
          </a:xfrm>
        </p:spPr>
        <p:txBody>
          <a:bodyPr>
            <a:noAutofit/>
          </a:bodyPr>
          <a:lstStyle/>
          <a:p>
            <a:pPr marL="742950" indent="-742950">
              <a:buFont typeface="+mj-lt"/>
              <a:buAutoNum type="arabicPeriod" startAt="2"/>
            </a:pPr>
            <a:r>
              <a:rPr lang="ar-SA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المتغيرات </a:t>
            </a:r>
            <a:r>
              <a:rPr lang="ar-SA" sz="4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العمومية (</a:t>
            </a:r>
            <a:r>
              <a:rPr lang="en-US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Public </a:t>
            </a:r>
            <a:r>
              <a:rPr lang="ar-SA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ar-SA" sz="4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)</a:t>
            </a:r>
            <a:endParaRPr lang="en-US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763688" y="6309320"/>
            <a:ext cx="5770984" cy="460647"/>
          </a:xfrm>
          <a:prstGeom prst="rect">
            <a:avLst/>
          </a:prstGeom>
        </p:spPr>
        <p:txBody>
          <a:bodyPr vert="horz" lIns="91440" tIns="45720" rIns="91440" bIns="45720" rtlCol="1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342900" indent="-342900" algn="ctr">
              <a:spcBef>
                <a:spcPct val="20000"/>
              </a:spcBef>
              <a:buFont typeface="Arial" pitchFamily="34" charset="0"/>
              <a:buNone/>
              <a:defRPr/>
            </a:pPr>
            <a:endParaRPr lang="ar-SA" sz="2800" b="1" spc="150" dirty="0">
              <a:ln w="11430"/>
              <a:solidFill>
                <a:srgbClr val="CC0099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1187624" y="1844824"/>
            <a:ext cx="7200800" cy="4525963"/>
          </a:xfrm>
        </p:spPr>
        <p:txBody>
          <a:bodyPr/>
          <a:lstStyle/>
          <a:p>
            <a:pPr marL="514350" lvl="0" indent="-514350" algn="just" rtl="0">
              <a:buClr>
                <a:schemeClr val="accent6">
                  <a:lumMod val="75000"/>
                </a:schemeClr>
              </a:buClr>
              <a:defRPr/>
            </a:pPr>
            <a:endParaRPr lang="en-US" dirty="0">
              <a:solidFill>
                <a:srgbClr val="FFFF00"/>
              </a:solidFill>
            </a:endParaRPr>
          </a:p>
          <a:p>
            <a:pPr marL="514350" lvl="0" indent="-514350" algn="just" rtl="0">
              <a:buClr>
                <a:schemeClr val="accent6">
                  <a:lumMod val="75000"/>
                </a:schemeClr>
              </a:buClr>
              <a:defRPr/>
            </a:pPr>
            <a:endParaRPr lang="en-US" dirty="0">
              <a:solidFill>
                <a:srgbClr val="FFFF00"/>
              </a:solidFill>
            </a:endParaRPr>
          </a:p>
          <a:p>
            <a:pPr marL="514350" lvl="0" indent="-514350" algn="just" rtl="0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dirty="0">
                <a:solidFill>
                  <a:srgbClr val="FFFF00"/>
                </a:solidFill>
              </a:rPr>
              <a:t>    </a:t>
            </a:r>
            <a:r>
              <a:rPr lang="en-US" sz="3600" dirty="0">
                <a:solidFill>
                  <a:srgbClr val="FFFF00"/>
                </a:solidFill>
              </a:rPr>
              <a:t>Public  Variable Name as Data Type</a:t>
            </a:r>
            <a:endParaRPr lang="en-US" dirty="0">
              <a:solidFill>
                <a:srgbClr val="FFFF00"/>
              </a:solidFill>
            </a:endParaRPr>
          </a:p>
          <a:p>
            <a:pPr marL="514350" lvl="0" indent="-514350" algn="just" rtl="0">
              <a:buClr>
                <a:schemeClr val="accent6">
                  <a:lumMod val="75000"/>
                </a:schemeClr>
              </a:buClr>
              <a:buNone/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-171400"/>
            <a:ext cx="8964488" cy="1143000"/>
          </a:xfrm>
        </p:spPr>
        <p:txBody>
          <a:bodyPr>
            <a:noAutofit/>
          </a:bodyPr>
          <a:lstStyle/>
          <a:p>
            <a:pPr marL="742950" indent="-742950">
              <a:buFont typeface="+mj-lt"/>
              <a:buAutoNum type="arabicPeriod" startAt="3"/>
            </a:pPr>
            <a:r>
              <a:rPr lang="ar-SA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الإجراءات</a:t>
            </a:r>
            <a:endParaRPr lang="en-US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763688" y="6309320"/>
            <a:ext cx="5770984" cy="460647"/>
          </a:xfrm>
          <a:prstGeom prst="rect">
            <a:avLst/>
          </a:prstGeom>
        </p:spPr>
        <p:txBody>
          <a:bodyPr vert="horz" lIns="91440" tIns="45720" rIns="91440" bIns="45720" rtlCol="1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342900" indent="-342900" algn="ctr">
              <a:spcBef>
                <a:spcPct val="20000"/>
              </a:spcBef>
              <a:buFont typeface="Arial" pitchFamily="34" charset="0"/>
              <a:buNone/>
              <a:defRPr/>
            </a:pPr>
            <a:endParaRPr lang="ar-SA" sz="2800" b="1" spc="150" dirty="0">
              <a:ln w="11430"/>
              <a:solidFill>
                <a:srgbClr val="CC0099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idx="1"/>
          </p:nvPr>
        </p:nvGraphicFramePr>
        <p:xfrm>
          <a:off x="1331640" y="1844675"/>
          <a:ext cx="7272808" cy="3672556"/>
        </p:xfrm>
        <a:graphic>
          <a:graphicData uri="http://schemas.openxmlformats.org/drawingml/2006/table">
            <a:tbl>
              <a:tblPr rtl="1" firstRow="1" bandRow="1">
                <a:solidFill>
                  <a:srgbClr val="F1E837"/>
                </a:solidFill>
                <a:tableStyleId>{EB344D84-9AFB-497E-A393-DC336BA19D2E}</a:tableStyleId>
              </a:tblPr>
              <a:tblGrid>
                <a:gridCol w="3736404"/>
                <a:gridCol w="3536404"/>
              </a:tblGrid>
              <a:tr h="918139">
                <a:tc>
                  <a:txBody>
                    <a:bodyPr/>
                    <a:lstStyle/>
                    <a:p>
                      <a:pPr algn="ctr" rtl="1">
                        <a:buFont typeface="Arial" pitchFamily="34" charset="0"/>
                        <a:buNone/>
                      </a:pPr>
                      <a:r>
                        <a:rPr lang="en-US" sz="3200" dirty="0"/>
                        <a:t>Function</a:t>
                      </a:r>
                      <a:endParaRPr lang="ar-SA" sz="3200" dirty="0"/>
                    </a:p>
                  </a:txBody>
                  <a:tcPr>
                    <a:solidFill>
                      <a:srgbClr val="FFD93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buFont typeface="Arial" pitchFamily="34" charset="0"/>
                        <a:buNone/>
                      </a:pPr>
                      <a:r>
                        <a:rPr lang="en-US" sz="3200" dirty="0"/>
                        <a:t>Sub</a:t>
                      </a:r>
                      <a:endParaRPr lang="ar-SA" sz="3200" dirty="0"/>
                    </a:p>
                  </a:txBody>
                  <a:tcPr>
                    <a:solidFill>
                      <a:srgbClr val="FFD937"/>
                    </a:solidFill>
                  </a:tcPr>
                </a:tc>
              </a:tr>
              <a:tr h="918139">
                <a:tc>
                  <a:txBody>
                    <a:bodyPr/>
                    <a:lstStyle/>
                    <a:p>
                      <a:pPr algn="r" rtl="1">
                        <a:buFont typeface="Arial" pitchFamily="34" charset="0"/>
                        <a:buChar char="•"/>
                      </a:pPr>
                      <a:r>
                        <a:rPr lang="ar-SA" sz="2800" dirty="0"/>
                        <a:t>يتم</a:t>
                      </a:r>
                      <a:r>
                        <a:rPr lang="ar-SA" sz="2800" baseline="0" dirty="0"/>
                        <a:t> استدعائها باسمها</a:t>
                      </a:r>
                      <a:endParaRPr lang="ar-SA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buFont typeface="Arial" pitchFamily="34" charset="0"/>
                        <a:buChar char="•"/>
                      </a:pPr>
                      <a:r>
                        <a:rPr lang="ar-SA" sz="2800" dirty="0"/>
                        <a:t>يتم</a:t>
                      </a:r>
                      <a:r>
                        <a:rPr lang="ar-SA" sz="2800" baseline="0" dirty="0"/>
                        <a:t> استدعائها باسمها</a:t>
                      </a:r>
                      <a:endParaRPr lang="ar-SA" sz="2800" dirty="0"/>
                    </a:p>
                  </a:txBody>
                  <a:tcPr/>
                </a:tc>
              </a:tr>
              <a:tr h="918139">
                <a:tc>
                  <a:txBody>
                    <a:bodyPr/>
                    <a:lstStyle/>
                    <a:p>
                      <a:pPr algn="r" rtl="1">
                        <a:buFont typeface="Arial" pitchFamily="34" charset="0"/>
                        <a:buChar char="•"/>
                      </a:pPr>
                      <a:r>
                        <a:rPr lang="ar-SA" sz="2800" dirty="0"/>
                        <a:t>يمكن</a:t>
                      </a:r>
                      <a:r>
                        <a:rPr lang="ar-SA" sz="2800" baseline="0" dirty="0"/>
                        <a:t> أن تتلقى وسيطات</a:t>
                      </a:r>
                      <a:endParaRPr lang="ar-SA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ar-SA" sz="2800" dirty="0"/>
                        <a:t>يمكن</a:t>
                      </a:r>
                      <a:r>
                        <a:rPr lang="ar-SA" sz="2800" baseline="0" dirty="0"/>
                        <a:t> أن تتلقى وسيطات</a:t>
                      </a:r>
                      <a:endParaRPr lang="ar-SA" sz="2800" dirty="0"/>
                    </a:p>
                  </a:txBody>
                  <a:tcPr/>
                </a:tc>
              </a:tr>
              <a:tr h="918139">
                <a:tc>
                  <a:txBody>
                    <a:bodyPr/>
                    <a:lstStyle/>
                    <a:p>
                      <a:pPr algn="r" rtl="1">
                        <a:buFont typeface="Arial" pitchFamily="34" charset="0"/>
                        <a:buChar char="•"/>
                      </a:pPr>
                      <a:r>
                        <a:rPr lang="ar-SA" sz="2800" dirty="0"/>
                        <a:t>تعيد دائما قيمة من خلال</a:t>
                      </a:r>
                      <a:r>
                        <a:rPr lang="ar-SA" sz="2800" baseline="0" dirty="0"/>
                        <a:t> اسمها</a:t>
                      </a:r>
                      <a:endParaRPr lang="ar-SA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buFont typeface="Arial" pitchFamily="34" charset="0"/>
                        <a:buChar char="•"/>
                      </a:pPr>
                      <a:r>
                        <a:rPr lang="ar-SA" sz="2800" dirty="0"/>
                        <a:t>تعيد قيما في لائحة وسيطات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-171400"/>
            <a:ext cx="8964488" cy="1143000"/>
          </a:xfrm>
        </p:spPr>
        <p:txBody>
          <a:bodyPr>
            <a:noAutofit/>
          </a:bodyPr>
          <a:lstStyle/>
          <a:p>
            <a:pPr marL="742950" indent="-742950"/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Function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763688" y="6309320"/>
            <a:ext cx="5770984" cy="460647"/>
          </a:xfrm>
          <a:prstGeom prst="rect">
            <a:avLst/>
          </a:prstGeom>
        </p:spPr>
        <p:txBody>
          <a:bodyPr vert="horz" lIns="91440" tIns="45720" rIns="91440" bIns="45720" rtlCol="1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342900" indent="-342900" algn="ctr">
              <a:spcBef>
                <a:spcPct val="20000"/>
              </a:spcBef>
              <a:buFont typeface="Arial" pitchFamily="34" charset="0"/>
              <a:buNone/>
              <a:defRPr/>
            </a:pPr>
            <a:endParaRPr lang="ar-SA" sz="2800" b="1" spc="150" dirty="0">
              <a:ln w="11430"/>
              <a:solidFill>
                <a:srgbClr val="CC0099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914400" y="2276872"/>
            <a:ext cx="8229600" cy="3528391"/>
          </a:xfrm>
        </p:spPr>
        <p:txBody>
          <a:bodyPr/>
          <a:lstStyle/>
          <a:p>
            <a:pPr marL="514350" lvl="0" indent="-514350" algn="just" rtl="0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dirty="0">
                <a:solidFill>
                  <a:srgbClr val="FFFF00"/>
                </a:solidFill>
              </a:rPr>
              <a:t>Function </a:t>
            </a:r>
            <a:r>
              <a:rPr lang="en-US" dirty="0" err="1">
                <a:solidFill>
                  <a:schemeClr val="bg1"/>
                </a:solidFill>
              </a:rPr>
              <a:t>FunctionName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rgbClr val="FFFF00"/>
                </a:solidFill>
              </a:rPr>
              <a:t>(</a:t>
            </a:r>
            <a:r>
              <a:rPr lang="en-US" dirty="0">
                <a:solidFill>
                  <a:schemeClr val="bg1"/>
                </a:solidFill>
              </a:rPr>
              <a:t>[arguments]</a:t>
            </a:r>
            <a:r>
              <a:rPr lang="en-US" dirty="0">
                <a:solidFill>
                  <a:srgbClr val="FFFF00"/>
                </a:solidFill>
              </a:rPr>
              <a:t>)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rgbClr val="FFFF00"/>
                </a:solidFill>
              </a:rPr>
              <a:t>as</a:t>
            </a:r>
            <a:r>
              <a:rPr lang="en-US" dirty="0">
                <a:solidFill>
                  <a:schemeClr val="bg1"/>
                </a:solidFill>
              </a:rPr>
              <a:t> Type</a:t>
            </a:r>
          </a:p>
          <a:p>
            <a:pPr marL="514350" lvl="0" indent="-514350" algn="just" rtl="0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dirty="0">
                <a:solidFill>
                  <a:schemeClr val="bg1"/>
                </a:solidFill>
              </a:rPr>
              <a:t>                 function statements</a:t>
            </a:r>
          </a:p>
          <a:p>
            <a:pPr marL="514350" lvl="0" indent="-514350" algn="just" rtl="0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dirty="0">
                <a:solidFill>
                  <a:schemeClr val="bg1"/>
                </a:solidFill>
              </a:rPr>
              <a:t>                 [Return value]</a:t>
            </a:r>
          </a:p>
          <a:p>
            <a:pPr marL="514350" lvl="0" indent="-514350" algn="just" rtl="0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dirty="0">
                <a:solidFill>
                  <a:srgbClr val="FFFF00"/>
                </a:solidFill>
              </a:rPr>
              <a:t>End Function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-171400"/>
            <a:ext cx="8964488" cy="1143000"/>
          </a:xfrm>
        </p:spPr>
        <p:txBody>
          <a:bodyPr>
            <a:noAutofit/>
          </a:bodyPr>
          <a:lstStyle/>
          <a:p>
            <a:pPr marL="742950" indent="-742950"/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Sub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763688" y="6309320"/>
            <a:ext cx="5770984" cy="460647"/>
          </a:xfrm>
          <a:prstGeom prst="rect">
            <a:avLst/>
          </a:prstGeom>
        </p:spPr>
        <p:txBody>
          <a:bodyPr vert="horz" lIns="91440" tIns="45720" rIns="91440" bIns="45720" rtlCol="1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342900" indent="-342900" algn="ctr">
              <a:spcBef>
                <a:spcPct val="20000"/>
              </a:spcBef>
              <a:buFont typeface="Arial" pitchFamily="34" charset="0"/>
              <a:buNone/>
              <a:defRPr/>
            </a:pPr>
            <a:endParaRPr lang="ar-SA" sz="2800" b="1" spc="150" dirty="0">
              <a:ln w="11430"/>
              <a:solidFill>
                <a:srgbClr val="CC0099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5" name="جدول 4"/>
          <p:cNvGraphicFramePr>
            <a:graphicFrameLocks noGrp="1"/>
          </p:cNvGraphicFramePr>
          <p:nvPr/>
        </p:nvGraphicFramePr>
        <p:xfrm>
          <a:off x="1763688" y="1988840"/>
          <a:ext cx="5832648" cy="33588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32648"/>
              </a:tblGrid>
              <a:tr h="576064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>
                          <a:solidFill>
                            <a:srgbClr val="FFFF00"/>
                          </a:solidFill>
                        </a:rPr>
                        <a:t>يشبه الاجراء </a:t>
                      </a:r>
                      <a:r>
                        <a:rPr lang="en-US" dirty="0">
                          <a:solidFill>
                            <a:srgbClr val="FFFF00"/>
                          </a:solidFill>
                        </a:rPr>
                        <a:t>function </a:t>
                      </a:r>
                      <a:r>
                        <a:rPr lang="ar-SA" dirty="0">
                          <a:solidFill>
                            <a:srgbClr val="FFFF00"/>
                          </a:solidFill>
                        </a:rPr>
                        <a:t>لكنه </a:t>
                      </a:r>
                      <a:r>
                        <a:rPr lang="ar-SA" dirty="0" err="1">
                          <a:solidFill>
                            <a:srgbClr val="FFFF00"/>
                          </a:solidFill>
                        </a:rPr>
                        <a:t>لايعيد</a:t>
                      </a:r>
                      <a:r>
                        <a:rPr lang="ar-SA" dirty="0">
                          <a:solidFill>
                            <a:srgbClr val="FFFF00"/>
                          </a:solidFill>
                        </a:rPr>
                        <a:t> أي قيمة من خلال اسمه</a:t>
                      </a:r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>
                          <a:solidFill>
                            <a:srgbClr val="FFFF00"/>
                          </a:solidFill>
                        </a:rPr>
                        <a:t>يستعمل للحصول على ادخال من المستخدم.</a:t>
                      </a:r>
                    </a:p>
                  </a:txBody>
                  <a:tcPr/>
                </a:tc>
              </a:tr>
              <a:tr h="576064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>
                          <a:solidFill>
                            <a:srgbClr val="FFFF00"/>
                          </a:solidFill>
                        </a:rPr>
                        <a:t>عرض أو طباعة معلومات</a:t>
                      </a:r>
                    </a:p>
                  </a:txBody>
                  <a:tcPr/>
                </a:tc>
              </a:tr>
              <a:tr h="576064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>
                          <a:solidFill>
                            <a:srgbClr val="FFFF00"/>
                          </a:solidFill>
                        </a:rPr>
                        <a:t>التلاعب بعدة خصائص مقترنة بشرط.</a:t>
                      </a:r>
                    </a:p>
                  </a:txBody>
                  <a:tcPr/>
                </a:tc>
              </a:tr>
              <a:tr h="648072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>
                          <a:solidFill>
                            <a:srgbClr val="FFFF00"/>
                          </a:solidFill>
                        </a:rPr>
                        <a:t>معالجة وتحديث عدة متغيرات تم تلقيها في لائحة وسيطات خلال استدعائها.</a:t>
                      </a:r>
                      <a:endParaRPr lang="en-US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</a:tr>
              <a:tr h="478551">
                <a:tc>
                  <a:txBody>
                    <a:bodyPr/>
                    <a:lstStyle/>
                    <a:p>
                      <a:r>
                        <a:rPr lang="ar-SA" sz="1800" kern="120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اعادة تمرير قيمة واحدة أو أكثر إلى البرنامج المستدعي.</a:t>
                      </a:r>
                      <a:endParaRPr lang="hi-IN" sz="1800" kern="1200" dirty="0">
                        <a:solidFill>
                          <a:srgbClr val="FFFF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-171400"/>
            <a:ext cx="8964488" cy="1143000"/>
          </a:xfrm>
        </p:spPr>
        <p:txBody>
          <a:bodyPr>
            <a:noAutofit/>
          </a:bodyPr>
          <a:lstStyle/>
          <a:p>
            <a:pPr marL="742950" indent="-742950"/>
            <a:r>
              <a:rPr lang="ar-SA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التركيب النحوي للإجراء </a:t>
            </a:r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Sub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763688" y="6309320"/>
            <a:ext cx="5770984" cy="460647"/>
          </a:xfrm>
          <a:prstGeom prst="rect">
            <a:avLst/>
          </a:prstGeom>
        </p:spPr>
        <p:txBody>
          <a:bodyPr vert="horz" lIns="91440" tIns="45720" rIns="91440" bIns="45720" rtlCol="1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342900" indent="-342900" algn="ctr">
              <a:spcBef>
                <a:spcPct val="20000"/>
              </a:spcBef>
              <a:buFont typeface="Arial" pitchFamily="34" charset="0"/>
              <a:buNone/>
              <a:defRPr/>
            </a:pPr>
            <a:endParaRPr lang="ar-SA" sz="2800" b="1" spc="150" dirty="0">
              <a:ln w="11430"/>
              <a:solidFill>
                <a:srgbClr val="CC0099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914400" y="2276872"/>
            <a:ext cx="8229600" cy="3528391"/>
          </a:xfrm>
        </p:spPr>
        <p:txBody>
          <a:bodyPr/>
          <a:lstStyle/>
          <a:p>
            <a:pPr marL="514350" lvl="0" indent="-514350" algn="just" rtl="0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dirty="0">
                <a:solidFill>
                  <a:srgbClr val="FFFF00"/>
                </a:solidFill>
              </a:rPr>
              <a:t>Sub </a:t>
            </a:r>
            <a:r>
              <a:rPr lang="en-US" dirty="0" err="1">
                <a:solidFill>
                  <a:schemeClr val="bg1"/>
                </a:solidFill>
              </a:rPr>
              <a:t>procedureName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rgbClr val="FFFF00"/>
                </a:solidFill>
              </a:rPr>
              <a:t>(</a:t>
            </a:r>
            <a:r>
              <a:rPr lang="en-US" dirty="0">
                <a:solidFill>
                  <a:schemeClr val="bg1"/>
                </a:solidFill>
              </a:rPr>
              <a:t>[arguments]</a:t>
            </a:r>
            <a:r>
              <a:rPr lang="en-US" dirty="0">
                <a:solidFill>
                  <a:srgbClr val="FFFF00"/>
                </a:solidFill>
              </a:rPr>
              <a:t>)</a:t>
            </a:r>
          </a:p>
          <a:p>
            <a:pPr marL="514350" lvl="0" indent="-514350" algn="just" rtl="0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dirty="0">
                <a:solidFill>
                  <a:schemeClr val="bg1"/>
                </a:solidFill>
              </a:rPr>
              <a:t>       procedure statements</a:t>
            </a:r>
          </a:p>
          <a:p>
            <a:pPr marL="514350" lvl="0" indent="-514350" algn="just" rtl="0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dirty="0">
                <a:solidFill>
                  <a:srgbClr val="FFFF00"/>
                </a:solidFill>
              </a:rPr>
              <a:t>End sub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-171400"/>
            <a:ext cx="8964488" cy="1143000"/>
          </a:xfrm>
        </p:spPr>
        <p:txBody>
          <a:bodyPr>
            <a:noAutofit/>
          </a:bodyPr>
          <a:lstStyle/>
          <a:p>
            <a:pPr marL="742950" indent="-742950"/>
            <a:endParaRPr lang="en-US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763688" y="6309320"/>
            <a:ext cx="5770984" cy="460647"/>
          </a:xfrm>
          <a:prstGeom prst="rect">
            <a:avLst/>
          </a:prstGeom>
        </p:spPr>
        <p:txBody>
          <a:bodyPr vert="horz" lIns="91440" tIns="45720" rIns="91440" bIns="45720" rtlCol="1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342900" indent="-342900" algn="ctr">
              <a:spcBef>
                <a:spcPct val="20000"/>
              </a:spcBef>
              <a:buFont typeface="Arial" pitchFamily="34" charset="0"/>
              <a:buNone/>
              <a:defRPr/>
            </a:pPr>
            <a:endParaRPr lang="ar-SA" sz="2800" b="1" spc="150" dirty="0">
              <a:ln w="11430"/>
              <a:solidFill>
                <a:srgbClr val="CC0099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914400" y="2276872"/>
            <a:ext cx="8229600" cy="3528391"/>
          </a:xfrm>
        </p:spPr>
        <p:txBody>
          <a:bodyPr/>
          <a:lstStyle/>
          <a:p>
            <a:pPr marL="514350" indent="-514350" algn="just">
              <a:buClr>
                <a:schemeClr val="accent6">
                  <a:lumMod val="75000"/>
                </a:schemeClr>
              </a:buClr>
              <a:defRPr/>
            </a:pPr>
            <a:r>
              <a:rPr lang="ar-SA" dirty="0">
                <a:solidFill>
                  <a:srgbClr val="FFFF00"/>
                </a:solidFill>
              </a:rPr>
              <a:t>يجب أن تكون مجموعة الوسيطات محصورة بين أقواس حتى ولو لم يكن يتم تمرير وسيطات إلى الاجراء.</a:t>
            </a:r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-171400"/>
            <a:ext cx="8964488" cy="1143000"/>
          </a:xfrm>
        </p:spPr>
        <p:txBody>
          <a:bodyPr>
            <a:noAutofit/>
          </a:bodyPr>
          <a:lstStyle/>
          <a:p>
            <a:pPr marL="742950" indent="-742950"/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Program 1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763688" y="6309320"/>
            <a:ext cx="5770984" cy="460647"/>
          </a:xfrm>
          <a:prstGeom prst="rect">
            <a:avLst/>
          </a:prstGeom>
        </p:spPr>
        <p:txBody>
          <a:bodyPr vert="horz" lIns="91440" tIns="45720" rIns="91440" bIns="45720" rtlCol="1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342900" indent="-342900" algn="ctr">
              <a:spcBef>
                <a:spcPct val="20000"/>
              </a:spcBef>
              <a:buFont typeface="Arial" pitchFamily="34" charset="0"/>
              <a:buNone/>
              <a:defRPr/>
            </a:pPr>
            <a:endParaRPr lang="ar-SA" sz="2800" b="1" spc="150" dirty="0">
              <a:ln w="11430"/>
              <a:solidFill>
                <a:srgbClr val="CC0099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1187624" y="3140968"/>
            <a:ext cx="7546032" cy="1368153"/>
          </a:xfrm>
        </p:spPr>
        <p:txBody>
          <a:bodyPr>
            <a:noAutofit/>
          </a:bodyPr>
          <a:lstStyle/>
          <a:p>
            <a:pPr marL="514350" lvl="0" indent="-514350" algn="ctr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ar-SA" sz="3600" dirty="0">
                <a:solidFill>
                  <a:srgbClr val="FFFF00"/>
                </a:solidFill>
              </a:rPr>
              <a:t>اكتبي برنامج يقوم بجمع عددين باستخدام </a:t>
            </a:r>
            <a:r>
              <a:rPr lang="en-US" sz="3600" dirty="0">
                <a:solidFill>
                  <a:srgbClr val="FFFF00"/>
                </a:solidFill>
              </a:rPr>
              <a:t>Function</a:t>
            </a:r>
            <a:endParaRPr lang="ar-SA" sz="3600" dirty="0">
              <a:solidFill>
                <a:srgbClr val="FFFF00"/>
              </a:solidFill>
            </a:endParaRPr>
          </a:p>
          <a:p>
            <a:pPr marL="514350" lvl="0" indent="-514350" algn="just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ar-SA" sz="3600" dirty="0">
                <a:solidFill>
                  <a:srgbClr val="FFFF00"/>
                </a:solidFill>
              </a:rPr>
              <a:t> </a:t>
            </a:r>
            <a:endParaRPr lang="en-US" sz="3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-171400"/>
            <a:ext cx="8964488" cy="1143000"/>
          </a:xfrm>
        </p:spPr>
        <p:txBody>
          <a:bodyPr>
            <a:noAutofit/>
          </a:bodyPr>
          <a:lstStyle/>
          <a:p>
            <a:pPr marL="742950" indent="-742950"/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Program 2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763688" y="6309320"/>
            <a:ext cx="5770984" cy="460647"/>
          </a:xfrm>
          <a:prstGeom prst="rect">
            <a:avLst/>
          </a:prstGeom>
        </p:spPr>
        <p:txBody>
          <a:bodyPr vert="horz" lIns="91440" tIns="45720" rIns="91440" bIns="45720" rtlCol="1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342900" indent="-342900" algn="ctr">
              <a:spcBef>
                <a:spcPct val="20000"/>
              </a:spcBef>
              <a:buFont typeface="Arial" pitchFamily="34" charset="0"/>
              <a:buNone/>
              <a:defRPr/>
            </a:pPr>
            <a:endParaRPr lang="ar-SA" sz="2800" b="1" spc="150" dirty="0">
              <a:ln w="11430"/>
              <a:solidFill>
                <a:srgbClr val="CC0099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1187624" y="2780928"/>
            <a:ext cx="7546032" cy="2232248"/>
          </a:xfrm>
        </p:spPr>
        <p:txBody>
          <a:bodyPr>
            <a:noAutofit/>
          </a:bodyPr>
          <a:lstStyle/>
          <a:p>
            <a:pPr marL="514350" lvl="0" indent="-514350" algn="ctr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ar-SA" dirty="0">
                <a:solidFill>
                  <a:srgbClr val="FFFF00"/>
                </a:solidFill>
              </a:rPr>
              <a:t>اكتبي برنامج يسمح للمستخدم بإدخال أرقام من 1-7 ثم يطبع اسم اليوم المقابل لهذا الرقم </a:t>
            </a:r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-171400"/>
            <a:ext cx="8964488" cy="1143000"/>
          </a:xfrm>
        </p:spPr>
        <p:txBody>
          <a:bodyPr>
            <a:noAutofit/>
          </a:bodyPr>
          <a:lstStyle/>
          <a:p>
            <a:pPr marL="742950" indent="-742950"/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Program 3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763688" y="6309320"/>
            <a:ext cx="5770984" cy="460647"/>
          </a:xfrm>
          <a:prstGeom prst="rect">
            <a:avLst/>
          </a:prstGeom>
        </p:spPr>
        <p:txBody>
          <a:bodyPr vert="horz" lIns="91440" tIns="45720" rIns="91440" bIns="45720" rtlCol="1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342900" indent="-342900" algn="ctr">
              <a:spcBef>
                <a:spcPct val="20000"/>
              </a:spcBef>
              <a:buFont typeface="Arial" pitchFamily="34" charset="0"/>
              <a:buNone/>
              <a:defRPr/>
            </a:pPr>
            <a:endParaRPr lang="ar-SA" sz="2800" b="1" spc="150" dirty="0">
              <a:ln w="11430"/>
              <a:solidFill>
                <a:srgbClr val="CC0099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1187624" y="2780928"/>
            <a:ext cx="7546032" cy="2232248"/>
          </a:xfrm>
        </p:spPr>
        <p:txBody>
          <a:bodyPr>
            <a:noAutofit/>
          </a:bodyPr>
          <a:lstStyle/>
          <a:p>
            <a:pPr marL="514350" indent="-514350">
              <a:buClr>
                <a:schemeClr val="accent6">
                  <a:lumMod val="75000"/>
                </a:schemeClr>
              </a:buClr>
              <a:defRPr/>
            </a:pPr>
            <a:r>
              <a:rPr lang="ar-SA" dirty="0">
                <a:solidFill>
                  <a:srgbClr val="FFFF00"/>
                </a:solidFill>
              </a:rPr>
              <a:t>اكتبي اجراء </a:t>
            </a:r>
            <a:r>
              <a:rPr lang="en-US" dirty="0">
                <a:solidFill>
                  <a:srgbClr val="FFFF00"/>
                </a:solidFill>
              </a:rPr>
              <a:t>sub</a:t>
            </a:r>
            <a:r>
              <a:rPr lang="ar-SA" dirty="0">
                <a:solidFill>
                  <a:srgbClr val="FFFF00"/>
                </a:solidFill>
              </a:rPr>
              <a:t> يقوم بتمرير وسيطة لقراءة اسم الموظف فيها ومن ثم يطبع الاسم في مربع نص.</a:t>
            </a:r>
          </a:p>
          <a:p>
            <a:pPr marL="514350" indent="-514350">
              <a:buClr>
                <a:schemeClr val="accent6">
                  <a:lumMod val="75000"/>
                </a:schemeClr>
              </a:buClr>
              <a:defRPr/>
            </a:pPr>
            <a:r>
              <a:rPr lang="ar-SA" dirty="0">
                <a:solidFill>
                  <a:srgbClr val="FFFF00"/>
                </a:solidFill>
              </a:rPr>
              <a:t>يسمح بإدخال أكثر من اسم واحد</a:t>
            </a:r>
          </a:p>
          <a:p>
            <a:pPr marL="514350" indent="-514350">
              <a:buClr>
                <a:schemeClr val="accent6">
                  <a:lumMod val="75000"/>
                </a:schemeClr>
              </a:buClr>
              <a:defRPr/>
            </a:pPr>
            <a:r>
              <a:rPr lang="ar-SA" dirty="0">
                <a:solidFill>
                  <a:srgbClr val="FFFF00"/>
                </a:solidFill>
              </a:rPr>
              <a:t>اكتبي برنامج يستدعي هذا الاجراء</a:t>
            </a:r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-171400"/>
            <a:ext cx="8964488" cy="1143000"/>
          </a:xfrm>
        </p:spPr>
        <p:txBody>
          <a:bodyPr>
            <a:noAutofit/>
          </a:bodyPr>
          <a:lstStyle/>
          <a:p>
            <a:pPr marL="742950" indent="-742950"/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Program 4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763688" y="6309320"/>
            <a:ext cx="5770984" cy="460647"/>
          </a:xfrm>
          <a:prstGeom prst="rect">
            <a:avLst/>
          </a:prstGeom>
        </p:spPr>
        <p:txBody>
          <a:bodyPr vert="horz" lIns="91440" tIns="45720" rIns="91440" bIns="45720" rtlCol="1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342900" indent="-342900" algn="ctr">
              <a:spcBef>
                <a:spcPct val="20000"/>
              </a:spcBef>
              <a:buFont typeface="Arial" pitchFamily="34" charset="0"/>
              <a:buNone/>
              <a:defRPr/>
            </a:pPr>
            <a:endParaRPr lang="ar-SA" sz="2800" b="1" spc="150" dirty="0">
              <a:ln w="11430"/>
              <a:solidFill>
                <a:srgbClr val="CC0099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1187624" y="2780928"/>
            <a:ext cx="7546032" cy="2232248"/>
          </a:xfrm>
        </p:spPr>
        <p:txBody>
          <a:bodyPr>
            <a:noAutofit/>
          </a:bodyPr>
          <a:lstStyle/>
          <a:p>
            <a:pPr marL="514350" indent="-514350">
              <a:buClr>
                <a:schemeClr val="accent6">
                  <a:lumMod val="75000"/>
                </a:schemeClr>
              </a:buClr>
              <a:defRPr/>
            </a:pPr>
            <a:r>
              <a:rPr lang="ar-SA" dirty="0">
                <a:solidFill>
                  <a:srgbClr val="FFFF00"/>
                </a:solidFill>
              </a:rPr>
              <a:t>اكتبي اجراء يقوم بتعبئة مصفوفة مكونة من 6 عناصر رقمية واجراء آخر يستخرج أكبر عدد مدخل في المصفوفة</a:t>
            </a:r>
          </a:p>
          <a:p>
            <a:pPr marL="514350" indent="-514350">
              <a:buClr>
                <a:schemeClr val="accent6">
                  <a:lumMod val="75000"/>
                </a:schemeClr>
              </a:buClr>
              <a:defRPr/>
            </a:pPr>
            <a:r>
              <a:rPr lang="ar-SA" dirty="0">
                <a:solidFill>
                  <a:srgbClr val="FFFF00"/>
                </a:solidFill>
              </a:rPr>
              <a:t>اكتبي برنامج يستدعي هذا الاجراء</a:t>
            </a:r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-171400"/>
            <a:ext cx="8964488" cy="1143000"/>
          </a:xfrm>
        </p:spPr>
        <p:txBody>
          <a:bodyPr>
            <a:noAutofit/>
          </a:bodyPr>
          <a:lstStyle/>
          <a:p>
            <a:pPr marL="742950" indent="-742950"/>
            <a:r>
              <a:rPr lang="ar-SA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الواجب</a:t>
            </a:r>
            <a:endParaRPr lang="en-US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763688" y="6309320"/>
            <a:ext cx="5770984" cy="460647"/>
          </a:xfrm>
          <a:prstGeom prst="rect">
            <a:avLst/>
          </a:prstGeom>
        </p:spPr>
        <p:txBody>
          <a:bodyPr vert="horz" lIns="91440" tIns="45720" rIns="91440" bIns="45720" rtlCol="1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342900" indent="-342900" algn="ctr">
              <a:spcBef>
                <a:spcPct val="20000"/>
              </a:spcBef>
              <a:buFont typeface="Arial" pitchFamily="34" charset="0"/>
              <a:buNone/>
              <a:defRPr/>
            </a:pPr>
            <a:endParaRPr lang="ar-SA" sz="2800" b="1" spc="150" dirty="0">
              <a:ln w="11430"/>
              <a:solidFill>
                <a:srgbClr val="CC0099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1187624" y="1700808"/>
            <a:ext cx="7546032" cy="4392488"/>
          </a:xfrm>
        </p:spPr>
        <p:txBody>
          <a:bodyPr>
            <a:noAutofit/>
          </a:bodyPr>
          <a:lstStyle/>
          <a:p>
            <a:pPr marL="514350" indent="-514350">
              <a:buClr>
                <a:schemeClr val="accent6">
                  <a:lumMod val="75000"/>
                </a:schemeClr>
              </a:buClr>
              <a:defRPr/>
            </a:pPr>
            <a:r>
              <a:rPr lang="ar-SA" dirty="0">
                <a:solidFill>
                  <a:srgbClr val="FFFF00"/>
                </a:solidFill>
              </a:rPr>
              <a:t>اكتبي برنامج يسمح بإدخال خمسة أعداد ويحسب متوسط هذه الأعداد.</a:t>
            </a:r>
          </a:p>
          <a:p>
            <a:pPr marL="514350" indent="-514350">
              <a:buClr>
                <a:schemeClr val="accent6">
                  <a:lumMod val="75000"/>
                </a:schemeClr>
              </a:buClr>
              <a:defRPr/>
            </a:pPr>
            <a:r>
              <a:rPr lang="ar-SA" dirty="0">
                <a:solidFill>
                  <a:srgbClr val="FFFF00"/>
                </a:solidFill>
              </a:rPr>
              <a:t>استخدمي الإجراء </a:t>
            </a:r>
            <a:r>
              <a:rPr lang="en-US" dirty="0">
                <a:solidFill>
                  <a:srgbClr val="FFFF00"/>
                </a:solidFill>
              </a:rPr>
              <a:t>function</a:t>
            </a:r>
            <a:r>
              <a:rPr lang="ar-SA" dirty="0">
                <a:solidFill>
                  <a:srgbClr val="FFFF00"/>
                </a:solidFill>
              </a:rPr>
              <a:t>لحل التمرين.</a:t>
            </a:r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351</Words>
  <Application>Microsoft Office PowerPoint</Application>
  <PresentationFormat>عرض على الشاشة (3:4)‏</PresentationFormat>
  <Paragraphs>89</Paragraphs>
  <Slides>18</Slides>
  <Notes>18</Notes>
  <HiddenSlides>0</HiddenSlides>
  <MMClips>0</MMClips>
  <ScaleCrop>false</ScaleCrop>
  <HeadingPairs>
    <vt:vector size="4" baseType="variant">
      <vt:variant>
        <vt:lpstr>سمة</vt:lpstr>
      </vt:variant>
      <vt:variant>
        <vt:i4>4</vt:i4>
      </vt:variant>
      <vt:variant>
        <vt:lpstr>عناوين الشرائح</vt:lpstr>
      </vt:variant>
      <vt:variant>
        <vt:i4>18</vt:i4>
      </vt:variant>
    </vt:vector>
  </HeadingPairs>
  <TitlesOfParts>
    <vt:vector size="22" baseType="lpstr">
      <vt:lpstr>Office Theme</vt:lpstr>
      <vt:lpstr>1_Office Theme</vt:lpstr>
      <vt:lpstr>2_Office Theme</vt:lpstr>
      <vt:lpstr>3_Office Theme</vt:lpstr>
      <vt:lpstr>البرمجة الشيئية (3) </vt:lpstr>
      <vt:lpstr>OBJECT-ORIENTED PROGRAMMING</vt:lpstr>
      <vt:lpstr>تقسيم الدرجات</vt:lpstr>
      <vt:lpstr>m.areej@hotmail.com </vt:lpstr>
      <vt:lpstr>إنشاء الوحدات النمطية والإجراءات </vt:lpstr>
      <vt:lpstr>العمل مع الوحدات النمطية (module)</vt:lpstr>
      <vt:lpstr>إنشاء وحدة نمطية وحفظها</vt:lpstr>
      <vt:lpstr>المتغيرات العمومية (Public  )</vt:lpstr>
      <vt:lpstr>الإجراءات</vt:lpstr>
      <vt:lpstr>Function</vt:lpstr>
      <vt:lpstr>Sub</vt:lpstr>
      <vt:lpstr>التركيب النحوي للإجراء Sub</vt:lpstr>
      <vt:lpstr>الشريحة 13</vt:lpstr>
      <vt:lpstr>Program 1</vt:lpstr>
      <vt:lpstr>Program 2</vt:lpstr>
      <vt:lpstr>Program 3</vt:lpstr>
      <vt:lpstr>Program 4</vt:lpstr>
      <vt:lpstr>الواجب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نظم قواعد البيانات </dc:title>
  <dc:creator>buker</dc:creator>
  <cp:lastModifiedBy>User</cp:lastModifiedBy>
  <cp:revision>56</cp:revision>
  <dcterms:created xsi:type="dcterms:W3CDTF">2012-09-07T16:43:48Z</dcterms:created>
  <dcterms:modified xsi:type="dcterms:W3CDTF">2012-10-08T16:28:41Z</dcterms:modified>
</cp:coreProperties>
</file>