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62" r:id="rId3"/>
    <p:sldId id="258" r:id="rId4"/>
    <p:sldId id="259" r:id="rId5"/>
    <p:sldId id="263" r:id="rId6"/>
    <p:sldId id="264" r:id="rId7"/>
    <p:sldId id="265" r:id="rId8"/>
    <p:sldId id="260" r:id="rId9"/>
    <p:sldId id="261" r:id="rId10"/>
    <p:sldId id="266" r:id="rId11"/>
    <p:sldId id="267" r:id="rId12"/>
    <p:sldId id="269" r:id="rId13"/>
    <p:sldId id="274" r:id="rId14"/>
    <p:sldId id="270" r:id="rId15"/>
    <p:sldId id="268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36" d="100"/>
          <a:sy n="36" d="100"/>
        </p:scale>
        <p:origin x="-7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2" name="مستطيل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مستطيل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مستطيل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مستطيل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56" name="مستطيل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مستطيل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مستطيل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مستطيل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شكل حر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شكل حر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شكل حر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شكل حر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شكل حر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شكل حر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شكل حر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شكل حر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شكل حر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شكل حر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شكل حر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شكل حر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شكل حر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شكل حر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مستطيل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ستطيل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مستطيل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مستطيل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مستطيل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مستطيل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مستطيل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مستطيل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رابط مستقيم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مجموعة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رابط مستقيم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grpSp>
        <p:nvGrpSpPr>
          <p:cNvPr id="14" name="مجموعة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رابط مستقيم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رابط مستقيم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مستطيل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مستطيل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E4ADF9-B47B-4742-9AED-FB421B690E40}" type="datetimeFigureOut">
              <a:rPr lang="ar-SA" smtClean="0"/>
              <a:pPr/>
              <a:t>12/22/1432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359EFD1-2901-45D9-A826-8FCB3719FD0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r" rtl="1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r" rtl="1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975104"/>
          </a:xfrm>
        </p:spPr>
        <p:txBody>
          <a:bodyPr/>
          <a:lstStyle/>
          <a:p>
            <a:r>
              <a:rPr lang="ar-SA" dirty="0" smtClean="0"/>
              <a:t>أتمتة العمل المكتبي</a:t>
            </a:r>
            <a:endParaRPr lang="ar-SA" dirty="0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400" b="1" dirty="0" smtClean="0">
                <a:solidFill>
                  <a:schemeClr val="accent2"/>
                </a:solidFill>
              </a:rPr>
              <a:t>الفصل الأول.. </a:t>
            </a:r>
          </a:p>
          <a:p>
            <a:r>
              <a:rPr lang="ar-SA" sz="4400" b="1" dirty="0" smtClean="0">
                <a:solidFill>
                  <a:schemeClr val="accent2"/>
                </a:solidFill>
              </a:rPr>
              <a:t>ألجزء 1</a:t>
            </a:r>
            <a:endParaRPr lang="ar-SA" sz="4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42910" y="1000108"/>
            <a:ext cx="7772400" cy="1470025"/>
          </a:xfrm>
        </p:spPr>
        <p:txBody>
          <a:bodyPr/>
          <a:lstStyle/>
          <a:p>
            <a:pPr algn="r"/>
            <a:r>
              <a:rPr lang="ar-SA" dirty="0" smtClean="0"/>
              <a:t>تعريف المكتب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28728" y="2214554"/>
            <a:ext cx="7000924" cy="2357454"/>
          </a:xfrm>
        </p:spPr>
        <p:txBody>
          <a:bodyPr>
            <a:noAutofit/>
          </a:bodyPr>
          <a:lstStyle/>
          <a:p>
            <a:pPr algn="r"/>
            <a: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  <a:t>هو المكان الذي يتم فيه أداء الأعمال الكتابية المتعلقة بإنجاز المعاملات,و إعداد وتسجيل وتحليل المكاتبات والوثائق لغرض المعلومات المناسبة للمستويات الإدارية في المنظمة(المنشأة).</a:t>
            </a:r>
            <a:endParaRPr lang="ar-SA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txBody>
          <a:bodyPr/>
          <a:lstStyle/>
          <a:p>
            <a:pPr algn="r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العناصر المكونة للمكتب: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285860"/>
            <a:ext cx="8329642" cy="4983179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ar-SA" b="1" dirty="0" smtClean="0">
                <a:solidFill>
                  <a:schemeClr val="accent2"/>
                </a:solidFill>
              </a:rPr>
              <a:t>العنصر البشري:</a:t>
            </a:r>
          </a:p>
          <a:p>
            <a:pPr>
              <a:buNone/>
            </a:pPr>
            <a:r>
              <a:rPr lang="ar-SA" dirty="0" smtClean="0"/>
              <a:t>يشمل جميع الأشخاص الموجودين في المكتب بغض النظر عن اختلاف الدرجات الإدارية</a:t>
            </a:r>
          </a:p>
          <a:p>
            <a:r>
              <a:rPr lang="ar-SA" b="1" dirty="0" smtClean="0">
                <a:solidFill>
                  <a:schemeClr val="accent2"/>
                </a:solidFill>
              </a:rPr>
              <a:t>الأدوات والتقنيات:</a:t>
            </a:r>
          </a:p>
          <a:p>
            <a:pPr>
              <a:buNone/>
            </a:pPr>
            <a:r>
              <a:rPr lang="ar-SA" dirty="0" smtClean="0"/>
              <a:t>تشمل كافة الأدوات و الوسائل البسيطة المتمثلة بالأوراق ووسائل الاتصالات الالكترونية وأجهزة الحاسب وبرامجه</a:t>
            </a:r>
          </a:p>
          <a:p>
            <a:r>
              <a:rPr lang="ar-SA" b="1" dirty="0" smtClean="0">
                <a:solidFill>
                  <a:schemeClr val="accent2"/>
                </a:solidFill>
              </a:rPr>
              <a:t>البيانات والمعلومات:</a:t>
            </a:r>
          </a:p>
          <a:p>
            <a:pPr>
              <a:buNone/>
            </a:pPr>
            <a:r>
              <a:rPr lang="ar-SA" dirty="0" smtClean="0"/>
              <a:t>تمثل النصوص المكتوبة والأرقام و الصور و الرسوم التي تساعد على كتابة التقارير الصادرة والواردة للمنظمة(المنشأة)</a:t>
            </a:r>
          </a:p>
          <a:p>
            <a:r>
              <a:rPr lang="ar-SA" b="1" dirty="0" smtClean="0">
                <a:solidFill>
                  <a:schemeClr val="accent2"/>
                </a:solidFill>
              </a:rPr>
              <a:t>المعالجة:</a:t>
            </a:r>
          </a:p>
          <a:p>
            <a:pPr>
              <a:buNone/>
            </a:pPr>
            <a:r>
              <a:rPr lang="ar-SA" dirty="0" smtClean="0"/>
              <a:t>تتمثل بالعديد من العمليات التي تتم على الوثائق و المعاملات</a:t>
            </a:r>
            <a:endParaRPr lang="ar-S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202424"/>
          </a:xfrm>
          <a:effectLst/>
        </p:spPr>
        <p:txBody>
          <a:bodyPr/>
          <a:lstStyle/>
          <a:p>
            <a:pPr algn="r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صفات المكتب المتعدد الوظائف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4929190" y="1714488"/>
            <a:ext cx="3714776" cy="11430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يكون بؤرة للاتصالات في المنظمة(أو المنشأة)</a:t>
            </a:r>
            <a:endParaRPr lang="ar-SA" b="1" dirty="0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3143240" y="3143248"/>
            <a:ext cx="3786214" cy="15001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سهوله الاتصال بين أفراد المكتب والقدرة على انجاز العديد من المهام المكتبية المختلفة</a:t>
            </a:r>
            <a:endParaRPr lang="ar-SA" b="1" dirty="0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1071538" y="1643050"/>
            <a:ext cx="3500462" cy="12144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تكون المنظمة التي تحتوي على مثل هذا المكتب صغيره نسبياً</a:t>
            </a:r>
            <a:endParaRPr lang="ar-SA" b="1" dirty="0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2000232" y="4857760"/>
            <a:ext cx="6072230" cy="171451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الصفة العامة:وترتكز على حفظ سجلات, ومسك دفاتر, وتنوع مستويات كوادره المختلفة بالمتخصصين والفنيين والكتبة.</a:t>
            </a:r>
            <a:endParaRPr lang="ar-SA" b="1" dirty="0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0"/>
            <a:ext cx="8086756" cy="1426464"/>
          </a:xfrm>
        </p:spPr>
        <p:txBody>
          <a:bodyPr/>
          <a:lstStyle/>
          <a:p>
            <a:pPr algn="r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صفات المكتب المتخصص في معالجة المعاملات</a:t>
            </a:r>
            <a:endParaRPr lang="ar-SA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858016" y="2714620"/>
            <a:ext cx="2071670" cy="128588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يمتاز بالتخصص في وظيفة معينه أو وظيفتين</a:t>
            </a:r>
            <a:endParaRPr lang="ar-S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857224" y="2857496"/>
            <a:ext cx="2143140" cy="13573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طبيعة المعاملات تتمثل بالفواتير والمستندات</a:t>
            </a:r>
            <a:endParaRPr lang="ar-SA" sz="2000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072066" y="5000636"/>
            <a:ext cx="3857652" cy="10715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توجد هذه المكاتب في المنشآت الكبرى التي تتبع أسلوب تقسيم العمل المتخصص</a:t>
            </a:r>
            <a:endParaRPr lang="ar-SA" sz="2000" dirty="0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642910" y="5000636"/>
            <a:ext cx="4143404" cy="150019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يتصف هذا العمل بالنمطية والتكرارية , حيث ان عملية معالجة البيانات تتم بعدة مراحل موزعة لحين انجاز جميع مراحل المعاملات والتي تبدو روتينية</a:t>
            </a:r>
            <a:endParaRPr lang="ar-SA" sz="2000" dirty="0"/>
          </a:p>
        </p:txBody>
      </p:sp>
      <p:sp>
        <p:nvSpPr>
          <p:cNvPr id="10" name="سهم للأسفل 9"/>
          <p:cNvSpPr/>
          <p:nvPr/>
        </p:nvSpPr>
        <p:spPr>
          <a:xfrm>
            <a:off x="7715272" y="1714488"/>
            <a:ext cx="428628" cy="85725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11" name="سهم للأسفل 10"/>
          <p:cNvSpPr/>
          <p:nvPr/>
        </p:nvSpPr>
        <p:spPr>
          <a:xfrm>
            <a:off x="1643042" y="1785926"/>
            <a:ext cx="428628" cy="85725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13" name="سهم للأسفل 12"/>
          <p:cNvSpPr/>
          <p:nvPr/>
        </p:nvSpPr>
        <p:spPr>
          <a:xfrm>
            <a:off x="6072198" y="1714488"/>
            <a:ext cx="571504" cy="321471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14" name="سهم للأسفل 13"/>
          <p:cNvSpPr/>
          <p:nvPr/>
        </p:nvSpPr>
        <p:spPr>
          <a:xfrm>
            <a:off x="3786182" y="1785926"/>
            <a:ext cx="571504" cy="314327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4</a:t>
            </a:r>
            <a:endParaRPr lang="ar-S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015318" cy="1140736"/>
          </a:xfrm>
        </p:spPr>
        <p:txBody>
          <a:bodyPr/>
          <a:lstStyle/>
          <a:p>
            <a:pPr algn="r"/>
            <a:r>
              <a:rPr lang="ar-SA" b="1" dirty="0" smtClean="0"/>
              <a:t>مميزات المكتب المتخصص في تحليل المعلومات</a:t>
            </a:r>
            <a:endParaRPr lang="ar-SA" b="1" dirty="0"/>
          </a:p>
        </p:txBody>
      </p:sp>
      <p:sp>
        <p:nvSpPr>
          <p:cNvPr id="6" name="مخطط انسيابي: تحضير 5"/>
          <p:cNvSpPr/>
          <p:nvPr/>
        </p:nvSpPr>
        <p:spPr>
          <a:xfrm rot="1880858">
            <a:off x="5413547" y="2277347"/>
            <a:ext cx="3643306" cy="1357322"/>
          </a:xfrm>
          <a:prstGeom prst="flowChartPreparat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البعد عن العمل المكتبي النمطي والروتيني</a:t>
            </a:r>
            <a:endParaRPr lang="ar-SA" b="1" dirty="0"/>
          </a:p>
        </p:txBody>
      </p:sp>
      <p:sp>
        <p:nvSpPr>
          <p:cNvPr id="7" name="مخطط انسيابي: تحضير 6"/>
          <p:cNvSpPr/>
          <p:nvPr/>
        </p:nvSpPr>
        <p:spPr>
          <a:xfrm rot="1799880">
            <a:off x="4879914" y="3937093"/>
            <a:ext cx="3583655" cy="1523101"/>
          </a:xfrm>
          <a:prstGeom prst="flowChartPreparat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مستوى الكوادر يكون أعلى تأهيلاً وتدريباً من النوعيين السابقيين</a:t>
            </a:r>
            <a:endParaRPr lang="ar-SA" b="1" dirty="0"/>
          </a:p>
        </p:txBody>
      </p:sp>
      <p:sp>
        <p:nvSpPr>
          <p:cNvPr id="8" name="مخطط انسيابي: تحضير 7"/>
          <p:cNvSpPr/>
          <p:nvPr/>
        </p:nvSpPr>
        <p:spPr>
          <a:xfrm rot="19907644">
            <a:off x="1383247" y="4319521"/>
            <a:ext cx="3825874" cy="1432498"/>
          </a:xfrm>
          <a:prstGeom prst="flowChartPreparat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الاهتمام بالمعلومات التي تساند الوظائف الإدارية العليا</a:t>
            </a:r>
            <a:endParaRPr lang="ar-SA" b="1" dirty="0"/>
          </a:p>
        </p:txBody>
      </p:sp>
      <p:sp>
        <p:nvSpPr>
          <p:cNvPr id="9" name="مخطط انسيابي: تحضير 8"/>
          <p:cNvSpPr/>
          <p:nvPr/>
        </p:nvSpPr>
        <p:spPr>
          <a:xfrm rot="19881261">
            <a:off x="756783" y="2255563"/>
            <a:ext cx="4573505" cy="1580600"/>
          </a:xfrm>
          <a:prstGeom prst="flowChartPreparat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توجد هذه المكاتب في المنشآت الكبيرة والتي تحتاج الى مجهود كبير في تحليل البيانات والمعلومات</a:t>
            </a:r>
            <a:endParaRPr lang="ar-SA" b="1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8229600" cy="997860"/>
          </a:xfrm>
        </p:spPr>
        <p:txBody>
          <a:bodyPr/>
          <a:lstStyle/>
          <a:p>
            <a:pPr algn="r"/>
            <a:r>
              <a:rPr lang="ar-SA" b="1" dirty="0" smtClean="0"/>
              <a:t>تأثير المكاتب على العملية الانتاجية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b="1" dirty="0" smtClean="0">
                <a:solidFill>
                  <a:schemeClr val="accent2"/>
                </a:solidFill>
              </a:rPr>
              <a:t>لغرض تفادي دور المكتب وتأثيره السلبي على العملية الانتاجية يجب مراعاة التالي:</a:t>
            </a:r>
          </a:p>
          <a:p>
            <a:pPr>
              <a:buNone/>
            </a:pPr>
            <a:endParaRPr lang="ar-SA" sz="2800" b="1" dirty="0" smtClean="0">
              <a:solidFill>
                <a:schemeClr val="accent2"/>
              </a:solidFill>
            </a:endParaRPr>
          </a:p>
          <a:p>
            <a:r>
              <a:rPr lang="ar-SA" sz="2800" dirty="0" smtClean="0"/>
              <a:t>ان يقدم المكتب خدمة فعلية للمنظمة في إطار الوظائف الرئيسية للإدارة,فيما يعزز الثقة بين العاملين بالمكتب من جهة وبين المستخدمين من جهة أخرى .</a:t>
            </a:r>
          </a:p>
          <a:p>
            <a:r>
              <a:rPr lang="ar-SA" sz="2800" dirty="0" smtClean="0"/>
              <a:t>حجم المكتب يجب أن يتناسب مع طبيعة الدور والمهام المسندة إليه.</a:t>
            </a:r>
          </a:p>
          <a:p>
            <a:r>
              <a:rPr lang="ar-SA" sz="2800" dirty="0" smtClean="0"/>
              <a:t>تزويد المكتب بكل الوسائل والموارد اللازمة من اجل تقديم افصل خدمة.</a:t>
            </a:r>
          </a:p>
          <a:p>
            <a:r>
              <a:rPr lang="ar-SA" sz="2800" dirty="0" smtClean="0"/>
              <a:t>خضوع المكتب الى رقابة فعالة ومتابعة مستمرة من اجل بلوغ المكتب الى مستوى المسؤولية .</a:t>
            </a:r>
            <a:endParaRPr lang="ar-SA" sz="28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مكونات النظام الحاسوبي: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428736"/>
            <a:ext cx="8786842" cy="5069700"/>
          </a:xfrm>
        </p:spPr>
        <p:txBody>
          <a:bodyPr>
            <a:normAutofit lnSpcReduction="10000"/>
          </a:bodyPr>
          <a:lstStyle/>
          <a:p>
            <a:r>
              <a:rPr lang="ar-SA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الأجهزة : </a:t>
            </a:r>
            <a:r>
              <a:rPr lang="ar-SA" sz="2800" dirty="0" smtClean="0"/>
              <a:t>وهي الآلات أو الوسائل التي تحمل نشاط الحاسبات كالتخزين والاسترجاع والاتصال فيما بينها</a:t>
            </a:r>
          </a:p>
          <a:p>
            <a:r>
              <a:rPr lang="ar-SA" sz="2800" b="1" dirty="0" smtClean="0">
                <a:solidFill>
                  <a:schemeClr val="accent2"/>
                </a:solidFill>
              </a:rPr>
              <a:t>البرامج : </a:t>
            </a:r>
            <a:r>
              <a:rPr lang="ar-SA" sz="2800" dirty="0" smtClean="0"/>
              <a:t>تقوم بإعطاء المعلومات عن كيفية التنفيذ والحصول على نتائج مطلوبة.</a:t>
            </a:r>
          </a:p>
          <a:p>
            <a:r>
              <a:rPr lang="ar-SA" sz="2800" b="1" dirty="0" smtClean="0">
                <a:solidFill>
                  <a:schemeClr val="accent2"/>
                </a:solidFill>
              </a:rPr>
              <a:t>المعلومات : </a:t>
            </a:r>
            <a:r>
              <a:rPr lang="ar-SA" sz="2800" dirty="0" smtClean="0"/>
              <a:t>يجب ان تمثل الترتيب العلمي وذلك من خلال التحديد الدقيق لكل مرحلة ابتداء بجمع المعلومات وتحديد الهدف وتنظيم البيانات</a:t>
            </a:r>
          </a:p>
          <a:p>
            <a:r>
              <a:rPr lang="ar-SA" sz="2800" b="1" dirty="0" smtClean="0">
                <a:solidFill>
                  <a:schemeClr val="accent2"/>
                </a:solidFill>
              </a:rPr>
              <a:t>الأشخاص : </a:t>
            </a:r>
            <a:r>
              <a:rPr lang="ar-SA" sz="2800" dirty="0" smtClean="0"/>
              <a:t>الذين يتعاملون مع تكنولوجيا المعلومات </a:t>
            </a:r>
          </a:p>
          <a:p>
            <a:r>
              <a:rPr lang="ar-SA" sz="2800" b="1" dirty="0" smtClean="0">
                <a:solidFill>
                  <a:schemeClr val="accent2"/>
                </a:solidFill>
              </a:rPr>
              <a:t>الخطوات التنفيذية(المعالجة والإجراءات) : </a:t>
            </a:r>
            <a:r>
              <a:rPr lang="ar-SA" sz="2800" dirty="0" smtClean="0"/>
              <a:t>يجب أن تكون المعالجة منظمة ومرتبة من أجل الحصول على نتائج إيجابية</a:t>
            </a:r>
            <a:endParaRPr lang="ar-SA" sz="28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429684" cy="1283612"/>
          </a:xfrm>
        </p:spPr>
        <p:txBody>
          <a:bodyPr/>
          <a:lstStyle/>
          <a:p>
            <a:r>
              <a:rPr lang="ar-SA" b="1" dirty="0" smtClean="0"/>
              <a:t>الهدف من مكونات النظام الحاسوبي</a:t>
            </a:r>
            <a:endParaRPr lang="ar-SA" b="1" dirty="0"/>
          </a:p>
        </p:txBody>
      </p:sp>
      <p:sp>
        <p:nvSpPr>
          <p:cNvPr id="5" name="شريط منحني إلى الأعلى 4"/>
          <p:cNvSpPr/>
          <p:nvPr/>
        </p:nvSpPr>
        <p:spPr>
          <a:xfrm>
            <a:off x="500034" y="2428868"/>
            <a:ext cx="8358246" cy="3643338"/>
          </a:xfrm>
          <a:prstGeom prst="ellipseRibbon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2"/>
                </a:solidFill>
              </a:rPr>
              <a:t>تخزين المعلومات وتهيئتها من أجل إنجاز المهام الصعبة بالسرعة الممكنة من خلآل استرجاعها واستنباط عناصرها بالوقت المناسب</a:t>
            </a:r>
            <a:endParaRPr lang="ar-SA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تلخيص النظام الحاسوبي</a:t>
            </a:r>
            <a:endParaRPr lang="ar-SA" b="1" dirty="0"/>
          </a:p>
        </p:txBody>
      </p:sp>
      <p:grpSp>
        <p:nvGrpSpPr>
          <p:cNvPr id="26" name="مجموعة 25"/>
          <p:cNvGrpSpPr/>
          <p:nvPr/>
        </p:nvGrpSpPr>
        <p:grpSpPr>
          <a:xfrm>
            <a:off x="1334522" y="1792850"/>
            <a:ext cx="7483492" cy="4405403"/>
            <a:chOff x="1334522" y="1792850"/>
            <a:chExt cx="7483492" cy="4405403"/>
          </a:xfrm>
        </p:grpSpPr>
        <p:sp>
          <p:nvSpPr>
            <p:cNvPr id="10" name="شكل بيضاوي 9"/>
            <p:cNvSpPr/>
            <p:nvPr/>
          </p:nvSpPr>
          <p:spPr>
            <a:xfrm>
              <a:off x="3929058" y="4071942"/>
              <a:ext cx="2214578" cy="1928826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400" b="1" dirty="0" smtClean="0"/>
                <a:t>Computer</a:t>
              </a:r>
            </a:p>
            <a:p>
              <a:pPr algn="ctr"/>
              <a:r>
                <a:rPr lang="en-US" sz="2400" b="1" dirty="0" smtClean="0"/>
                <a:t>System</a:t>
              </a:r>
              <a:endParaRPr lang="ar-SA" sz="2400" b="1" dirty="0"/>
            </a:p>
          </p:txBody>
        </p:sp>
        <p:grpSp>
          <p:nvGrpSpPr>
            <p:cNvPr id="11" name="مجموعة 10"/>
            <p:cNvGrpSpPr/>
            <p:nvPr/>
          </p:nvGrpSpPr>
          <p:grpSpPr>
            <a:xfrm rot="6059821">
              <a:off x="6650568" y="4030807"/>
              <a:ext cx="1551689" cy="2783203"/>
              <a:chOff x="5480322" y="1642314"/>
              <a:chExt cx="1415691" cy="2286752"/>
            </a:xfrm>
          </p:grpSpPr>
          <p:sp>
            <p:nvSpPr>
              <p:cNvPr id="12" name="شكل بيضاوي 11"/>
              <p:cNvSpPr/>
              <p:nvPr/>
            </p:nvSpPr>
            <p:spPr>
              <a:xfrm rot="16266772">
                <a:off x="5308749" y="1813887"/>
                <a:ext cx="1758838" cy="1415691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الإجراءات</a:t>
                </a:r>
              </a:p>
              <a:p>
                <a:pPr algn="ctr"/>
                <a:r>
                  <a:rPr lang="en-US" sz="2000" b="1" dirty="0" smtClean="0"/>
                  <a:t>Processing</a:t>
                </a:r>
                <a:endParaRPr lang="ar-SA" sz="2000" b="1" dirty="0"/>
              </a:p>
            </p:txBody>
          </p:sp>
          <p:cxnSp>
            <p:nvCxnSpPr>
              <p:cNvPr id="13" name="رابط مستقيم 12"/>
              <p:cNvCxnSpPr/>
              <p:nvPr/>
            </p:nvCxnSpPr>
            <p:spPr>
              <a:xfrm rot="5400000">
                <a:off x="5643570" y="3429000"/>
                <a:ext cx="1000132" cy="0"/>
              </a:xfrm>
              <a:prstGeom prst="lin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</p:cxnSp>
        </p:grpSp>
        <p:grpSp>
          <p:nvGrpSpPr>
            <p:cNvPr id="14" name="مجموعة 13"/>
            <p:cNvGrpSpPr/>
            <p:nvPr/>
          </p:nvGrpSpPr>
          <p:grpSpPr>
            <a:xfrm rot="7390531" flipV="1">
              <a:off x="1877803" y="2257286"/>
              <a:ext cx="1979939" cy="3066502"/>
              <a:chOff x="5287295" y="1613934"/>
              <a:chExt cx="1779151" cy="2315132"/>
            </a:xfrm>
          </p:grpSpPr>
          <p:sp>
            <p:nvSpPr>
              <p:cNvPr id="15" name="شكل بيضاوي 14"/>
              <p:cNvSpPr/>
              <p:nvPr/>
            </p:nvSpPr>
            <p:spPr>
              <a:xfrm rot="18732628">
                <a:off x="5459318" y="1441911"/>
                <a:ext cx="1435106" cy="1779151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US" sz="2000" b="1" dirty="0" smtClean="0"/>
                  <a:t>Programs</a:t>
                </a:r>
              </a:p>
              <a:p>
                <a:pPr algn="ctr"/>
                <a:r>
                  <a:rPr lang="ar-SA" sz="2000" b="1" dirty="0" smtClean="0"/>
                  <a:t>البرامج</a:t>
                </a:r>
                <a:endParaRPr lang="ar-SA" sz="2000" b="1" dirty="0"/>
              </a:p>
            </p:txBody>
          </p:sp>
          <p:cxnSp>
            <p:nvCxnSpPr>
              <p:cNvPr id="16" name="رابط مستقيم 15"/>
              <p:cNvCxnSpPr/>
              <p:nvPr/>
            </p:nvCxnSpPr>
            <p:spPr>
              <a:xfrm rot="5400000">
                <a:off x="5643570" y="3429000"/>
                <a:ext cx="1000132" cy="0"/>
              </a:xfrm>
              <a:prstGeom prst="lin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</p:cxnSp>
        </p:grpSp>
        <p:grpSp>
          <p:nvGrpSpPr>
            <p:cNvPr id="17" name="مجموعة 16"/>
            <p:cNvGrpSpPr/>
            <p:nvPr/>
          </p:nvGrpSpPr>
          <p:grpSpPr>
            <a:xfrm rot="1905896">
              <a:off x="5708011" y="2419981"/>
              <a:ext cx="2293148" cy="2551772"/>
              <a:chOff x="5429256" y="1785926"/>
              <a:chExt cx="1986630" cy="2143140"/>
            </a:xfrm>
          </p:grpSpPr>
          <p:sp>
            <p:nvSpPr>
              <p:cNvPr id="18" name="شكل بيضاوي 17"/>
              <p:cNvSpPr/>
              <p:nvPr/>
            </p:nvSpPr>
            <p:spPr>
              <a:xfrm rot="20036894">
                <a:off x="5429256" y="1785926"/>
                <a:ext cx="1986630" cy="1357322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المعلومات</a:t>
                </a:r>
              </a:p>
              <a:p>
                <a:pPr algn="ctr"/>
                <a:r>
                  <a:rPr lang="en-US" sz="2000" b="1" dirty="0" smtClean="0"/>
                  <a:t>Information</a:t>
                </a:r>
                <a:endParaRPr lang="ar-SA" sz="2000" b="1" dirty="0"/>
              </a:p>
            </p:txBody>
          </p:sp>
          <p:cxnSp>
            <p:nvCxnSpPr>
              <p:cNvPr id="19" name="رابط مستقيم 18"/>
              <p:cNvCxnSpPr/>
              <p:nvPr/>
            </p:nvCxnSpPr>
            <p:spPr>
              <a:xfrm rot="5400000">
                <a:off x="5643570" y="3429000"/>
                <a:ext cx="1000132" cy="0"/>
              </a:xfrm>
              <a:prstGeom prst="lin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</p:cxnSp>
        </p:grpSp>
        <p:grpSp>
          <p:nvGrpSpPr>
            <p:cNvPr id="20" name="مجموعة 19"/>
            <p:cNvGrpSpPr/>
            <p:nvPr/>
          </p:nvGrpSpPr>
          <p:grpSpPr>
            <a:xfrm rot="15108343">
              <a:off x="2198539" y="4104206"/>
              <a:ext cx="1399306" cy="2583913"/>
              <a:chOff x="5414674" y="1345153"/>
              <a:chExt cx="1399306" cy="2583913"/>
            </a:xfrm>
          </p:grpSpPr>
          <p:sp>
            <p:nvSpPr>
              <p:cNvPr id="21" name="شكل بيضاوي 20"/>
              <p:cNvSpPr/>
              <p:nvPr/>
            </p:nvSpPr>
            <p:spPr>
              <a:xfrm rot="5154885">
                <a:off x="5175318" y="1584509"/>
                <a:ext cx="1878017" cy="1399306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الأجهزة</a:t>
                </a:r>
              </a:p>
              <a:p>
                <a:pPr algn="ctr"/>
                <a:r>
                  <a:rPr lang="en-US" sz="2000" b="1" dirty="0" smtClean="0"/>
                  <a:t>HardWear</a:t>
                </a:r>
                <a:endParaRPr lang="ar-SA" sz="2000" b="1" dirty="0"/>
              </a:p>
            </p:txBody>
          </p:sp>
          <p:cxnSp>
            <p:nvCxnSpPr>
              <p:cNvPr id="22" name="رابط مستقيم 21"/>
              <p:cNvCxnSpPr/>
              <p:nvPr/>
            </p:nvCxnSpPr>
            <p:spPr>
              <a:xfrm rot="5400000">
                <a:off x="5643570" y="3429000"/>
                <a:ext cx="1000132" cy="0"/>
              </a:xfrm>
              <a:prstGeom prst="lin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</p:cxnSp>
        </p:grpSp>
        <p:grpSp>
          <p:nvGrpSpPr>
            <p:cNvPr id="23" name="مجموعة 22"/>
            <p:cNvGrpSpPr/>
            <p:nvPr/>
          </p:nvGrpSpPr>
          <p:grpSpPr>
            <a:xfrm rot="21147715">
              <a:off x="3590994" y="1792850"/>
              <a:ext cx="2361667" cy="2299235"/>
              <a:chOff x="5215586" y="1780283"/>
              <a:chExt cx="1898040" cy="2148783"/>
            </a:xfrm>
          </p:grpSpPr>
          <p:sp>
            <p:nvSpPr>
              <p:cNvPr id="24" name="شكل بيضاوي 23"/>
              <p:cNvSpPr/>
              <p:nvPr/>
            </p:nvSpPr>
            <p:spPr>
              <a:xfrm rot="277686">
                <a:off x="5215586" y="1780283"/>
                <a:ext cx="1898040" cy="1364925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المستفيدين</a:t>
                </a:r>
              </a:p>
              <a:p>
                <a:pPr algn="ctr"/>
                <a:r>
                  <a:rPr lang="en-US" sz="2000" b="1" dirty="0" smtClean="0"/>
                  <a:t>User</a:t>
                </a:r>
                <a:endParaRPr lang="ar-SA" sz="2000" b="1" dirty="0"/>
              </a:p>
            </p:txBody>
          </p:sp>
          <p:cxnSp>
            <p:nvCxnSpPr>
              <p:cNvPr id="25" name="رابط مستقيم 24"/>
              <p:cNvCxnSpPr/>
              <p:nvPr/>
            </p:nvCxnSpPr>
            <p:spPr>
              <a:xfrm rot="5400000">
                <a:off x="5643570" y="3429000"/>
                <a:ext cx="1000132" cy="0"/>
              </a:xfrm>
              <a:prstGeom prst="lin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</p:cxnSp>
        </p:grpSp>
      </p:grp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7972452" cy="1069298"/>
          </a:xfrm>
        </p:spPr>
        <p:txBody>
          <a:bodyPr/>
          <a:lstStyle/>
          <a:p>
            <a:pPr algn="r"/>
            <a:r>
              <a:rPr lang="ar-SA" b="1" dirty="0" smtClean="0"/>
              <a:t>تأثير الحواسيب على عمل المكاتب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2357430"/>
            <a:ext cx="7472386" cy="3998130"/>
          </a:xfrm>
        </p:spPr>
        <p:txBody>
          <a:bodyPr/>
          <a:lstStyle/>
          <a:p>
            <a:r>
              <a:rPr lang="ar-S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زيادة الفعالية (الأنتاجية)</a:t>
            </a:r>
          </a:p>
          <a:p>
            <a:r>
              <a:rPr lang="ar-S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توفير الوقت والجهد المبذول</a:t>
            </a:r>
          </a:p>
          <a:p>
            <a:r>
              <a:rPr lang="ar-S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الدقة والسرعة في عملية الانجاز</a:t>
            </a:r>
          </a:p>
          <a:p>
            <a:r>
              <a:rPr lang="ar-S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تقليل التكلفة</a:t>
            </a:r>
            <a:endParaRPr lang="ar-SA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الجزء الثاني: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chemeClr val="accent2"/>
                </a:solidFill>
              </a:rPr>
              <a:t>تعريف أتمتة المكاتب:</a:t>
            </a:r>
          </a:p>
          <a:p>
            <a:pPr>
              <a:buNone/>
            </a:pPr>
            <a:r>
              <a:rPr lang="ar-SA" dirty="0" smtClean="0"/>
              <a:t>هي العملية التي يتم بها مكننة العمل في المكاتب أو المنظمات بشكل عام وجعله تلقائياً أو أوتوماتيكياً لغرض التقليل من العمل اليدوي والسرعة في الأداء ودقة النتائج المطلوب الحصول عليها</a:t>
            </a:r>
            <a:endParaRPr lang="ar-S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/>
              <a:t>تكنولوجيا المعلومات: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57224" y="1500174"/>
            <a:ext cx="7929618" cy="5072098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كل التقنيات المتطورة التي تستخدم في تحويل البيانات بمختلف أشكالها إلى معلومات مختلفة لتستخدم من قبل المستفيدين في كافة مجالات الحياة</a:t>
            </a:r>
          </a:p>
          <a:p>
            <a:r>
              <a:rPr lang="ar-SA" b="1" dirty="0" smtClean="0">
                <a:solidFill>
                  <a:schemeClr val="accent2"/>
                </a:solidFill>
              </a:rPr>
              <a:t>مفهوم تكنولوجيا المعلومات يستند إلى ثلاث مكونات هي:</a:t>
            </a:r>
          </a:p>
          <a:p>
            <a:pPr marL="582930" indent="-514350">
              <a:buFont typeface="+mj-lt"/>
              <a:buAutoNum type="arabicPeriod"/>
            </a:pPr>
            <a:r>
              <a:rPr lang="ar-SA" dirty="0" smtClean="0"/>
              <a:t>الحاسوب</a:t>
            </a:r>
          </a:p>
          <a:p>
            <a:pPr marL="582930" indent="-514350">
              <a:buFont typeface="+mj-lt"/>
              <a:buAutoNum type="arabicPeriod"/>
            </a:pPr>
            <a:r>
              <a:rPr lang="ar-SA" dirty="0" smtClean="0"/>
              <a:t>شبكات الاتصال</a:t>
            </a:r>
          </a:p>
          <a:p>
            <a:pPr marL="582930" indent="-514350">
              <a:buFont typeface="+mj-lt"/>
              <a:buAutoNum type="arabicPeriod"/>
            </a:pPr>
            <a:r>
              <a:rPr lang="ar-SA" dirty="0" smtClean="0"/>
              <a:t>الإلكترونيات المتمثلة بالأجهزة التي تستخدم من قبل المستخدم</a:t>
            </a:r>
            <a:endParaRPr lang="ar-S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512064"/>
            <a:ext cx="8286808" cy="1559614"/>
          </a:xfrm>
        </p:spPr>
        <p:txBody>
          <a:bodyPr/>
          <a:lstStyle/>
          <a:p>
            <a:pPr algn="r"/>
            <a:r>
              <a:rPr lang="ar-SA" b="1" dirty="0" smtClean="0"/>
              <a:t>يمكن استخدام احد التعريفين لأتمتة المكاتب وهي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3357562"/>
            <a:ext cx="7772400" cy="2997998"/>
          </a:xfrm>
        </p:spPr>
        <p:txBody>
          <a:bodyPr>
            <a:normAutofit/>
          </a:bodyPr>
          <a:lstStyle/>
          <a:p>
            <a:r>
              <a:rPr lang="ar-SA" sz="4000" b="1" dirty="0" smtClean="0">
                <a:solidFill>
                  <a:schemeClr val="accent2"/>
                </a:solidFill>
              </a:rPr>
              <a:t>الكتاب صـ 15</a:t>
            </a:r>
            <a:endParaRPr lang="ar-SA" sz="4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429684" cy="1857388"/>
          </a:xfrm>
        </p:spPr>
        <p:txBody>
          <a:bodyPr/>
          <a:lstStyle/>
          <a:p>
            <a:pPr algn="r"/>
            <a:r>
              <a:rPr lang="ar-SA" sz="3200" b="1" dirty="0" smtClean="0"/>
              <a:t>المعدات والأجهزة الإلكترونية الحديثة هي من أهم المظاهر التي تحدد ملامح المكتب الآلي والتعامل معها يكون وفق مبدأين :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28662" y="2286000"/>
            <a:ext cx="7772400" cy="4572000"/>
          </a:xfrm>
        </p:spPr>
        <p:txBody>
          <a:bodyPr/>
          <a:lstStyle/>
          <a:p>
            <a:pPr marL="582930" indent="-514350">
              <a:buFont typeface="+mj-lt"/>
              <a:buAutoNum type="arabicPeriod"/>
            </a:pPr>
            <a:r>
              <a:rPr lang="ar-SA" sz="3200" b="1" dirty="0" smtClean="0">
                <a:solidFill>
                  <a:schemeClr val="accent2"/>
                </a:solidFill>
              </a:rPr>
              <a:t>مبدأ الاستقلالية </a:t>
            </a:r>
            <a:r>
              <a:rPr lang="en-US" sz="3200" b="1" dirty="0" smtClean="0">
                <a:solidFill>
                  <a:schemeClr val="accent2"/>
                </a:solidFill>
              </a:rPr>
              <a:t>Standalone</a:t>
            </a:r>
            <a:r>
              <a:rPr lang="ar-SA" sz="3200" b="1" dirty="0" smtClean="0">
                <a:solidFill>
                  <a:schemeClr val="accent2"/>
                </a:solidFill>
              </a:rPr>
              <a:t> </a:t>
            </a:r>
            <a:r>
              <a:rPr lang="ar-SA" dirty="0" smtClean="0"/>
              <a:t>-&gt; عمل الاجهزة بشكل مستقل</a:t>
            </a:r>
          </a:p>
          <a:p>
            <a:pPr marL="582930" indent="-514350">
              <a:buFont typeface="+mj-lt"/>
              <a:buAutoNum type="arabicPeriod"/>
            </a:pPr>
            <a:r>
              <a:rPr lang="ar-SA" sz="3200" b="1" dirty="0" smtClean="0">
                <a:solidFill>
                  <a:schemeClr val="accent2"/>
                </a:solidFill>
              </a:rPr>
              <a:t>مبدأ التكامل </a:t>
            </a:r>
            <a:r>
              <a:rPr lang="en-US" sz="3200" b="1" dirty="0" smtClean="0">
                <a:solidFill>
                  <a:schemeClr val="accent2"/>
                </a:solidFill>
              </a:rPr>
              <a:t> Integration </a:t>
            </a:r>
            <a:r>
              <a:rPr lang="ar-SA" dirty="0" smtClean="0"/>
              <a:t>-&gt;حيث تكون المعدات والأجهزة معاً نظاماً متكاملاً </a:t>
            </a:r>
            <a:r>
              <a:rPr lang="en-US" dirty="0" smtClean="0"/>
              <a:t>Integration System</a:t>
            </a:r>
            <a:endParaRPr lang="ar-S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329642" cy="1500198"/>
          </a:xfrm>
        </p:spPr>
        <p:txBody>
          <a:bodyPr/>
          <a:lstStyle/>
          <a:p>
            <a:pPr algn="r"/>
            <a:r>
              <a:rPr lang="ar-SA" sz="3600" b="1" dirty="0" smtClean="0"/>
              <a:t>الأسباب التي أدت الى استخدام أتمتة المكاتب :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chemeClr val="accent2"/>
                </a:solidFill>
              </a:rPr>
              <a:t>كتابة الرسائل</a:t>
            </a:r>
          </a:p>
          <a:p>
            <a:r>
              <a:rPr lang="ar-SA" sz="3200" dirty="0" smtClean="0">
                <a:solidFill>
                  <a:schemeClr val="accent2"/>
                </a:solidFill>
              </a:rPr>
              <a:t>دمج تقارير صغيره من قواعد البيانات والرسومات في التقارير النصية </a:t>
            </a:r>
          </a:p>
          <a:p>
            <a:r>
              <a:rPr lang="ar-SA" sz="3200" dirty="0" smtClean="0">
                <a:solidFill>
                  <a:schemeClr val="accent2"/>
                </a:solidFill>
              </a:rPr>
              <a:t>السماح للمستخدم بالوصول إلى حواسيب أخرى دون الحاجة لترك المكتب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929618" cy="1500198"/>
          </a:xfrm>
        </p:spPr>
        <p:txBody>
          <a:bodyPr/>
          <a:lstStyle/>
          <a:p>
            <a:pPr algn="r"/>
            <a:r>
              <a:rPr lang="ar-SA" sz="3600" b="1" dirty="0" smtClean="0"/>
              <a:t>الأسباب التي أدت الى الاهتمام بدراسة أتمتة المكاتب: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57224" y="1714488"/>
            <a:ext cx="7772400" cy="4572000"/>
          </a:xfrm>
        </p:spPr>
        <p:txBody>
          <a:bodyPr/>
          <a:lstStyle/>
          <a:p>
            <a:pPr marL="582930" indent="-514350"/>
            <a:r>
              <a:rPr lang="ar-SA" b="1" dirty="0" smtClean="0">
                <a:solidFill>
                  <a:schemeClr val="accent2"/>
                </a:solidFill>
              </a:rPr>
              <a:t>التأثر التلقائي بتكنولوجيا المعلومات:</a:t>
            </a:r>
          </a:p>
          <a:p>
            <a:pPr marL="582930" indent="-514350">
              <a:buNone/>
            </a:pPr>
            <a:r>
              <a:rPr lang="ar-SA" dirty="0" smtClean="0"/>
              <a:t>من خلآل تصنيع </a:t>
            </a:r>
            <a:r>
              <a:rPr lang="ar-SA" dirty="0" err="1" smtClean="0"/>
              <a:t>اجهزة</a:t>
            </a:r>
            <a:r>
              <a:rPr lang="ar-SA" dirty="0" smtClean="0"/>
              <a:t> ومعدات حديثة وبشكل مستمر</a:t>
            </a:r>
          </a:p>
          <a:p>
            <a:pPr marL="582930" indent="-514350"/>
            <a:r>
              <a:rPr lang="ar-SA" b="1" dirty="0" smtClean="0">
                <a:solidFill>
                  <a:schemeClr val="accent2"/>
                </a:solidFill>
              </a:rPr>
              <a:t>فعالية الأتمتة في خدمة الوظائف التجارية للمنظمات:</a:t>
            </a:r>
          </a:p>
          <a:p>
            <a:pPr marL="582930" indent="-514350">
              <a:buNone/>
            </a:pPr>
            <a:r>
              <a:rPr lang="ar-SA" dirty="0" smtClean="0"/>
              <a:t>التي جاءت نتيجة لتزايد المعلومات عن العاملين الذين </a:t>
            </a:r>
            <a:r>
              <a:rPr lang="ar-SA" dirty="0" err="1" smtClean="0"/>
              <a:t>لايعتمدون</a:t>
            </a:r>
            <a:r>
              <a:rPr lang="ar-SA" dirty="0" smtClean="0"/>
              <a:t> على المعلومات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z="3600" b="1" dirty="0" err="1" smtClean="0"/>
              <a:t>انواع</a:t>
            </a:r>
            <a:r>
              <a:rPr lang="ar-SA" sz="3600" b="1" dirty="0" smtClean="0"/>
              <a:t> المكاتب المؤتمتة: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783560"/>
            <a:ext cx="8786842" cy="4572000"/>
          </a:xfrm>
        </p:spPr>
        <p:txBody>
          <a:bodyPr/>
          <a:lstStyle/>
          <a:p>
            <a:r>
              <a:rPr lang="ar-SA" b="1" dirty="0" smtClean="0">
                <a:solidFill>
                  <a:schemeClr val="accent2"/>
                </a:solidFill>
              </a:rPr>
              <a:t>المكتب المؤتمت </a:t>
            </a:r>
            <a:r>
              <a:rPr lang="en-US" b="1" dirty="0" smtClean="0">
                <a:solidFill>
                  <a:schemeClr val="accent2"/>
                </a:solidFill>
              </a:rPr>
              <a:t>Automated Office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r>
              <a:rPr lang="ar-SA" dirty="0" smtClean="0"/>
              <a:t>يسمى بالمكتب الإلكتروني يتمتع بدرجة عالية من الأتوماتية مطبقاً أسلوب النظم المتكاملة.</a:t>
            </a:r>
          </a:p>
          <a:p>
            <a:endParaRPr lang="ar-SA" dirty="0" smtClean="0"/>
          </a:p>
          <a:p>
            <a:r>
              <a:rPr lang="ar-SA" b="1" dirty="0" smtClean="0">
                <a:solidFill>
                  <a:schemeClr val="accent2"/>
                </a:solidFill>
              </a:rPr>
              <a:t>المكتب شبة المؤتمت </a:t>
            </a:r>
            <a:r>
              <a:rPr lang="en-US" b="1" dirty="0" smtClean="0">
                <a:solidFill>
                  <a:schemeClr val="accent2"/>
                </a:solidFill>
              </a:rPr>
              <a:t>Simi-Automated Office</a:t>
            </a:r>
            <a:r>
              <a:rPr lang="ar-SA" b="1" dirty="0" smtClean="0">
                <a:solidFill>
                  <a:schemeClr val="accent2"/>
                </a:solidFill>
              </a:rPr>
              <a:t> </a:t>
            </a:r>
            <a:r>
              <a:rPr lang="ar-SA" dirty="0" smtClean="0"/>
              <a:t>يحتل مكاناً وسطاً بين الأنظمة اليدوية التقليدية والأنظمة الآلية وعادة ما تكون تكلفة اقتنائه وصيانتها أقل من المكتب الأتوماتي</a:t>
            </a:r>
            <a:endParaRPr lang="ar-SA" b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15328" cy="1143008"/>
          </a:xfrm>
        </p:spPr>
        <p:txBody>
          <a:bodyPr/>
          <a:lstStyle/>
          <a:p>
            <a:pPr algn="r"/>
            <a:r>
              <a:rPr lang="ar-SA" sz="3200" b="1" dirty="0" smtClean="0"/>
              <a:t>الخطوات الأساسية التي يجب التفكير بها عند القيام بأتمتة المكاتب:</a:t>
            </a:r>
            <a:endParaRPr lang="ar-SA" sz="3200" b="1" dirty="0"/>
          </a:p>
        </p:txBody>
      </p:sp>
      <p:sp>
        <p:nvSpPr>
          <p:cNvPr id="5" name="مستطيل 4"/>
          <p:cNvSpPr/>
          <p:nvPr/>
        </p:nvSpPr>
        <p:spPr>
          <a:xfrm>
            <a:off x="6715140" y="2643182"/>
            <a:ext cx="2428860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الدراسة الأولية</a:t>
            </a:r>
          </a:p>
          <a:p>
            <a:pPr algn="ctr"/>
            <a:r>
              <a:rPr lang="ar-SA" sz="1600" dirty="0" smtClean="0"/>
              <a:t>لغرض الوصول إلى القرارات التالية:</a:t>
            </a:r>
            <a:endParaRPr lang="ar-SA" sz="1600" dirty="0"/>
          </a:p>
        </p:txBody>
      </p:sp>
      <p:sp>
        <p:nvSpPr>
          <p:cNvPr id="6" name="مستطيل 5"/>
          <p:cNvSpPr/>
          <p:nvPr/>
        </p:nvSpPr>
        <p:spPr>
          <a:xfrm>
            <a:off x="4643438" y="1857364"/>
            <a:ext cx="2143140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وضع الخطة الخاصة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2714612" y="2714620"/>
            <a:ext cx="2143140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تحديد المصادر</a:t>
            </a:r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714348" y="1857364"/>
            <a:ext cx="2143140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تحديد المسؤولية</a:t>
            </a:r>
            <a:endParaRPr lang="ar-SA" dirty="0"/>
          </a:p>
        </p:txBody>
      </p:sp>
      <p:sp>
        <p:nvSpPr>
          <p:cNvPr id="11" name="مخطط انسيابي: محطة طرفية 10"/>
          <p:cNvSpPr/>
          <p:nvPr/>
        </p:nvSpPr>
        <p:spPr>
          <a:xfrm>
            <a:off x="8072462" y="2214554"/>
            <a:ext cx="214314" cy="35719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12" name="مخطط انسيابي: محطة طرفية 11"/>
          <p:cNvSpPr/>
          <p:nvPr/>
        </p:nvSpPr>
        <p:spPr>
          <a:xfrm>
            <a:off x="6072198" y="1428736"/>
            <a:ext cx="214314" cy="35719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2</a:t>
            </a:r>
          </a:p>
        </p:txBody>
      </p:sp>
      <p:sp>
        <p:nvSpPr>
          <p:cNvPr id="13" name="مخطط انسيابي: محطة طرفية 12"/>
          <p:cNvSpPr/>
          <p:nvPr/>
        </p:nvSpPr>
        <p:spPr>
          <a:xfrm>
            <a:off x="4214810" y="2285992"/>
            <a:ext cx="214314" cy="35719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3</a:t>
            </a:r>
          </a:p>
        </p:txBody>
      </p:sp>
      <p:sp>
        <p:nvSpPr>
          <p:cNvPr id="14" name="مخطط انسيابي: محطة طرفية 13"/>
          <p:cNvSpPr/>
          <p:nvPr/>
        </p:nvSpPr>
        <p:spPr>
          <a:xfrm>
            <a:off x="2357422" y="1428736"/>
            <a:ext cx="214314" cy="35719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15" name="مخطط انسيابي: محطة طرفية 14"/>
          <p:cNvSpPr/>
          <p:nvPr/>
        </p:nvSpPr>
        <p:spPr>
          <a:xfrm>
            <a:off x="2714612" y="4357694"/>
            <a:ext cx="214314" cy="35719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6" name="مستطيل 15"/>
          <p:cNvSpPr/>
          <p:nvPr/>
        </p:nvSpPr>
        <p:spPr>
          <a:xfrm>
            <a:off x="1071538" y="4786322"/>
            <a:ext cx="2143140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متابعة التقدم التقني</a:t>
            </a:r>
            <a:endParaRPr lang="ar-SA" dirty="0"/>
          </a:p>
        </p:txBody>
      </p:sp>
      <p:cxnSp>
        <p:nvCxnSpPr>
          <p:cNvPr id="20" name="رابط بشكل مرفق 19"/>
          <p:cNvCxnSpPr/>
          <p:nvPr/>
        </p:nvCxnSpPr>
        <p:spPr>
          <a:xfrm rot="16200000" flipH="1">
            <a:off x="7179487" y="4179099"/>
            <a:ext cx="1000132" cy="928694"/>
          </a:xfrm>
          <a:prstGeom prst="bentConnector3">
            <a:avLst>
              <a:gd name="adj1" fmla="val -56218"/>
            </a:avLst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3" name="رابط مستقيم 32"/>
          <p:cNvCxnSpPr/>
          <p:nvPr/>
        </p:nvCxnSpPr>
        <p:spPr>
          <a:xfrm rot="5400000" flipH="1" flipV="1">
            <a:off x="7608115" y="3464719"/>
            <a:ext cx="214314" cy="0"/>
          </a:xfrm>
          <a:prstGeom prst="lin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6" name="رابط كسهم مستقيم 35"/>
          <p:cNvCxnSpPr/>
          <p:nvPr/>
        </p:nvCxnSpPr>
        <p:spPr>
          <a:xfrm rot="5400000">
            <a:off x="6537339" y="4749809"/>
            <a:ext cx="235745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مربع نص 37"/>
          <p:cNvSpPr txBox="1"/>
          <p:nvPr/>
        </p:nvSpPr>
        <p:spPr>
          <a:xfrm>
            <a:off x="7572396" y="5072074"/>
            <a:ext cx="142872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هل يحتاج المكتب إلى أتمتة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786446" y="4143380"/>
            <a:ext cx="185736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عدم الحاجة إلى أتمتة, لأنها غير اقتصادية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4786314" y="6072206"/>
            <a:ext cx="37147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وجود أتمتة سابقة ولكن تحتاج تطوير ينسجم مع التكنولوجيا الحالية</a:t>
            </a:r>
            <a:endParaRPr lang="ar-S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/>
              <a:t>معوقات تطوير أتمتة المكاتب: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ارتفاع </a:t>
            </a:r>
            <a:r>
              <a:rPr lang="ar-SA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اسعار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بعض الأجهزة والبرمجيات الخاصة.</a:t>
            </a:r>
          </a:p>
          <a:p>
            <a:endParaRPr lang="ar-SA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صعوبة الربط بين الأجهزة والبرمجيات ذات القياسات والمواصفات داخل المكتب الواحد.</a:t>
            </a:r>
          </a:p>
          <a:p>
            <a:endParaRPr lang="ar-SA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عدم قدرة العديد من الآلات والأجهزة على الاتصال مع الحاسوب.</a:t>
            </a:r>
            <a:endParaRPr lang="ar-SA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فوائد أتمتة المكاتب في المنظمة: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تسهيل إجراءات العمل </a:t>
            </a:r>
            <a:r>
              <a:rPr lang="ar-SA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واجراءات</a:t>
            </a:r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الاتصال داخل المنظمة.</a:t>
            </a:r>
          </a:p>
          <a:p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اختصار الوقت.</a:t>
            </a:r>
          </a:p>
          <a:p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الدقة والوضوح في إجراءات العمل</a:t>
            </a:r>
          </a:p>
          <a:p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تقليل استخدام الورق والأرشيف</a:t>
            </a:r>
          </a:p>
          <a:p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تقليل الأتمتة من استخدام أماكن الأرشيف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7943880" cy="1140736"/>
          </a:xfrm>
        </p:spPr>
        <p:txBody>
          <a:bodyPr/>
          <a:lstStyle/>
          <a:p>
            <a:pPr algn="r"/>
            <a:r>
              <a:rPr lang="ar-SA" sz="3600" b="1" dirty="0" smtClean="0"/>
              <a:t>أهم العناصر الأساسية لأتمتة المكاتب: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2930" indent="-514350">
              <a:buFont typeface="+mj-lt"/>
              <a:buAutoNum type="arabicPeriod"/>
            </a:pPr>
            <a:r>
              <a:rPr lang="ar-SA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وسائل الاتصال.</a:t>
            </a:r>
          </a:p>
          <a:p>
            <a:pPr marL="582930" indent="-514350">
              <a:buFont typeface="+mj-lt"/>
              <a:buAutoNum type="arabicPeriod"/>
            </a:pPr>
            <a:r>
              <a:rPr lang="ar-SA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وسائل التخزين واسترجاع المعلومات .</a:t>
            </a:r>
          </a:p>
          <a:p>
            <a:pPr marL="582930" indent="-514350">
              <a:buFont typeface="+mj-lt"/>
              <a:buAutoNum type="arabicPeriod"/>
            </a:pPr>
            <a:r>
              <a:rPr lang="ar-SA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وسائل إعداد وتحضير النصوص.</a:t>
            </a:r>
          </a:p>
          <a:p>
            <a:pPr marL="582930" indent="-514350">
              <a:buFont typeface="+mj-lt"/>
              <a:buAutoNum type="arabicPeriod"/>
            </a:pPr>
            <a:r>
              <a:rPr lang="ar-SA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أدوات مساعدة تستخدم في جدولة الأعمال والتوقيت الالكتروني .</a:t>
            </a:r>
          </a:p>
          <a:p>
            <a:pPr marL="582930" indent="-514350">
              <a:buFont typeface="+mj-lt"/>
              <a:buAutoNum type="arabicPeriod"/>
            </a:pPr>
            <a:r>
              <a:rPr lang="ar-SA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استخدام شاشات العرض المختصة من قبل المدراء.</a:t>
            </a:r>
            <a:endParaRPr lang="ar-SA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15328" cy="1357322"/>
          </a:xfrm>
        </p:spPr>
        <p:txBody>
          <a:bodyPr/>
          <a:lstStyle/>
          <a:p>
            <a:pPr algn="r"/>
            <a:r>
              <a:rPr lang="ar-SA" sz="3600" b="1" dirty="0" smtClean="0"/>
              <a:t>أهم الأنظمة الحاسوبية المستخدمة في أتمتة المكاتب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14348" y="1500174"/>
            <a:ext cx="8258204" cy="4855386"/>
          </a:xfrm>
        </p:spPr>
        <p:txBody>
          <a:bodyPr/>
          <a:lstStyle/>
          <a:p>
            <a:r>
              <a:rPr lang="ar-SA" b="1" dirty="0" smtClean="0">
                <a:solidFill>
                  <a:schemeClr val="accent2"/>
                </a:solidFill>
              </a:rPr>
              <a:t>أنظمة التشغيل : </a:t>
            </a:r>
            <a:r>
              <a:rPr lang="ar-SA" dirty="0" smtClean="0"/>
              <a:t>هي التي يتم من خلالها تشغيل الحاسوب وتنفيذ البرامج وتوفير الامكانيات في التعامل مع نظام الملفات وغيرها.</a:t>
            </a:r>
          </a:p>
          <a:p>
            <a:r>
              <a:rPr lang="ar-SA" b="1" dirty="0" smtClean="0">
                <a:solidFill>
                  <a:schemeClr val="accent2"/>
                </a:solidFill>
              </a:rPr>
              <a:t>نظام البريد الالكتروني : </a:t>
            </a:r>
            <a:r>
              <a:rPr lang="ar-SA" dirty="0" smtClean="0"/>
              <a:t>هو عبارة عن إرسال الرسائل داخل المنشأة او خارجها عن طريق الحاسوب وأجهزة الادخال والاخراج</a:t>
            </a:r>
          </a:p>
          <a:p>
            <a:r>
              <a:rPr lang="ar-SA" b="1" dirty="0" smtClean="0">
                <a:solidFill>
                  <a:schemeClr val="accent2"/>
                </a:solidFill>
              </a:rPr>
              <a:t>نظام البريد الصوتي : </a:t>
            </a:r>
            <a:r>
              <a:rPr lang="ar-SA" dirty="0" smtClean="0"/>
              <a:t>يشبه البريد الصوتي الى حد كبير البريد الالكتروني , ولكن هنا يتم ارسال الرسالة بالصوت عن طريق الهاتف.</a:t>
            </a:r>
            <a:endParaRPr lang="ar-S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/>
              <a:t>مكونات نظام البريد الصوتي</a:t>
            </a:r>
            <a:endParaRPr lang="ar-SA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072198" y="2214554"/>
            <a:ext cx="2500330" cy="8572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تلفون عادي</a:t>
            </a:r>
            <a:endParaRPr lang="ar-SA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571472" y="2214554"/>
            <a:ext cx="2500330" cy="8572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تلفون عادي</a:t>
            </a:r>
            <a:endParaRPr lang="ar-SA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3714744" y="2214554"/>
            <a:ext cx="1928826" cy="8572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حاسوب</a:t>
            </a:r>
            <a:endParaRPr lang="ar-SA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3357554" y="3500438"/>
            <a:ext cx="2643206" cy="13573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وحدة تشغيل وإعادة تشفير الرسالة </a:t>
            </a:r>
          </a:p>
          <a:p>
            <a:pPr algn="ctr"/>
            <a:r>
              <a:rPr lang="en-US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UNIT</a:t>
            </a:r>
            <a:endParaRPr lang="ar-SA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3357554" y="5857892"/>
            <a:ext cx="2643206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تخزين ثـــانوي</a:t>
            </a:r>
            <a:endParaRPr lang="ar-SA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6" name="رابط كسهم مستقيم 15"/>
          <p:cNvCxnSpPr>
            <a:endCxn id="7" idx="1"/>
          </p:cNvCxnSpPr>
          <p:nvPr/>
        </p:nvCxnSpPr>
        <p:spPr>
          <a:xfrm>
            <a:off x="3071802" y="2643182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>
            <a:stCxn id="7" idx="3"/>
            <a:endCxn id="5" idx="1"/>
          </p:cNvCxnSpPr>
          <p:nvPr/>
        </p:nvCxnSpPr>
        <p:spPr>
          <a:xfrm>
            <a:off x="5643570" y="264318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>
            <a:stCxn id="7" idx="2"/>
            <a:endCxn id="8" idx="0"/>
          </p:cNvCxnSpPr>
          <p:nvPr/>
        </p:nvCxnSpPr>
        <p:spPr>
          <a:xfrm rot="5400000">
            <a:off x="4464843" y="3286124"/>
            <a:ext cx="42862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كسهم مستقيم 40"/>
          <p:cNvCxnSpPr>
            <a:stCxn id="8" idx="2"/>
            <a:endCxn id="9" idx="0"/>
          </p:cNvCxnSpPr>
          <p:nvPr/>
        </p:nvCxnSpPr>
        <p:spPr>
          <a:xfrm rot="5400000">
            <a:off x="4179091" y="5357826"/>
            <a:ext cx="10001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14348" y="0"/>
            <a:ext cx="8001056" cy="1426464"/>
          </a:xfrm>
        </p:spPr>
        <p:txBody>
          <a:bodyPr/>
          <a:lstStyle/>
          <a:p>
            <a:pPr algn="r"/>
            <a:r>
              <a:rPr lang="ar-SA" sz="3200" b="1" dirty="0" smtClean="0"/>
              <a:t>تابع:أهم الأنظمة الحاسوبية المستخدمة في أتمتة المكاتب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1285860"/>
            <a:ext cx="8858280" cy="5572140"/>
          </a:xfrm>
        </p:spPr>
        <p:txBody>
          <a:bodyPr>
            <a:normAutofit/>
          </a:bodyPr>
          <a:lstStyle/>
          <a:p>
            <a:r>
              <a:rPr lang="ar-SA" sz="2800" dirty="0" smtClean="0">
                <a:solidFill>
                  <a:schemeClr val="accent2"/>
                </a:solidFill>
              </a:rPr>
              <a:t>نظام التقويم الالكتروني: 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يستخدم لتخزين واسترجاع مواعيد المدراء </a:t>
            </a:r>
            <a:r>
              <a:rPr lang="ar-SA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والمسؤولين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ar-SA" sz="2800" dirty="0" smtClean="0">
                <a:solidFill>
                  <a:schemeClr val="accent2"/>
                </a:solidFill>
              </a:rPr>
              <a:t>نظام الاجتماعات السمعية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: يتم الاتصال بين </a:t>
            </a:r>
            <a:r>
              <a:rPr lang="ar-SA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الاشخاص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الموجودين في المواقع </a:t>
            </a:r>
            <a:r>
              <a:rPr lang="ar-SA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المختلفه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عن طريق السمع بهدف الاجتماع,</a:t>
            </a:r>
            <a:r>
              <a:rPr lang="ar-SA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ولايسمح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بشخصين في النقاشات الهاتفية.</a:t>
            </a:r>
          </a:p>
          <a:p>
            <a:r>
              <a:rPr lang="ar-SA" sz="2800" dirty="0" smtClean="0">
                <a:solidFill>
                  <a:schemeClr val="accent2"/>
                </a:solidFill>
              </a:rPr>
              <a:t>نظام الاجتماع التلفزيوني: 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يستخدم جهاز تلفزيون لربط </a:t>
            </a:r>
            <a:r>
              <a:rPr lang="ar-SA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الاشخاص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الموجودين في مواقع </a:t>
            </a:r>
            <a:r>
              <a:rPr lang="ar-SA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مختلفه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بالاجتماع.</a:t>
            </a:r>
          </a:p>
          <a:p>
            <a:r>
              <a:rPr lang="ar-SA" sz="2800" dirty="0" smtClean="0">
                <a:solidFill>
                  <a:schemeClr val="accent2"/>
                </a:solidFill>
              </a:rPr>
              <a:t>نظام الاجتماع </a:t>
            </a:r>
            <a:r>
              <a:rPr lang="ar-SA" sz="2800" dirty="0" err="1" smtClean="0">
                <a:solidFill>
                  <a:schemeClr val="accent2"/>
                </a:solidFill>
              </a:rPr>
              <a:t>الفديو</a:t>
            </a:r>
            <a:r>
              <a:rPr lang="ar-SA" sz="2800" dirty="0" smtClean="0">
                <a:solidFill>
                  <a:schemeClr val="accent2"/>
                </a:solidFill>
              </a:rPr>
              <a:t>: 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يستخدم شبكة حاسوب للسماح للمشتركين بتبادل المعلومات بالصوت والصورة .</a:t>
            </a:r>
          </a:p>
          <a:p>
            <a:r>
              <a:rPr lang="ar-SA" sz="2800" dirty="0" err="1" smtClean="0">
                <a:solidFill>
                  <a:schemeClr val="accent2"/>
                </a:solidFill>
              </a:rPr>
              <a:t>نظان</a:t>
            </a:r>
            <a:r>
              <a:rPr lang="ar-SA" sz="2800" dirty="0" smtClean="0">
                <a:solidFill>
                  <a:schemeClr val="accent2"/>
                </a:solidFill>
              </a:rPr>
              <a:t> إدارة الوثائق: 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يستخدم لنقل صور الوثائق إلى </a:t>
            </a:r>
            <a:r>
              <a:rPr lang="ar-SA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اشكال</a:t>
            </a: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رقمية.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329642" cy="1426464"/>
          </a:xfrm>
        </p:spPr>
        <p:txBody>
          <a:bodyPr/>
          <a:lstStyle/>
          <a:p>
            <a:pPr algn="r"/>
            <a:r>
              <a:rPr lang="ar-SA" sz="2800" b="1" dirty="0" smtClean="0"/>
              <a:t>البرمجيات الجاهزة التي تمثل </a:t>
            </a:r>
            <a:r>
              <a:rPr lang="ar-SA" sz="2800" b="1" dirty="0" err="1" smtClean="0"/>
              <a:t>اساس</a:t>
            </a:r>
            <a:r>
              <a:rPr lang="ar-SA" sz="2800" b="1" dirty="0" smtClean="0"/>
              <a:t> العمل في المكاتب المؤتمتة:</a:t>
            </a:r>
            <a:endParaRPr lang="ar-SA" sz="2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5715016"/>
          </a:xfrm>
        </p:spPr>
        <p:txBody>
          <a:bodyPr>
            <a:normAutofit/>
          </a:bodyPr>
          <a:lstStyle/>
          <a:p>
            <a:pPr marL="582930" indent="-514350">
              <a:buFont typeface="+mj-lt"/>
              <a:buAutoNum type="arabicPeriod"/>
            </a:pP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برامج معالج النصوص: 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يقوم كتابة النصوص وتنسيقها وأشهر هذه البرامج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Windows - Word Perfect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582930" indent="-514350">
              <a:buFont typeface="+mj-lt"/>
              <a:buAutoNum type="arabicPeriod"/>
            </a:pP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قواعد البيانات: 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تختص بحفظ البيانات والمعلومات بشكل جدول ومن أشهرها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PoxPro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- Microsoft Access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582930" indent="-514350">
              <a:buFont typeface="+mj-lt"/>
              <a:buAutoNum type="arabicPeriod"/>
            </a:pP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الناشر المكتبي: 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أحدث البرمجيات المستخدمة في أتمتة المكاتب ويستطيع دمج الصور والنصوص في الوثيقة.</a:t>
            </a:r>
          </a:p>
          <a:p>
            <a:pPr marL="582930" indent="-514350">
              <a:buFont typeface="+mj-lt"/>
              <a:buAutoNum type="arabicPeriod"/>
            </a:pPr>
            <a:r>
              <a:rPr lang="ar-SA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برامج البيانات المجدولة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: تسمى </a:t>
            </a:r>
            <a:r>
              <a:rPr lang="ar-SA" sz="2800" b="1" dirty="0" err="1" smtClean="0">
                <a:solidFill>
                  <a:schemeClr val="accent2">
                    <a:lumMod val="75000"/>
                  </a:schemeClr>
                </a:solidFill>
              </a:rPr>
              <a:t>احياناً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 برامج البيانات المجدولة الالكترونية ,تقوم بانشاء جداول احصائية ومخططات ورسوم بيانية ومن اشهرها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Microsoft Excel - Lotus</a:t>
            </a:r>
            <a:endParaRPr lang="ar-SA" sz="2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15328" cy="1283612"/>
          </a:xfrm>
        </p:spPr>
        <p:txBody>
          <a:bodyPr/>
          <a:lstStyle/>
          <a:p>
            <a:pPr algn="r"/>
            <a:r>
              <a:rPr lang="ar-SA" sz="2800" b="1" dirty="0" smtClean="0"/>
              <a:t>تابع :البرمجيات الجاهزة التي تمثل اساس العمل في المكاتب المؤتمتة:</a:t>
            </a: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285860"/>
            <a:ext cx="8715404" cy="5572140"/>
          </a:xfrm>
        </p:spPr>
        <p:txBody>
          <a:bodyPr>
            <a:normAutofit/>
          </a:bodyPr>
          <a:lstStyle/>
          <a:p>
            <a:pPr marL="582930" indent="-514350">
              <a:buFont typeface="+mj-lt"/>
              <a:buAutoNum type="arabicPeriod" startAt="5"/>
            </a:pPr>
            <a:r>
              <a:rPr lang="ar-SA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برامج الوسائط المتعددة: </a:t>
            </a:r>
            <a:r>
              <a:rPr lang="ar-SA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برمجيات تتعامل مع </a:t>
            </a:r>
            <a:r>
              <a:rPr lang="ar-SA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الاصوات</a:t>
            </a:r>
            <a:r>
              <a:rPr lang="ar-SA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والموسيقى والصور </a:t>
            </a:r>
            <a:r>
              <a:rPr lang="ar-SA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والافلام</a:t>
            </a:r>
            <a:r>
              <a:rPr lang="ar-SA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,تمتاز بالسرعة </a:t>
            </a:r>
            <a:r>
              <a:rPr lang="ar-SA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والاداء</a:t>
            </a:r>
            <a:r>
              <a:rPr lang="ar-SA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582930" indent="-514350">
              <a:buFont typeface="+mj-lt"/>
              <a:buAutoNum type="arabicPeriod" startAt="5"/>
            </a:pPr>
            <a:endParaRPr lang="ar-SA" sz="24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582930" indent="-514350">
              <a:buFont typeface="+mj-lt"/>
              <a:buAutoNum type="arabicPeriod" startAt="5"/>
            </a:pPr>
            <a:r>
              <a:rPr lang="ar-SA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برامج الاتصالات والشبكات: </a:t>
            </a:r>
            <a:r>
              <a:rPr lang="ar-SA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تسمح بالاتصال بين الحاسبات عن طريق شبكات مختلفة لنقل المعلومات.</a:t>
            </a:r>
          </a:p>
          <a:p>
            <a:pPr marL="582930" indent="-514350">
              <a:buFont typeface="+mj-lt"/>
              <a:buAutoNum type="arabicPeriod" startAt="5"/>
            </a:pPr>
            <a:endParaRPr lang="ar-SA" sz="24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582930" indent="-514350">
              <a:buFont typeface="+mj-lt"/>
              <a:buAutoNum type="arabicPeriod" startAt="5"/>
            </a:pPr>
            <a:r>
              <a:rPr lang="ar-SA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برامج خاصة </a:t>
            </a:r>
            <a:r>
              <a:rPr lang="ar-SA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بالاجهزة</a:t>
            </a:r>
            <a:r>
              <a:rPr lang="ar-SA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 </a:t>
            </a:r>
            <a:r>
              <a:rPr lang="ar-SA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ترفق مع </a:t>
            </a:r>
            <a:r>
              <a:rPr lang="ar-SA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الاجهزة</a:t>
            </a:r>
            <a:r>
              <a:rPr lang="ar-SA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الموصولة مع الحاسبات مثل الماسحات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Scanners</a:t>
            </a:r>
            <a:endParaRPr lang="ar-SA" sz="24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582930" indent="-514350">
              <a:buFont typeface="+mj-lt"/>
              <a:buAutoNum type="arabicPeriod" startAt="5"/>
            </a:pPr>
            <a:endParaRPr lang="ar-SA" sz="24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582930" indent="-514350">
              <a:buFont typeface="+mj-lt"/>
              <a:buAutoNum type="arabicPeriod" startAt="5"/>
            </a:pPr>
            <a:r>
              <a:rPr lang="ar-SA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برمج أخرى متفرقة: </a:t>
            </a:r>
            <a:r>
              <a:rPr lang="ar-SA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مثل برامج الرسام – برمج لإحتياجات المكاتب المؤتمتة </a:t>
            </a:r>
            <a:r>
              <a:rPr lang="en-US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Microsoft  Office</a:t>
            </a:r>
            <a:r>
              <a:rPr lang="ar-SA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الذي نعمل عليه ضمن التطبيق العملي لأتمتة المكاتب واعتبار برامج </a:t>
            </a:r>
            <a:r>
              <a:rPr lang="ar-SA" sz="24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الــ</a:t>
            </a:r>
            <a:r>
              <a:rPr lang="en-US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Anti-viruses</a:t>
            </a:r>
            <a:r>
              <a:rPr lang="ar-SA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من ضمن هذه المجموعة</a:t>
            </a:r>
            <a:endParaRPr lang="ar-SA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329642" cy="1140736"/>
          </a:xfrm>
        </p:spPr>
        <p:txBody>
          <a:bodyPr/>
          <a:lstStyle/>
          <a:p>
            <a:pPr algn="r"/>
            <a:r>
              <a:rPr lang="ar-SA" sz="3200" b="1" dirty="0" smtClean="0"/>
              <a:t>مستلزمات المكتب التكنولوجية من الأجهزة :</a:t>
            </a:r>
            <a:endParaRPr lang="ar-SA" sz="2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42910" y="1285860"/>
            <a:ext cx="8143932" cy="5069700"/>
          </a:xfrm>
        </p:spPr>
        <p:txBody>
          <a:bodyPr/>
          <a:lstStyle/>
          <a:p>
            <a:r>
              <a:rPr lang="ar-SA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الهاتف: </a:t>
            </a:r>
            <a:r>
              <a:rPr lang="ar-SA" dirty="0" smtClean="0"/>
              <a:t>وهو من </a:t>
            </a:r>
            <a:r>
              <a:rPr lang="ar-SA" dirty="0" err="1" smtClean="0"/>
              <a:t>الاجهزة</a:t>
            </a:r>
            <a:r>
              <a:rPr lang="ar-SA" dirty="0" smtClean="0"/>
              <a:t> المهمة في عمل المكاتب.</a:t>
            </a:r>
          </a:p>
          <a:p>
            <a:r>
              <a:rPr lang="ar-SA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المودم 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Modem</a:t>
            </a:r>
            <a:r>
              <a:rPr lang="ar-SA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 </a:t>
            </a:r>
            <a:r>
              <a:rPr lang="ar-SA" dirty="0" smtClean="0"/>
              <a:t>جهاز يقوم بتحويل </a:t>
            </a:r>
            <a:r>
              <a:rPr lang="ar-SA" dirty="0" err="1" smtClean="0"/>
              <a:t>اشارات</a:t>
            </a:r>
            <a:r>
              <a:rPr lang="ar-SA" dirty="0" smtClean="0"/>
              <a:t> الهاتف التناظرية الى </a:t>
            </a:r>
            <a:r>
              <a:rPr lang="ar-SA" dirty="0" err="1" smtClean="0"/>
              <a:t>اشارات</a:t>
            </a:r>
            <a:r>
              <a:rPr lang="ar-SA" dirty="0" smtClean="0"/>
              <a:t> رقمية يستطيع الحاسوب فهمها.</a:t>
            </a:r>
          </a:p>
          <a:p>
            <a:r>
              <a:rPr lang="ar-SA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الفاكس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Fax</a:t>
            </a:r>
            <a:r>
              <a:rPr lang="ar-SA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 </a:t>
            </a:r>
            <a:r>
              <a:rPr lang="ar-SA" dirty="0" smtClean="0"/>
              <a:t>نظام اتصالات يستخدم في </a:t>
            </a:r>
            <a:r>
              <a:rPr lang="ar-SA" dirty="0" err="1" smtClean="0"/>
              <a:t>ارسال</a:t>
            </a:r>
            <a:r>
              <a:rPr lang="ar-SA" dirty="0" smtClean="0"/>
              <a:t> واستقبال المعلومات على شكل صور طبق </a:t>
            </a:r>
            <a:r>
              <a:rPr lang="ar-SA" dirty="0" err="1" smtClean="0"/>
              <a:t>الاصل</a:t>
            </a:r>
            <a:r>
              <a:rPr lang="ar-SA" dirty="0" smtClean="0"/>
              <a:t> من المستندات والوثائق والصور والرسوم عبر شبكة الاتصالات الهاتفية.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772400" cy="914400"/>
          </a:xfrm>
        </p:spPr>
        <p:txBody>
          <a:bodyPr/>
          <a:lstStyle/>
          <a:p>
            <a:r>
              <a:rPr lang="ar-SA" sz="3200" b="1" dirty="0" smtClean="0"/>
              <a:t>ملاحظات حول أتمتة المكاتب ومستقبلها: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الكتاب </a:t>
            </a:r>
            <a:r>
              <a:rPr lang="ar-SA" sz="40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صــ</a:t>
            </a:r>
            <a:r>
              <a:rPr lang="ar-SA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22 </a:t>
            </a:r>
            <a:r>
              <a:rPr lang="ar-SA" sz="40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و</a:t>
            </a:r>
            <a:r>
              <a:rPr lang="ar-SA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23 ــــ</a:t>
            </a:r>
            <a:endParaRPr lang="ar-SA" sz="4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329642" cy="6286544"/>
          </a:xfrm>
        </p:spPr>
        <p:txBody>
          <a:bodyPr/>
          <a:lstStyle/>
          <a:p>
            <a:pPr algn="ctr"/>
            <a:r>
              <a:rPr lang="ar-SA" sz="6000" b="1" dirty="0" smtClean="0">
                <a:solidFill>
                  <a:schemeClr val="accent2"/>
                </a:solidFill>
              </a:rPr>
              <a:t>انتهــــى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ان شاء الله أفدتكم أتمنى لكم التوفيق الدائم في الدنيا والآخرة لاتنسوني من دعائكم </a:t>
            </a:r>
            <a:br>
              <a:rPr lang="ar-SA" dirty="0" smtClean="0"/>
            </a:br>
            <a:r>
              <a:rPr lang="ar-SA" dirty="0" smtClean="0">
                <a:solidFill>
                  <a:srgbClr val="FF0000"/>
                </a:solidFill>
              </a:rPr>
              <a:t>_______________________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أختكم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FFFF00"/>
                </a:solidFill>
              </a:rPr>
              <a:t>:</a:t>
            </a:r>
            <a:r>
              <a:rPr lang="ar-SA" dirty="0" smtClean="0"/>
              <a:t> </a:t>
            </a:r>
            <a:r>
              <a:rPr lang="ar-SA" sz="4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تبولهـ ـالدوسري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المستوى الثالث</a:t>
            </a:r>
            <a:endParaRPr lang="ar-S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تمتة -الفصل الأول الجزء1+2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حركة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حركة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أتمتة -الفصل الأول الجزء1+2</Template>
  <TotalTime>1</TotalTime>
  <Words>1280</Words>
  <Application>Microsoft Office PowerPoint</Application>
  <PresentationFormat>عرض على الشاشة (3:4)‏</PresentationFormat>
  <Paragraphs>163</Paragraphs>
  <Slides>30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أتمتة -الفصل الأول الجزء1+2</vt:lpstr>
      <vt:lpstr>أتمتة العمل المكتبي</vt:lpstr>
      <vt:lpstr>تعريف المكتب</vt:lpstr>
      <vt:lpstr>العناصر المكونة للمكتب:</vt:lpstr>
      <vt:lpstr>صفات المكتب المتعدد الوظائف</vt:lpstr>
      <vt:lpstr>صفات المكتب المتخصص في معالجة المعاملات</vt:lpstr>
      <vt:lpstr>مميزات المكتب المتخصص في تحليل المعلومات</vt:lpstr>
      <vt:lpstr>تأثير المكاتب على العملية الانتاجية</vt:lpstr>
      <vt:lpstr>مكونات النظام الحاسوبي:</vt:lpstr>
      <vt:lpstr>الهدف من مكونات النظام الحاسوبي</vt:lpstr>
      <vt:lpstr>تلخيص النظام الحاسوبي</vt:lpstr>
      <vt:lpstr>تأثير الحواسيب على عمل المكاتب</vt:lpstr>
      <vt:lpstr>الجزء الثاني:</vt:lpstr>
      <vt:lpstr>تكنولوجيا المعلومات:</vt:lpstr>
      <vt:lpstr>يمكن استخدام احد التعريفين لأتمتة المكاتب وهي </vt:lpstr>
      <vt:lpstr>المعدات والأجهزة الإلكترونية الحديثة هي من أهم المظاهر التي تحدد ملامح المكتب الآلي والتعامل معها يكون وفق مبدأين :</vt:lpstr>
      <vt:lpstr>الأسباب التي أدت الى استخدام أتمتة المكاتب :</vt:lpstr>
      <vt:lpstr>الأسباب التي أدت الى الاهتمام بدراسة أتمتة المكاتب:</vt:lpstr>
      <vt:lpstr>انواع المكاتب المؤتمتة:</vt:lpstr>
      <vt:lpstr>الخطوات الأساسية التي يجب التفكير بها عند القيام بأتمتة المكاتب:</vt:lpstr>
      <vt:lpstr>معوقات تطوير أتمتة المكاتب:</vt:lpstr>
      <vt:lpstr>فوائد أتمتة المكاتب في المنظمة:</vt:lpstr>
      <vt:lpstr>أهم العناصر الأساسية لأتمتة المكاتب:</vt:lpstr>
      <vt:lpstr>أهم الأنظمة الحاسوبية المستخدمة في أتمتة المكاتب</vt:lpstr>
      <vt:lpstr>مكونات نظام البريد الصوتي</vt:lpstr>
      <vt:lpstr>تابع:أهم الأنظمة الحاسوبية المستخدمة في أتمتة المكاتب</vt:lpstr>
      <vt:lpstr>البرمجيات الجاهزة التي تمثل اساس العمل في المكاتب المؤتمتة:</vt:lpstr>
      <vt:lpstr>تابع :البرمجيات الجاهزة التي تمثل اساس العمل في المكاتب المؤتمتة:</vt:lpstr>
      <vt:lpstr>مستلزمات المكتب التكنولوجية من الأجهزة :</vt:lpstr>
      <vt:lpstr>ملاحظات حول أتمتة المكاتب ومستقبلها:</vt:lpstr>
      <vt:lpstr>انتهــــى ان شاء الله أفدتكم أتمنى لكم التوفيق الدائم في الدنيا والآخرة لاتنسوني من دعائكم  _______________________  أختكم : تبولهـ ـالدوسري المستوى الثالث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أتمتة العمل المكتبي</dc:title>
  <dc:creator>Microsoft</dc:creator>
  <cp:lastModifiedBy>Microsoft</cp:lastModifiedBy>
  <cp:revision>1</cp:revision>
  <dcterms:created xsi:type="dcterms:W3CDTF">2011-11-18T00:40:30Z</dcterms:created>
  <dcterms:modified xsi:type="dcterms:W3CDTF">2011-11-18T00:41:34Z</dcterms:modified>
</cp:coreProperties>
</file>