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1" r:id="rId2"/>
    <p:sldId id="272" r:id="rId3"/>
    <p:sldId id="256" r:id="rId4"/>
    <p:sldId id="257" r:id="rId5"/>
    <p:sldId id="258" r:id="rId6"/>
    <p:sldId id="261" r:id="rId7"/>
    <p:sldId id="262" r:id="rId8"/>
    <p:sldId id="260" r:id="rId9"/>
    <p:sldId id="263" r:id="rId10"/>
    <p:sldId id="264" r:id="rId11"/>
    <p:sldId id="265" r:id="rId12"/>
    <p:sldId id="266" r:id="rId13"/>
    <p:sldId id="267" r:id="rId14"/>
    <p:sldId id="268" r:id="rId15"/>
    <p:sldId id="270" r:id="rId16"/>
    <p:sldId id="269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149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823741-DDFE-4472-89F5-B41EFF35F0BE}" type="datetimeFigureOut">
              <a:rPr lang="en-US" smtClean="0"/>
              <a:pPr/>
              <a:t>10/14/2012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E534FB-9870-49E7-8452-791334CC7AA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dissolv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823741-DDFE-4472-89F5-B41EFF35F0BE}" type="datetimeFigureOut">
              <a:rPr lang="en-US" smtClean="0"/>
              <a:pPr/>
              <a:t>10/14/2012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E534FB-9870-49E7-8452-791334CC7AA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dissolv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823741-DDFE-4472-89F5-B41EFF35F0BE}" type="datetimeFigureOut">
              <a:rPr lang="en-US" smtClean="0"/>
              <a:pPr/>
              <a:t>10/14/2012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E534FB-9870-49E7-8452-791334CC7AA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dissolv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823741-DDFE-4472-89F5-B41EFF35F0BE}" type="datetimeFigureOut">
              <a:rPr lang="en-US" smtClean="0"/>
              <a:pPr/>
              <a:t>10/14/2012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E534FB-9870-49E7-8452-791334CC7AA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dissolv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823741-DDFE-4472-89F5-B41EFF35F0BE}" type="datetimeFigureOut">
              <a:rPr lang="en-US" smtClean="0"/>
              <a:pPr/>
              <a:t>10/14/2012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E534FB-9870-49E7-8452-791334CC7AA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dissolv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823741-DDFE-4472-89F5-B41EFF35F0BE}" type="datetimeFigureOut">
              <a:rPr lang="en-US" smtClean="0"/>
              <a:pPr/>
              <a:t>10/14/2012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E534FB-9870-49E7-8452-791334CC7AA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dissolv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823741-DDFE-4472-89F5-B41EFF35F0BE}" type="datetimeFigureOut">
              <a:rPr lang="en-US" smtClean="0"/>
              <a:pPr/>
              <a:t>10/14/2012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E534FB-9870-49E7-8452-791334CC7AA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dissolv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823741-DDFE-4472-89F5-B41EFF35F0BE}" type="datetimeFigureOut">
              <a:rPr lang="en-US" smtClean="0"/>
              <a:pPr/>
              <a:t>10/14/2012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E534FB-9870-49E7-8452-791334CC7AA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dissolv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823741-DDFE-4472-89F5-B41EFF35F0BE}" type="datetimeFigureOut">
              <a:rPr lang="en-US" smtClean="0"/>
              <a:pPr/>
              <a:t>10/14/2012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E534FB-9870-49E7-8452-791334CC7AA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dissolv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823741-DDFE-4472-89F5-B41EFF35F0BE}" type="datetimeFigureOut">
              <a:rPr lang="en-US" smtClean="0"/>
              <a:pPr/>
              <a:t>10/14/2012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E534FB-9870-49E7-8452-791334CC7AA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dissolv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823741-DDFE-4472-89F5-B41EFF35F0BE}" type="datetimeFigureOut">
              <a:rPr lang="en-US" smtClean="0"/>
              <a:pPr/>
              <a:t>10/14/2012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E534FB-9870-49E7-8452-791334CC7AA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dissolv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823741-DDFE-4472-89F5-B41EFF35F0BE}" type="datetimeFigureOut">
              <a:rPr lang="en-US" smtClean="0"/>
              <a:pPr/>
              <a:t>10/14/2012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E534FB-9870-49E7-8452-791334CC7AAF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>
    <p:dissolve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mailto:reamoso@yahoo.com" TargetMode="Externa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r" rtl="1">
              <a:buNone/>
            </a:pPr>
            <a:r>
              <a:rPr lang="ar-SA" dirty="0" err="1" smtClean="0"/>
              <a:t>أ.</a:t>
            </a:r>
            <a:r>
              <a:rPr lang="ar-SA" dirty="0" smtClean="0"/>
              <a:t> ريـــم عثـمان </a:t>
            </a:r>
          </a:p>
          <a:p>
            <a:pPr algn="r" rtl="1">
              <a:buNone/>
            </a:pPr>
            <a:r>
              <a:rPr lang="ar-SA" dirty="0" smtClean="0"/>
              <a:t>ماجستير علوم تقنية المعلومات </a:t>
            </a:r>
          </a:p>
          <a:p>
            <a:pPr algn="r" rtl="1">
              <a:buNone/>
            </a:pPr>
            <a:r>
              <a:rPr lang="en-US" dirty="0" smtClean="0"/>
              <a:t>CCNA, MCSA, MCP</a:t>
            </a:r>
            <a:endParaRPr lang="ar-SA" dirty="0" smtClean="0"/>
          </a:p>
          <a:p>
            <a:pPr algn="r" rtl="1">
              <a:buNone/>
            </a:pPr>
            <a:r>
              <a:rPr lang="ar-SA" dirty="0" smtClean="0"/>
              <a:t>للتواصل </a:t>
            </a:r>
            <a:r>
              <a:rPr lang="en-US" dirty="0" smtClean="0">
                <a:hlinkClick r:id="rId2"/>
              </a:rPr>
              <a:t>reamoso@yahoo.com</a:t>
            </a:r>
            <a:r>
              <a:rPr lang="en-US" dirty="0" smtClean="0"/>
              <a:t> </a:t>
            </a:r>
          </a:p>
          <a:p>
            <a:pPr algn="r" rtl="1">
              <a:buNone/>
            </a:pPr>
            <a:r>
              <a:rPr lang="ar-SA" dirty="0" smtClean="0"/>
              <a:t>المادة أتمتة المكاتب </a:t>
            </a:r>
            <a:endParaRPr lang="en-US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381000" y="2667000"/>
            <a:ext cx="8229600" cy="1143000"/>
          </a:xfrm>
        </p:spPr>
        <p:txBody>
          <a:bodyPr/>
          <a:lstStyle/>
          <a:p>
            <a:pPr rtl="1"/>
            <a:r>
              <a:rPr lang="ar-SA" dirty="0" smtClean="0"/>
              <a:t>تكملة الجزء الثاني</a:t>
            </a:r>
            <a:endParaRPr lang="en-US" dirty="0"/>
          </a:p>
        </p:txBody>
      </p:sp>
    </p:spTree>
  </p:cSld>
  <p:clrMapOvr>
    <a:masterClrMapping/>
  </p:clrMapOvr>
  <p:transition>
    <p:dissolv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90600" y="914400"/>
            <a:ext cx="7772400" cy="1470025"/>
          </a:xfrm>
        </p:spPr>
        <p:txBody>
          <a:bodyPr/>
          <a:lstStyle/>
          <a:p>
            <a:r>
              <a:rPr lang="ar-SA" dirty="0" smtClean="0"/>
              <a:t>الدواليب وخزائن المستندات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05000" y="2590800"/>
            <a:ext cx="6400800" cy="1752600"/>
          </a:xfrm>
        </p:spPr>
        <p:txBody>
          <a:bodyPr/>
          <a:lstStyle/>
          <a:p>
            <a:r>
              <a:rPr lang="ar-SA" dirty="0" smtClean="0"/>
              <a:t>حفظ المستندات يعتمد علي توفر وسائل الحفظ المناسبة والتي غالباَ ما تكون محفوظة في ملفات </a:t>
            </a:r>
            <a:endParaRPr lang="en-US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/>
            <a:r>
              <a:rPr lang="ar-SA" dirty="0" smtClean="0"/>
              <a:t>أنواع خزائن الملفات و اشكالها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 algn="r" rtl="1">
              <a:buFont typeface="+mj-lt"/>
              <a:buAutoNum type="arabicPeriod"/>
            </a:pPr>
            <a:r>
              <a:rPr lang="ar-SA" dirty="0" smtClean="0"/>
              <a:t>الوضع </a:t>
            </a:r>
            <a:r>
              <a:rPr lang="ar-SA" dirty="0" err="1" smtClean="0"/>
              <a:t>المعلق  </a:t>
            </a:r>
            <a:r>
              <a:rPr lang="ar-SA" dirty="0" smtClean="0"/>
              <a:t>(الرأسي</a:t>
            </a:r>
            <a:r>
              <a:rPr lang="ar-SA" dirty="0" err="1" smtClean="0"/>
              <a:t>):</a:t>
            </a:r>
            <a:endParaRPr lang="ar-SA" dirty="0" smtClean="0"/>
          </a:p>
          <a:p>
            <a:pPr algn="r" rtl="1">
              <a:buNone/>
            </a:pPr>
            <a:r>
              <a:rPr lang="ar-SA" dirty="0" smtClean="0"/>
              <a:t>هي عبارة عن أدراج منزلقة بحيث تعلق الملفات داخل الدرج في وضع رأسي </a:t>
            </a:r>
            <a:endParaRPr lang="ar-SA" dirty="0"/>
          </a:p>
          <a:p>
            <a:pPr algn="r" rtl="1">
              <a:buNone/>
            </a:pPr>
            <a:r>
              <a:rPr lang="ar-SA" dirty="0" smtClean="0"/>
              <a:t>كالإشكال </a:t>
            </a:r>
            <a:r>
              <a:rPr lang="ar-SA" dirty="0" err="1" smtClean="0"/>
              <a:t>التالية:</a:t>
            </a:r>
            <a:r>
              <a:rPr lang="ar-SA" dirty="0" smtClean="0"/>
              <a:t> </a:t>
            </a: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document store 3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990600" y="533400"/>
            <a:ext cx="2895600" cy="23622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4" descr="imagesCAOIDZ9S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715000" y="4038600"/>
            <a:ext cx="2143125" cy="21431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Picture 5" descr="Filing_Cabinets[1]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953000" y="381000"/>
            <a:ext cx="3333750" cy="280987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7" name="Picture 6" descr="imagesCA8QEDHM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371600" y="3886200"/>
            <a:ext cx="1771650" cy="258127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ransition>
    <p:dissolv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الوضع الواقف </a:t>
            </a:r>
            <a:endParaRPr lang="en-US" dirty="0"/>
          </a:p>
        </p:txBody>
      </p:sp>
      <p:pic>
        <p:nvPicPr>
          <p:cNvPr id="4" name="Content Placeholder 3" descr="untitled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371600" y="1600200"/>
            <a:ext cx="5555620" cy="452596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>
    <p:dissolv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خزائن يمكن غلقها أو بدون أبواب</a:t>
            </a:r>
            <a:endParaRPr lang="en-US" dirty="0"/>
          </a:p>
        </p:txBody>
      </p:sp>
      <p:pic>
        <p:nvPicPr>
          <p:cNvPr id="4" name="Content Placeholder 3" descr="untitle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662112" y="1858169"/>
            <a:ext cx="5819775" cy="4010025"/>
          </a:xfrm>
        </p:spPr>
      </p:pic>
    </p:spTree>
  </p:cSld>
  <p:clrMapOvr>
    <a:masterClrMapping/>
  </p:clrMapOvr>
  <p:transition>
    <p:dissolv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أحجام مختلفة</a:t>
            </a:r>
            <a:endParaRPr lang="en-US" dirty="0"/>
          </a:p>
        </p:txBody>
      </p:sp>
      <p:pic>
        <p:nvPicPr>
          <p:cNvPr id="4" name="Content Placeholder 3" descr="High_quality_2_drawer_file_cabinet[1]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683885" y="1600200"/>
            <a:ext cx="5776229" cy="452596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ransition>
    <p:dissolv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قد تكون خشبية أو حديدية </a:t>
            </a:r>
            <a:endParaRPr lang="en-US" dirty="0"/>
          </a:p>
        </p:txBody>
      </p:sp>
      <p:pic>
        <p:nvPicPr>
          <p:cNvPr id="4" name="Content Placeholder 3" descr="imagesCAAAYHV3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6629400" y="2209800"/>
            <a:ext cx="1562100" cy="2286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4" descr="imagesCA9J8738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748087" y="2043112"/>
            <a:ext cx="1647825" cy="27717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dissolv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/>
            <a:r>
              <a:rPr lang="ar-SA" dirty="0" smtClean="0"/>
              <a:t>خزائن حفظ الخرائط والرسومات الهندسية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r" rtl="1"/>
            <a:r>
              <a:rPr lang="ar-SA" dirty="0" smtClean="0"/>
              <a:t>هي خزائن تسمح بحفظ الخرائط والرسومات الهندسية بشكلها المنبسط دون الحاجه إلي لفها أو طيها, وهي تكون عادة قابلة للغلق  </a:t>
            </a:r>
            <a:endParaRPr lang="en-US" dirty="0"/>
          </a:p>
        </p:txBody>
      </p:sp>
    </p:spTree>
  </p:cSld>
  <p:clrMapOvr>
    <a:masterClrMapping/>
  </p:clrMapOvr>
  <p:transition>
    <p:dissolv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خزائن لحفظ الخرائط والرسومات الهندسية</a:t>
            </a:r>
            <a:endParaRPr lang="en-US" dirty="0"/>
          </a:p>
        </p:txBody>
      </p:sp>
      <p:pic>
        <p:nvPicPr>
          <p:cNvPr id="4" name="Content Placeholder 3" descr="mobile_filing_cabinets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81000" y="1600200"/>
            <a:ext cx="8534400" cy="498959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dissolv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ar-SA" dirty="0" smtClean="0"/>
              <a:t>خزائن لحفظ الخرائط والرسومات الهندسية</a:t>
            </a:r>
            <a:br>
              <a:rPr lang="ar-SA" dirty="0" smtClean="0"/>
            </a:br>
            <a:r>
              <a:rPr lang="ar-SA" dirty="0" smtClean="0"/>
              <a:t>قابلة للغلق</a:t>
            </a:r>
            <a:endParaRPr lang="en-US" dirty="0"/>
          </a:p>
        </p:txBody>
      </p:sp>
      <p:pic>
        <p:nvPicPr>
          <p:cNvPr id="4" name="Content Placeholder 3" descr="LollipopIN_closed-e1317806890675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914400" y="2129631"/>
            <a:ext cx="6276975" cy="3467100"/>
          </a:xfrm>
        </p:spPr>
      </p:pic>
    </p:spTree>
  </p:cSld>
  <p:clrMapOvr>
    <a:masterClrMapping/>
  </p:clrMapOvr>
  <p:transition>
    <p:dissolv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/>
            <a:r>
              <a:rPr lang="ar-SA" dirty="0" smtClean="0"/>
              <a:t>خزائن حفظ متعددة المهام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r" rtl="1"/>
            <a:r>
              <a:rPr lang="ar-SA" dirty="0" smtClean="0"/>
              <a:t>وهذه الخزائن تكون مقسمة إلي أجزاء بحيث يكون كل جزء منها مخصصاَ لنوع معين من المحفوظات </a:t>
            </a:r>
          </a:p>
          <a:p>
            <a:pPr algn="r" rtl="1"/>
            <a:r>
              <a:rPr lang="ar-SA" dirty="0" smtClean="0"/>
              <a:t>وتستخدم لحفظ المحفوظات القليلة أو النشطة  </a:t>
            </a:r>
            <a:endParaRPr lang="en-US" dirty="0"/>
          </a:p>
        </p:txBody>
      </p:sp>
    </p:spTree>
  </p:cSld>
  <p:clrMapOvr>
    <a:masterClrMapping/>
  </p:clrMapOvr>
  <p:transition>
    <p:dissolv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خزائن حفظ متعددة المهام</a:t>
            </a:r>
            <a:endParaRPr lang="en-US" dirty="0"/>
          </a:p>
        </p:txBody>
      </p:sp>
      <p:pic>
        <p:nvPicPr>
          <p:cNvPr id="4" name="Content Placeholder 3" descr="LBC_011_2_doors_metal_filing_cabinets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133600" y="1371600"/>
            <a:ext cx="4648200" cy="48768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ransition>
    <p:dissolv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خزائن لحفظ الأموال والصكوك والمستندات</a:t>
            </a:r>
            <a:endParaRPr lang="en-US" dirty="0"/>
          </a:p>
        </p:txBody>
      </p:sp>
      <p:pic>
        <p:nvPicPr>
          <p:cNvPr id="4" name="Content Placeholder 3" descr="b8dd80e3084fd49915c4cc498b4dbce8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557235" y="1600200"/>
            <a:ext cx="6029529" cy="4525963"/>
          </a:xfrm>
        </p:spPr>
      </p:pic>
    </p:spTree>
  </p:cSld>
  <p:clrMapOvr>
    <a:masterClrMapping/>
  </p:clrMapOvr>
  <p:transition>
    <p:dissolv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خزائن </a:t>
            </a:r>
            <a:r>
              <a:rPr lang="ar-SA" dirty="0"/>
              <a:t>ح</a:t>
            </a:r>
            <a:r>
              <a:rPr lang="ar-SA" dirty="0" smtClean="0"/>
              <a:t>فظ آمنة</a:t>
            </a:r>
            <a:endParaRPr lang="en-US" dirty="0"/>
          </a:p>
        </p:txBody>
      </p:sp>
      <p:pic>
        <p:nvPicPr>
          <p:cNvPr id="4" name="Content Placeholder 3" descr="imagesCA10GTTM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04800" y="1143000"/>
            <a:ext cx="4105275" cy="252968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4" descr="imagesCACS1IF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971800" y="4038600"/>
            <a:ext cx="2819400" cy="237172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7" name="Picture 6" descr="FR1160-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629400" y="685800"/>
            <a:ext cx="2343150" cy="4191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>
    <p:dissolve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360</TotalTime>
  <Words>154</Words>
  <Application>Microsoft Office PowerPoint</Application>
  <PresentationFormat>On-screen Show (4:3)</PresentationFormat>
  <Paragraphs>26</Paragraphs>
  <Slides>16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Office Theme</vt:lpstr>
      <vt:lpstr>Slide 1</vt:lpstr>
      <vt:lpstr>تكملة الجزء الثاني</vt:lpstr>
      <vt:lpstr>الدواليب وخزائن المستندات</vt:lpstr>
      <vt:lpstr>أنواع خزائن الملفات و اشكالها </vt:lpstr>
      <vt:lpstr>Slide 5</vt:lpstr>
      <vt:lpstr>الوضع الواقف </vt:lpstr>
      <vt:lpstr>خزائن يمكن غلقها أو بدون أبواب</vt:lpstr>
      <vt:lpstr>أحجام مختلفة</vt:lpstr>
      <vt:lpstr>قد تكون خشبية أو حديدية </vt:lpstr>
      <vt:lpstr>خزائن حفظ الخرائط والرسومات الهندسية</vt:lpstr>
      <vt:lpstr>خزائن لحفظ الخرائط والرسومات الهندسية</vt:lpstr>
      <vt:lpstr>خزائن لحفظ الخرائط والرسومات الهندسية قابلة للغلق</vt:lpstr>
      <vt:lpstr>خزائن حفظ متعددة المهام </vt:lpstr>
      <vt:lpstr>خزائن حفظ متعددة المهام</vt:lpstr>
      <vt:lpstr>خزائن لحفظ الأموال والصكوك والمستندات</vt:lpstr>
      <vt:lpstr>خزائن حفظ آمنة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الدواليب وخزائن المستندات</dc:title>
  <dc:creator>Reamos</dc:creator>
  <cp:lastModifiedBy>Reamos</cp:lastModifiedBy>
  <cp:revision>31</cp:revision>
  <dcterms:created xsi:type="dcterms:W3CDTF">2012-10-11T10:22:03Z</dcterms:created>
  <dcterms:modified xsi:type="dcterms:W3CDTF">2012-10-14T06:35:02Z</dcterms:modified>
</cp:coreProperties>
</file>