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7" d="100"/>
          <a:sy n="67" d="100"/>
        </p:scale>
        <p:origin x="-60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عنوان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عنوان فرعي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0" name="عنصر نائب للتاريخ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1EC5A-BE2E-45B1-8A41-2975323DAC64}" type="datetimeFigureOut">
              <a:rPr lang="ar-SA" smtClean="0"/>
              <a:t>24/11/1433</a:t>
            </a:fld>
            <a:endParaRPr lang="ar-SA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27" name="عنصر نائب لرقم الشريحة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19177-87EF-4E93-A50A-EC4B2035E08D}" type="slidenum">
              <a:rPr lang="ar-SA" smtClean="0"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1EC5A-BE2E-45B1-8A41-2975323DAC64}" type="datetimeFigureOut">
              <a:rPr lang="ar-SA" smtClean="0"/>
              <a:t>24/11/1433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19177-87EF-4E93-A50A-EC4B2035E08D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1EC5A-BE2E-45B1-8A41-2975323DAC64}" type="datetimeFigureOut">
              <a:rPr lang="ar-SA" smtClean="0"/>
              <a:t>24/11/1433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19177-87EF-4E93-A50A-EC4B2035E08D}" type="slidenum">
              <a:rPr lang="ar-SA" smtClean="0"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1EC5A-BE2E-45B1-8A41-2975323DAC64}" type="datetimeFigureOut">
              <a:rPr lang="ar-SA" smtClean="0"/>
              <a:t>24/11/1433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19177-87EF-4E93-A50A-EC4B2035E08D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1EC5A-BE2E-45B1-8A41-2975323DAC64}" type="datetimeFigureOut">
              <a:rPr lang="ar-SA" smtClean="0"/>
              <a:t>24/11/1433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19177-87EF-4E93-A50A-EC4B2035E08D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1EC5A-BE2E-45B1-8A41-2975323DAC64}" type="datetimeFigureOut">
              <a:rPr lang="ar-SA" smtClean="0"/>
              <a:t>24/11/1433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19177-87EF-4E93-A50A-EC4B2035E08D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1EC5A-BE2E-45B1-8A41-2975323DAC64}" type="datetimeFigureOut">
              <a:rPr lang="ar-SA" smtClean="0"/>
              <a:t>24/11/1433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19177-87EF-4E93-A50A-EC4B2035E08D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1EC5A-BE2E-45B1-8A41-2975323DAC64}" type="datetimeFigureOut">
              <a:rPr lang="ar-SA" smtClean="0"/>
              <a:t>24/11/1433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19177-87EF-4E93-A50A-EC4B2035E08D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ذو زاوية واحدة مخدوشة ودائرية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مثلث قائم الزاوية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1EC5A-BE2E-45B1-8A41-2975323DAC64}" type="datetimeFigureOut">
              <a:rPr lang="ar-SA" smtClean="0"/>
              <a:t>24/11/1433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DF019177-87EF-4E93-A50A-EC4B2035E08D}" type="slidenum">
              <a:rPr lang="ar-SA" smtClean="0"/>
              <a:t>‹#›</a:t>
            </a:fld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10" name="شكل حر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شكل حر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1EC5A-BE2E-45B1-8A41-2975323DAC64}" type="datetimeFigureOut">
              <a:rPr lang="ar-SA" smtClean="0"/>
              <a:t>24/11/1433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19177-87EF-4E93-A50A-EC4B2035E08D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1EC5A-BE2E-45B1-8A41-2975323DAC64}" type="datetimeFigureOut">
              <a:rPr lang="ar-SA" smtClean="0"/>
              <a:t>24/11/1433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19177-87EF-4E93-A50A-EC4B2035E08D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شكل حر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شكل حر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عنصر نائب للعنوان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عنصر نائب للنص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371EC5A-BE2E-45B1-8A41-2975323DAC64}" type="datetimeFigureOut">
              <a:rPr lang="ar-SA" smtClean="0"/>
              <a:t>24/11/1433</a:t>
            </a:fld>
            <a:endParaRPr lang="ar-SA"/>
          </a:p>
        </p:txBody>
      </p:sp>
      <p:sp>
        <p:nvSpPr>
          <p:cNvPr id="22" name="عنصر نائب للتذييل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F019177-87EF-4E93-A50A-EC4B2035E08D}" type="slidenum">
              <a:rPr lang="ar-SA" smtClean="0"/>
              <a:t>‹#›</a:t>
            </a:fld>
            <a:endParaRPr lang="ar-SA"/>
          </a:p>
        </p:txBody>
      </p:sp>
      <p:grpSp>
        <p:nvGrpSpPr>
          <p:cNvPr id="2" name="مجموعة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شكل حر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شكل حر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 smtClean="0"/>
              <a:t>تصميم النظام</a:t>
            </a:r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SA" dirty="0" smtClean="0"/>
              <a:t>الفصل الثاني</a:t>
            </a:r>
            <a:endParaRPr lang="ar-SA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تصميم النظام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الهدف من التصميم هو بيان وتحديد كيفية حل هذه المشكلات.</a:t>
            </a:r>
          </a:p>
          <a:p>
            <a:r>
              <a:rPr lang="ar-SA" dirty="0" smtClean="0"/>
              <a:t>وضع تصور للنظام الجديد من خلال المعلومات التي يتم الحصول عليها من المراحل السابقة.</a:t>
            </a:r>
          </a:p>
          <a:p>
            <a:r>
              <a:rPr lang="ar-SA" dirty="0" smtClean="0"/>
              <a:t>يتم فيها بناء نموذج معين يقود لتصميم جديد.</a:t>
            </a:r>
            <a:endParaRPr lang="ar-SA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أهداف تصميم النظام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ar-SA" dirty="0" smtClean="0"/>
              <a:t>استخدام الطاقة البشرية بأعلى درجة</a:t>
            </a:r>
          </a:p>
          <a:p>
            <a:pPr marL="514350" indent="-514350">
              <a:buFont typeface="+mj-lt"/>
              <a:buAutoNum type="arabicPeriod"/>
            </a:pPr>
            <a:r>
              <a:rPr lang="ar-SA" dirty="0" smtClean="0"/>
              <a:t>استخدام الآلات البشرية بأعلى طاقة</a:t>
            </a:r>
          </a:p>
          <a:p>
            <a:pPr marL="514350" indent="-514350">
              <a:buFont typeface="+mj-lt"/>
              <a:buAutoNum type="arabicPeriod"/>
            </a:pPr>
            <a:r>
              <a:rPr lang="ar-SA" dirty="0" smtClean="0"/>
              <a:t>استخدام أحدث </a:t>
            </a:r>
            <a:r>
              <a:rPr lang="ar-SA" dirty="0" err="1" smtClean="0"/>
              <a:t>الاساليب</a:t>
            </a:r>
            <a:endParaRPr lang="ar-SA" dirty="0"/>
          </a:p>
          <a:p>
            <a:pPr marL="514350" indent="-514350">
              <a:buFont typeface="+mj-lt"/>
              <a:buAutoNum type="arabicPeriod"/>
            </a:pPr>
            <a:r>
              <a:rPr lang="ar-SA" dirty="0" smtClean="0"/>
              <a:t>الاستفادة من المواد بأفضل شكل</a:t>
            </a:r>
          </a:p>
          <a:p>
            <a:pPr marL="514350" indent="-514350">
              <a:buFont typeface="+mj-lt"/>
              <a:buAutoNum type="arabicPeriod"/>
            </a:pPr>
            <a:r>
              <a:rPr lang="ar-SA" dirty="0" smtClean="0"/>
              <a:t>الاستفادة خمن </a:t>
            </a:r>
            <a:r>
              <a:rPr lang="ar-SA" dirty="0" err="1" smtClean="0"/>
              <a:t>امكانية</a:t>
            </a:r>
            <a:r>
              <a:rPr lang="ar-SA" dirty="0" smtClean="0"/>
              <a:t> الحاسوب في خدمة النظام.</a:t>
            </a:r>
            <a:endParaRPr lang="ar-SA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dirty="0" smtClean="0"/>
              <a:t>أدوات تصميم النظام</a:t>
            </a:r>
            <a:endParaRPr lang="ar-SA" dirty="0"/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Wingdings" pitchFamily="2" charset="2"/>
              <a:buChar char="Ø"/>
            </a:pPr>
            <a:r>
              <a:rPr lang="ar-SA" dirty="0" smtClean="0"/>
              <a:t>لا تعتمد على الرسومات</a:t>
            </a:r>
          </a:p>
          <a:p>
            <a:r>
              <a:rPr lang="ar-SA" dirty="0" smtClean="0"/>
              <a:t>مثل قاموس البيانات.</a:t>
            </a:r>
            <a:endParaRPr lang="ar-SA" dirty="0"/>
          </a:p>
          <a:p>
            <a:endParaRPr lang="ar-SA" dirty="0" smtClean="0"/>
          </a:p>
          <a:p>
            <a:endParaRPr lang="ar-SA" dirty="0"/>
          </a:p>
          <a:p>
            <a:pPr marL="514350" indent="-514350">
              <a:buFont typeface="Wingdings" pitchFamily="2" charset="2"/>
              <a:buChar char="Ø"/>
            </a:pPr>
            <a:r>
              <a:rPr lang="ar-SA" dirty="0" smtClean="0"/>
              <a:t>تعتمد على الرسومات</a:t>
            </a:r>
          </a:p>
          <a:p>
            <a:pPr marL="514350" indent="-514350">
              <a:buFont typeface="Wingdings" pitchFamily="2" charset="2"/>
              <a:buChar char="Ø"/>
            </a:pPr>
            <a:r>
              <a:rPr lang="ar-SA" dirty="0" smtClean="0"/>
              <a:t>مثل مخطط تدفق البيانات </a:t>
            </a:r>
            <a:r>
              <a:rPr lang="en-US" dirty="0" smtClean="0"/>
              <a:t>DFD</a:t>
            </a:r>
            <a:endParaRPr lang="ar-SA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خطوات التصميم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ar-SA" dirty="0" smtClean="0"/>
              <a:t>تحديد إطار المشكلة بشكل واضح.</a:t>
            </a:r>
          </a:p>
          <a:p>
            <a:pPr marL="514350" indent="-514350">
              <a:buFont typeface="+mj-lt"/>
              <a:buAutoNum type="arabicPeriod"/>
            </a:pPr>
            <a:r>
              <a:rPr lang="ar-SA" dirty="0" smtClean="0"/>
              <a:t>تحديد المكونات المشتركة في كيان الشركة ,وتحديد أساليب حلها عن طريق:</a:t>
            </a:r>
          </a:p>
          <a:p>
            <a:pPr marL="914400" lvl="1" indent="-514350">
              <a:buFont typeface="+mj-cs"/>
              <a:buAutoNum type="arabic1Minus"/>
            </a:pPr>
            <a:r>
              <a:rPr lang="ar-SA" dirty="0" smtClean="0"/>
              <a:t>تصميم مخرجات</a:t>
            </a:r>
          </a:p>
          <a:p>
            <a:pPr marL="914400" lvl="1" indent="-514350">
              <a:buFont typeface="+mj-cs"/>
              <a:buAutoNum type="arabic1Minus"/>
            </a:pPr>
            <a:r>
              <a:rPr lang="ar-SA" dirty="0" smtClean="0"/>
              <a:t>تصميم </a:t>
            </a:r>
            <a:r>
              <a:rPr lang="ar-SA" dirty="0" err="1" smtClean="0"/>
              <a:t>مدخلات</a:t>
            </a:r>
            <a:endParaRPr lang="ar-SA" dirty="0" smtClean="0"/>
          </a:p>
          <a:p>
            <a:pPr marL="914400" lvl="1" indent="-514350">
              <a:buFont typeface="+mj-cs"/>
              <a:buAutoNum type="arabic1Minus"/>
            </a:pPr>
            <a:r>
              <a:rPr lang="ar-SA" dirty="0" smtClean="0"/>
              <a:t>تنظيم معاملات</a:t>
            </a:r>
          </a:p>
          <a:p>
            <a:pPr marL="514350" indent="-514350">
              <a:buFont typeface="+mj-lt"/>
              <a:buAutoNum type="arabicPeriod"/>
            </a:pPr>
            <a:r>
              <a:rPr lang="ar-SA" dirty="0" smtClean="0"/>
              <a:t>اختيار أداة للتقييم.</a:t>
            </a:r>
          </a:p>
          <a:p>
            <a:pPr marL="514350" indent="-514350">
              <a:buFont typeface="+mj-lt"/>
              <a:buAutoNum type="arabicPeriod"/>
            </a:pPr>
            <a:r>
              <a:rPr lang="ar-SA" dirty="0" smtClean="0"/>
              <a:t>وضع مكونات النظام في مواقع حسب أدائها.</a:t>
            </a:r>
          </a:p>
          <a:p>
            <a:pPr marL="514350" indent="-514350">
              <a:buFont typeface="+mj-lt"/>
              <a:buAutoNum type="arabicPeriod"/>
            </a:pPr>
            <a:r>
              <a:rPr lang="ar-SA" dirty="0" smtClean="0"/>
              <a:t>إعطاء أوزان نسبية لأهمية المكونات المختلفة</a:t>
            </a:r>
          </a:p>
          <a:p>
            <a:pPr marL="514350" indent="-514350">
              <a:buFont typeface="+mj-lt"/>
              <a:buAutoNum type="arabicPeriod"/>
            </a:pPr>
            <a:r>
              <a:rPr lang="ar-SA" dirty="0" smtClean="0"/>
              <a:t>تحديد المواعيد الزمنية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تصميم نماذج النظام المقترح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مجموعة من العناصر في شكل معين.</a:t>
            </a:r>
          </a:p>
          <a:p>
            <a:pPr marL="914400" lvl="1" indent="-514350">
              <a:buFont typeface="+mj-lt"/>
              <a:buAutoNum type="arabicPeriod"/>
            </a:pPr>
            <a:r>
              <a:rPr lang="ar-SA" dirty="0" smtClean="0"/>
              <a:t>نماذج الإدخال.</a:t>
            </a:r>
          </a:p>
          <a:p>
            <a:pPr marL="914400" lvl="1" indent="-514350">
              <a:buFont typeface="+mj-lt"/>
              <a:buAutoNum type="arabicPeriod"/>
            </a:pPr>
            <a:r>
              <a:rPr lang="ar-SA" dirty="0" smtClean="0"/>
              <a:t>نماذج الإخراج.</a:t>
            </a:r>
            <a:endParaRPr lang="ar-SA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تصميم المخرجات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ar-SA" dirty="0" smtClean="0"/>
              <a:t>بعد توصيف المخرجات في مرحلة الدراسة من خلال وضع المخططات الأولية.</a:t>
            </a:r>
          </a:p>
          <a:p>
            <a:r>
              <a:rPr lang="ar-SA" dirty="0" smtClean="0"/>
              <a:t>في مرحلة التصميم يتم الاعتماد على هذه المخططات في تصميم المخرجات مع مراعاة التالي:</a:t>
            </a:r>
          </a:p>
          <a:p>
            <a:pPr marL="914400" lvl="1" indent="-514350">
              <a:buFont typeface="+mj-lt"/>
              <a:buAutoNum type="arabicPeriod"/>
            </a:pPr>
            <a:r>
              <a:rPr lang="ar-SA" dirty="0" smtClean="0"/>
              <a:t>شكل التقرير النهائي.</a:t>
            </a:r>
          </a:p>
          <a:p>
            <a:pPr marL="914400" lvl="1" indent="-514350">
              <a:buFont typeface="+mj-lt"/>
              <a:buAutoNum type="arabicPeriod"/>
            </a:pPr>
            <a:r>
              <a:rPr lang="ar-SA" dirty="0" smtClean="0"/>
              <a:t>إمكانية حذف التقارير الغير لازمة.</a:t>
            </a:r>
          </a:p>
          <a:p>
            <a:pPr marL="914400" lvl="1" indent="-514350">
              <a:buFont typeface="+mj-lt"/>
              <a:buAutoNum type="arabicPeriod"/>
            </a:pPr>
            <a:r>
              <a:rPr lang="ar-SA" dirty="0" smtClean="0"/>
              <a:t>التأكد من المعلومات التالية:</a:t>
            </a:r>
          </a:p>
          <a:p>
            <a:pPr marL="1314450" lvl="2" indent="-514350">
              <a:buFont typeface="+mj-cs"/>
              <a:buAutoNum type="arabic1Minus"/>
            </a:pPr>
            <a:r>
              <a:rPr lang="ar-SA" dirty="0" smtClean="0"/>
              <a:t>معدل استخراج التقرير.</a:t>
            </a:r>
          </a:p>
          <a:p>
            <a:pPr marL="1314450" lvl="2" indent="-514350">
              <a:buFont typeface="+mj-cs"/>
              <a:buAutoNum type="arabic1Minus"/>
            </a:pPr>
            <a:r>
              <a:rPr lang="ar-SA" dirty="0" smtClean="0"/>
              <a:t>عدد النسخ وجهات التوزيع.</a:t>
            </a:r>
          </a:p>
          <a:p>
            <a:pPr marL="1314450" lvl="2" indent="-514350">
              <a:buFont typeface="+mj-cs"/>
              <a:buAutoNum type="arabic1Minus"/>
            </a:pPr>
            <a:r>
              <a:rPr lang="ar-SA" dirty="0" smtClean="0"/>
              <a:t>حجم التقارير.</a:t>
            </a:r>
          </a:p>
          <a:p>
            <a:pPr marL="1314450" lvl="2" indent="-514350">
              <a:buFont typeface="+mj-cs"/>
              <a:buAutoNum type="arabic1Minus"/>
            </a:pPr>
            <a:r>
              <a:rPr lang="ar-SA" dirty="0" smtClean="0"/>
              <a:t>الكمية.</a:t>
            </a:r>
            <a:endParaRPr lang="ar-SA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مرحلة تنفيذ النظام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استراتيجيات التنفيذ:</a:t>
            </a:r>
          </a:p>
          <a:p>
            <a:pPr marL="914400" lvl="1" indent="-514350">
              <a:buFont typeface="+mj-lt"/>
              <a:buAutoNum type="arabicPeriod"/>
            </a:pPr>
            <a:r>
              <a:rPr lang="ar-SA" dirty="0" smtClean="0"/>
              <a:t>التحول المباشر:</a:t>
            </a:r>
          </a:p>
          <a:p>
            <a:pPr marL="914400" lvl="1" indent="-514350">
              <a:buFont typeface="+mj-lt"/>
              <a:buAutoNum type="arabicPeriod"/>
            </a:pPr>
            <a:r>
              <a:rPr lang="ar-SA" dirty="0" smtClean="0"/>
              <a:t>التحول المتوازي:</a:t>
            </a:r>
          </a:p>
          <a:p>
            <a:pPr marL="914400" lvl="1" indent="-514350">
              <a:buFont typeface="+mj-lt"/>
              <a:buAutoNum type="arabicPeriod"/>
            </a:pPr>
            <a:r>
              <a:rPr lang="ar-SA" dirty="0" smtClean="0"/>
              <a:t>التحول التدريجي:</a:t>
            </a:r>
            <a:endParaRPr lang="ar-SA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التحول المباشر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يتم إيقاف عمل النظام القديم ويحل محله النظام الجديد.</a:t>
            </a:r>
          </a:p>
          <a:p>
            <a:r>
              <a:rPr lang="ar-SA" dirty="0" smtClean="0"/>
              <a:t>العيب: في حين فشل النظام الجديد سيتوقف العمل تماما.</a:t>
            </a:r>
            <a:endParaRPr lang="ar-SA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التحول المتوازي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يبقى النظام القديم بكامل طاقته جنبا إلى جنب مع النظام الجديد الذي يعمل هو </a:t>
            </a:r>
            <a:r>
              <a:rPr lang="ar-SA" dirty="0" err="1" smtClean="0"/>
              <a:t>الاخر</a:t>
            </a:r>
            <a:r>
              <a:rPr lang="ar-SA" dirty="0" smtClean="0"/>
              <a:t> بكامل طاقته.</a:t>
            </a:r>
          </a:p>
          <a:p>
            <a:r>
              <a:rPr lang="ar-SA" dirty="0" smtClean="0"/>
              <a:t>العيوب: تتطلب تكلفة وجهد عالي.</a:t>
            </a:r>
            <a:endParaRPr lang="ar-SA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التحول التدريجي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dirty="0" smtClean="0"/>
              <a:t>يأخذ مزايا الطريقتين السابقتين.</a:t>
            </a:r>
          </a:p>
          <a:p>
            <a:r>
              <a:rPr lang="ar-SA" dirty="0" smtClean="0"/>
              <a:t>ينقسم إلى ثلاثة أقسام :</a:t>
            </a:r>
          </a:p>
          <a:p>
            <a:pPr marL="914400" lvl="1" indent="-514350">
              <a:buFont typeface="+mj-lt"/>
              <a:buAutoNum type="arabicPeriod"/>
            </a:pPr>
            <a:r>
              <a:rPr lang="ar-SA" dirty="0" smtClean="0"/>
              <a:t>التحول </a:t>
            </a:r>
            <a:r>
              <a:rPr lang="ar-SA" dirty="0" err="1" smtClean="0"/>
              <a:t>التوزيعي</a:t>
            </a:r>
            <a:r>
              <a:rPr lang="ar-SA" dirty="0" smtClean="0"/>
              <a:t>:</a:t>
            </a:r>
          </a:p>
          <a:p>
            <a:pPr marL="914400" lvl="1" indent="-514350">
              <a:buNone/>
            </a:pPr>
            <a:r>
              <a:rPr lang="ar-SA" dirty="0" smtClean="0"/>
              <a:t>يتم تنفيذه في أحد الفروع </a:t>
            </a:r>
            <a:r>
              <a:rPr lang="ar-SA" dirty="0" err="1" smtClean="0"/>
              <a:t>واذا</a:t>
            </a:r>
            <a:r>
              <a:rPr lang="ar-SA" dirty="0" smtClean="0"/>
              <a:t> نجح يتم نقله لبقية الفروع.</a:t>
            </a:r>
          </a:p>
          <a:p>
            <a:pPr marL="914400" lvl="1" indent="-514350">
              <a:buFont typeface="+mj-lt"/>
              <a:buAutoNum type="arabicPeriod" startAt="2"/>
            </a:pPr>
            <a:r>
              <a:rPr lang="ar-SA" dirty="0" smtClean="0"/>
              <a:t>التحول بالتجربة النموذجية:</a:t>
            </a:r>
          </a:p>
          <a:p>
            <a:pPr marL="1314450" lvl="2" indent="-514350">
              <a:buNone/>
            </a:pPr>
            <a:r>
              <a:rPr lang="ar-SA" dirty="0" smtClean="0"/>
              <a:t>يتم تطبيق النظام الجديد على جزء من النظام القديم كنموذج وعند النجاح يتم تجربة بقية الأجزاء.</a:t>
            </a:r>
          </a:p>
          <a:p>
            <a:pPr marL="914400" lvl="1" indent="-514350">
              <a:buFont typeface="+mj-lt"/>
              <a:buAutoNum type="arabicPeriod" startAt="2"/>
            </a:pPr>
            <a:r>
              <a:rPr lang="ar-SA" dirty="0" smtClean="0"/>
              <a:t>التحول الجزئي:</a:t>
            </a:r>
          </a:p>
          <a:p>
            <a:pPr marL="1314450" lvl="2" indent="-514350">
              <a:buNone/>
            </a:pPr>
            <a:r>
              <a:rPr lang="ar-SA" dirty="0" smtClean="0"/>
              <a:t>يتم التطبيق تدريجيا للنظام الجديد بحيث تزداد معاملات النظام التي تدخل النظام الجديد شيئا فشيئا.</a:t>
            </a:r>
          </a:p>
          <a:p>
            <a:pPr marL="1314450" lvl="2" indent="-514350">
              <a:buNone/>
            </a:pPr>
            <a:endParaRPr lang="ar-SA" dirty="0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تنفيذ النظام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ar-SA" dirty="0" smtClean="0"/>
              <a:t>البدء التنفيذ </a:t>
            </a:r>
          </a:p>
          <a:p>
            <a:pPr marL="914400" lvl="1" indent="-514350">
              <a:buNone/>
            </a:pPr>
            <a:r>
              <a:rPr lang="ar-SA" dirty="0" smtClean="0"/>
              <a:t>التنفيذ نوعان:</a:t>
            </a:r>
          </a:p>
          <a:p>
            <a:pPr marL="1314450" lvl="2" indent="-514350">
              <a:buFont typeface="+mj-cs"/>
              <a:buAutoNum type="arabic1Minus"/>
            </a:pPr>
            <a:r>
              <a:rPr lang="ar-SA" dirty="0" smtClean="0"/>
              <a:t>يدوي:</a:t>
            </a:r>
          </a:p>
          <a:p>
            <a:pPr marL="1771650" lvl="3" indent="-514350">
              <a:buNone/>
            </a:pPr>
            <a:r>
              <a:rPr lang="ar-SA" dirty="0" smtClean="0"/>
              <a:t> </a:t>
            </a:r>
            <a:r>
              <a:rPr lang="ar-SA" dirty="0" err="1" smtClean="0"/>
              <a:t>اعداد</a:t>
            </a:r>
            <a:r>
              <a:rPr lang="ar-SA" dirty="0" smtClean="0"/>
              <a:t> </a:t>
            </a:r>
            <a:r>
              <a:rPr lang="ar-SA" dirty="0" err="1" smtClean="0"/>
              <a:t>التوثيقات</a:t>
            </a:r>
            <a:r>
              <a:rPr lang="ar-SA" dirty="0" smtClean="0"/>
              <a:t> الخاصة بالنظام.</a:t>
            </a:r>
          </a:p>
          <a:p>
            <a:pPr marL="1314450" lvl="2" indent="-514350">
              <a:buFont typeface="+mj-cs"/>
              <a:buAutoNum type="arabic1Minus"/>
            </a:pPr>
            <a:r>
              <a:rPr lang="ar-SA" dirty="0" smtClean="0"/>
              <a:t>الكتروني:</a:t>
            </a:r>
          </a:p>
          <a:p>
            <a:pPr marL="1771650" lvl="3" indent="-514350">
              <a:buNone/>
            </a:pPr>
            <a:r>
              <a:rPr lang="ar-SA" dirty="0" smtClean="0"/>
              <a:t>تنفيذ </a:t>
            </a:r>
            <a:r>
              <a:rPr lang="ar-SA" dirty="0" err="1" smtClean="0"/>
              <a:t>الافكار</a:t>
            </a:r>
            <a:r>
              <a:rPr lang="ar-SA" dirty="0" smtClean="0"/>
              <a:t> باستخدام الحاسب.</a:t>
            </a:r>
          </a:p>
          <a:p>
            <a:pPr marL="514350" indent="-514350">
              <a:buFont typeface="+mj-lt"/>
              <a:buAutoNum type="arabicPeriod"/>
            </a:pPr>
            <a:r>
              <a:rPr lang="ar-SA" dirty="0" smtClean="0"/>
              <a:t>تجريب النظام:</a:t>
            </a:r>
          </a:p>
          <a:p>
            <a:pPr marL="914400" lvl="1" indent="-514350">
              <a:buNone/>
            </a:pPr>
            <a:r>
              <a:rPr lang="ar-SA" dirty="0" smtClean="0"/>
              <a:t>يتم تحميل النظام على احد </a:t>
            </a:r>
            <a:r>
              <a:rPr lang="ar-SA" dirty="0" err="1" smtClean="0"/>
              <a:t>الاجهزة</a:t>
            </a:r>
            <a:r>
              <a:rPr lang="ar-SA" dirty="0" smtClean="0"/>
              <a:t> وتجريبه مبدئيا.</a:t>
            </a:r>
          </a:p>
          <a:p>
            <a:pPr marL="514350" indent="-514350">
              <a:buFont typeface="+mj-lt"/>
              <a:buAutoNum type="arabicPeriod"/>
            </a:pPr>
            <a:r>
              <a:rPr lang="ar-SA" dirty="0" smtClean="0"/>
              <a:t>تدريب المستفيدين على استخدام النظام:</a:t>
            </a:r>
          </a:p>
          <a:p>
            <a:pPr marL="514350" indent="-514350">
              <a:buFont typeface="+mj-lt"/>
              <a:buAutoNum type="arabicPeriod"/>
            </a:pPr>
            <a:r>
              <a:rPr lang="ar-SA" dirty="0" smtClean="0"/>
              <a:t>التحول من النظام الحالي اليدوي إلى النظام الجديد:</a:t>
            </a:r>
          </a:p>
          <a:p>
            <a:pPr marL="514350" indent="-514350">
              <a:buFont typeface="+mj-lt"/>
              <a:buAutoNum type="arabicPeriod"/>
            </a:pPr>
            <a:endParaRPr lang="ar-SA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انتهى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سبحانك اللهم وبحمدك اشهد أن لا إله إلا أنت استغفرك وأتوب إليك</a:t>
            </a:r>
            <a:endParaRPr lang="ar-SA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تدفق">
  <a:themeElements>
    <a:clrScheme name="تدفق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تدفق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تدفق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46</TotalTime>
  <Words>406</Words>
  <Application>Microsoft Office PowerPoint</Application>
  <PresentationFormat>عرض على الشاشة (3:4)‏</PresentationFormat>
  <Paragraphs>76</Paragraphs>
  <Slides>13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13</vt:i4>
      </vt:variant>
    </vt:vector>
  </HeadingPairs>
  <TitlesOfParts>
    <vt:vector size="14" baseType="lpstr">
      <vt:lpstr>تدفق</vt:lpstr>
      <vt:lpstr>تصميم النظام</vt:lpstr>
      <vt:lpstr>تصميم النظام</vt:lpstr>
      <vt:lpstr>أهداف تصميم النظام</vt:lpstr>
      <vt:lpstr>أدوات تصميم النظام</vt:lpstr>
      <vt:lpstr>خطوات التصميم</vt:lpstr>
      <vt:lpstr>تصميم نماذج النظام المقترح</vt:lpstr>
      <vt:lpstr>تصميم المخرجات</vt:lpstr>
      <vt:lpstr>مرحلة تنفيذ النظام</vt:lpstr>
      <vt:lpstr>التحول المباشر</vt:lpstr>
      <vt:lpstr>التحول المتوازي</vt:lpstr>
      <vt:lpstr>التحول التدريجي</vt:lpstr>
      <vt:lpstr>تنفيذ النظام</vt:lpstr>
      <vt:lpstr>انتهى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تصميم النظام</dc:title>
  <dc:creator>amalabass</dc:creator>
  <cp:lastModifiedBy>amalabass</cp:lastModifiedBy>
  <cp:revision>5</cp:revision>
  <dcterms:created xsi:type="dcterms:W3CDTF">2012-10-09T06:20:11Z</dcterms:created>
  <dcterms:modified xsi:type="dcterms:W3CDTF">2012-10-09T07:06:43Z</dcterms:modified>
</cp:coreProperties>
</file>