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3E15"/>
    <a:srgbClr val="669BA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935FE-4E52-4767-8478-BCF4A7BA7A73}" type="datetimeFigureOut">
              <a:rPr lang="en-US" smtClean="0"/>
              <a:pPr/>
              <a:t>10/16/2012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F1CFC5-89C7-4D4C-AA1C-EC4925496B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2AEA-7555-458A-AEFE-038F5F380C94}" type="datetime1">
              <a:rPr lang="ar-SA" smtClean="0"/>
              <a:pPr/>
              <a:t>01/12/1433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AFA3-8CFD-46FF-B564-F33A6C3973DC}" type="datetime1">
              <a:rPr lang="ar-SA" smtClean="0"/>
              <a:pPr/>
              <a:t>01/12/1433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F6004-75B6-43BC-BB53-942FB66EF38A}" type="datetime1">
              <a:rPr lang="ar-SA" smtClean="0"/>
              <a:pPr/>
              <a:t>01/12/1433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F5B91-5BF3-4842-BBA7-41EB37CFB703}" type="datetime1">
              <a:rPr lang="ar-SA" smtClean="0"/>
              <a:pPr/>
              <a:t>01/12/1433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D294E-FE88-4132-8286-E667FB02B864}" type="datetime1">
              <a:rPr lang="ar-SA" smtClean="0"/>
              <a:pPr/>
              <a:t>01/12/1433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EC1E4-FFB5-4514-A2AB-E815215A85C4}" type="datetime1">
              <a:rPr lang="ar-SA" smtClean="0"/>
              <a:pPr/>
              <a:t>01/12/1433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26F0-F2C4-4150-91A1-22B4453EE4B1}" type="datetime1">
              <a:rPr lang="ar-SA" smtClean="0"/>
              <a:pPr/>
              <a:t>01/12/1433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ED99-8120-4D5A-A153-7112C4828599}" type="datetime1">
              <a:rPr lang="ar-SA" smtClean="0"/>
              <a:pPr/>
              <a:t>01/12/1433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D28F9-CA7F-4C9C-80D9-EABDA9C1B8FF}" type="datetime1">
              <a:rPr lang="ar-SA" smtClean="0"/>
              <a:pPr/>
              <a:t>01/12/1433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63563-5CBE-4502-9DCB-B7E90D2B4F4B}" type="datetime1">
              <a:rPr lang="ar-SA" smtClean="0"/>
              <a:pPr/>
              <a:t>01/12/1433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E56D3-C345-4E01-8BFC-8AA8E278A6A5}" type="datetime1">
              <a:rPr lang="ar-SA" smtClean="0"/>
              <a:pPr/>
              <a:t>01/12/1433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6B1B9-2FE7-4DD8-89EB-B1DF3720F9F6}" type="datetime1">
              <a:rPr lang="ar-SA" smtClean="0"/>
              <a:pPr/>
              <a:t>01/12/1433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م.ع.أريج المالكي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20EFD-9AF1-4BBD-BEC2-2479F66E559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42910" y="785794"/>
            <a:ext cx="7772400" cy="1470025"/>
          </a:xfrm>
        </p:spPr>
        <p:txBody>
          <a:bodyPr/>
          <a:lstStyle/>
          <a:p>
            <a:pPr rtl="1"/>
            <a:r>
              <a:rPr lang="ar-SA" dirty="0" smtClean="0"/>
              <a:t>مرحلة تقييم وقياس الأداء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71538" y="2357430"/>
            <a:ext cx="6400800" cy="1752600"/>
          </a:xfrm>
        </p:spPr>
        <p:txBody>
          <a:bodyPr/>
          <a:lstStyle/>
          <a:p>
            <a:r>
              <a:rPr lang="ar-SA" dirty="0" smtClean="0">
                <a:solidFill>
                  <a:srgbClr val="D33E15"/>
                </a:solidFill>
              </a:rPr>
              <a:t>الفصل الثاني</a:t>
            </a:r>
            <a:endParaRPr lang="ar-SA" dirty="0">
              <a:solidFill>
                <a:srgbClr val="D33E1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التقييم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أنواع التقييم(قد تكون منفصلة أو مختلط)</a:t>
            </a:r>
          </a:p>
          <a:p>
            <a:pPr marL="971550" lvl="1" indent="-514350" algn="r" rtl="1">
              <a:buClr>
                <a:schemeClr val="tx1"/>
              </a:buClr>
              <a:buFont typeface="+mj-lt"/>
              <a:buAutoNum type="arabicPeriod"/>
            </a:pPr>
            <a:r>
              <a:rPr lang="ar-SA" b="1" dirty="0" smtClean="0">
                <a:solidFill>
                  <a:srgbClr val="D33E15"/>
                </a:solidFill>
              </a:rPr>
              <a:t>تقييم الأداء.</a:t>
            </a:r>
          </a:p>
          <a:p>
            <a:pPr marL="971550" lvl="1" indent="-514350" algn="r" rtl="1">
              <a:buClr>
                <a:schemeClr val="tx1"/>
              </a:buClr>
              <a:buFont typeface="+mj-lt"/>
              <a:buAutoNum type="arabicPeriod"/>
            </a:pPr>
            <a:r>
              <a:rPr lang="ar-SA" b="1" dirty="0" smtClean="0">
                <a:solidFill>
                  <a:srgbClr val="D33E15"/>
                </a:solidFill>
              </a:rPr>
              <a:t>تقييم التأثير.</a:t>
            </a:r>
          </a:p>
          <a:p>
            <a:pPr marL="971550" lvl="1" indent="-514350" algn="r" rtl="1">
              <a:buClr>
                <a:schemeClr val="tx1"/>
              </a:buClr>
              <a:buFont typeface="+mj-lt"/>
              <a:buAutoNum type="arabicPeriod"/>
            </a:pPr>
            <a:r>
              <a:rPr lang="ar-SA" b="1" dirty="0" smtClean="0">
                <a:solidFill>
                  <a:srgbClr val="D33E15"/>
                </a:solidFill>
              </a:rPr>
              <a:t>تقييم اقتصادي.</a:t>
            </a:r>
            <a:endParaRPr lang="ar-SA" b="1" dirty="0">
              <a:solidFill>
                <a:srgbClr val="D33E1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قياس الأداء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dirty="0" smtClean="0"/>
              <a:t>إن الإنتاج لأي مؤسسة لابد أن يعتمد على الأعمال.</a:t>
            </a:r>
            <a:endParaRPr lang="ar-SA" dirty="0"/>
          </a:p>
          <a:p>
            <a:pPr lvl="1" algn="r" rtl="1"/>
            <a:r>
              <a:rPr lang="ar-SA" dirty="0" smtClean="0"/>
              <a:t>مكتب--</a:t>
            </a:r>
            <a:r>
              <a:rPr lang="en-US" dirty="0" smtClean="0"/>
              <a:t>&lt;</a:t>
            </a:r>
            <a:r>
              <a:rPr lang="ar-SA" dirty="0" smtClean="0"/>
              <a:t> نظام معلومات --</a:t>
            </a:r>
            <a:r>
              <a:rPr lang="en-US" dirty="0" smtClean="0"/>
              <a:t>&lt;</a:t>
            </a:r>
            <a:r>
              <a:rPr lang="ar-SA" dirty="0" smtClean="0"/>
              <a:t> سرعة الحصول على </a:t>
            </a:r>
            <a:r>
              <a:rPr lang="ar-SA" dirty="0" smtClean="0"/>
              <a:t>المعلومات.</a:t>
            </a:r>
            <a:endParaRPr lang="ar-SA" dirty="0" smtClean="0"/>
          </a:p>
          <a:p>
            <a:pPr lvl="1" algn="r" rtl="1"/>
            <a:r>
              <a:rPr lang="ar-SA" dirty="0" smtClean="0"/>
              <a:t>لكي </a:t>
            </a:r>
            <a:r>
              <a:rPr lang="ar-SA" dirty="0" smtClean="0"/>
              <a:t>تكون عملية </a:t>
            </a:r>
            <a:r>
              <a:rPr lang="ar-SA" dirty="0" smtClean="0"/>
              <a:t>القياس مفهومة وذات جدوى --</a:t>
            </a:r>
            <a:r>
              <a:rPr lang="en-US" dirty="0" smtClean="0"/>
              <a:t>&lt;</a:t>
            </a:r>
            <a:r>
              <a:rPr lang="ar-SA" dirty="0" smtClean="0"/>
              <a:t> يجب أن تتم على أسس عملية </a:t>
            </a:r>
            <a:r>
              <a:rPr lang="ar-SA" dirty="0" smtClean="0"/>
              <a:t>مدروسة.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معايير قياس الأداء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dirty="0" smtClean="0"/>
              <a:t>لا يعتبر القياس بحد ذاته مشكلة كبيرة, لأنه غالبا ما يخضع لقواعد ثابتة </a:t>
            </a:r>
            <a:r>
              <a:rPr lang="ar-SA" dirty="0" smtClean="0"/>
              <a:t>منطقية ولكن المشكلة إذا كان القياس غير مفيد.</a:t>
            </a:r>
          </a:p>
          <a:p>
            <a:pPr lvl="1" algn="r" rtl="1"/>
            <a:endParaRPr lang="ar-SA" dirty="0" smtClean="0"/>
          </a:p>
          <a:p>
            <a:pPr lvl="1" algn="r" rtl="1"/>
            <a:r>
              <a:rPr lang="ar-SA" dirty="0" smtClean="0"/>
              <a:t>لذلك كان التوجه إلى استخدام معيارين للقياس هما:</a:t>
            </a:r>
            <a:endParaRPr lang="ar-SA" dirty="0" smtClean="0"/>
          </a:p>
          <a:p>
            <a:pPr lvl="1" algn="r" rtl="1">
              <a:buNone/>
            </a:pPr>
            <a:endParaRPr lang="ar-SA" dirty="0" smtClean="0"/>
          </a:p>
          <a:p>
            <a:pPr lvl="1" algn="r" rtl="1">
              <a:buNone/>
            </a:pPr>
            <a:endParaRPr lang="ar-SA" dirty="0" smtClean="0"/>
          </a:p>
          <a:p>
            <a:pPr lvl="1" algn="r" rtl="1">
              <a:buNone/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معايير القياس: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71550" lvl="1" indent="-514350" algn="r" rtl="1">
              <a:buFont typeface="+mj-lt"/>
              <a:buAutoNum type="arabicPeriod"/>
            </a:pPr>
            <a:r>
              <a:rPr lang="ar-SA" dirty="0" smtClean="0">
                <a:solidFill>
                  <a:srgbClr val="D33E15"/>
                </a:solidFill>
              </a:rPr>
              <a:t>الجانب الزمني(الوقت</a:t>
            </a:r>
            <a:r>
              <a:rPr lang="ar-SA" dirty="0" smtClean="0">
                <a:solidFill>
                  <a:srgbClr val="D33E15"/>
                </a:solidFill>
              </a:rPr>
              <a:t>):</a:t>
            </a:r>
            <a:endParaRPr lang="ar-SA" dirty="0" smtClean="0">
              <a:solidFill>
                <a:srgbClr val="D33E15"/>
              </a:solidFill>
            </a:endParaRPr>
          </a:p>
          <a:p>
            <a:pPr lvl="2" algn="r" rtl="1"/>
            <a:r>
              <a:rPr lang="ar-SA" dirty="0" smtClean="0"/>
              <a:t>قياس كمية العمل التي يمكن إنجازها في وقت محدد.</a:t>
            </a:r>
          </a:p>
          <a:p>
            <a:pPr lvl="2" algn="r" rtl="1"/>
            <a:r>
              <a:rPr lang="ar-SA" dirty="0" smtClean="0"/>
              <a:t>مثال:</a:t>
            </a:r>
          </a:p>
          <a:p>
            <a:pPr lvl="3" algn="r" rtl="1"/>
            <a:r>
              <a:rPr lang="ar-SA" dirty="0" smtClean="0"/>
              <a:t>قياس عدد العملاء الذين يخدمهم النظام في ساعة, ومقارنة النتيجة مع متوسط خدمة أنظمة بنوك أخرى .</a:t>
            </a:r>
            <a:endParaRPr lang="ar-SA" dirty="0" smtClean="0"/>
          </a:p>
          <a:p>
            <a:pPr marL="971550" lvl="1" indent="-514350" algn="r" rtl="1">
              <a:buFont typeface="+mj-lt"/>
              <a:buAutoNum type="arabicPeriod"/>
            </a:pPr>
            <a:r>
              <a:rPr lang="ar-SA" dirty="0" smtClean="0">
                <a:solidFill>
                  <a:srgbClr val="D33E15"/>
                </a:solidFill>
              </a:rPr>
              <a:t>الجانب المالي(النقود</a:t>
            </a:r>
            <a:r>
              <a:rPr lang="ar-SA" dirty="0" smtClean="0">
                <a:solidFill>
                  <a:srgbClr val="D33E15"/>
                </a:solidFill>
              </a:rPr>
              <a:t>):</a:t>
            </a:r>
            <a:endParaRPr lang="ar-SA" dirty="0" smtClean="0">
              <a:solidFill>
                <a:srgbClr val="D33E15"/>
              </a:solidFill>
            </a:endParaRPr>
          </a:p>
          <a:p>
            <a:pPr lvl="2" algn="r" rtl="1"/>
            <a:r>
              <a:rPr lang="ar-SA" dirty="0" smtClean="0"/>
              <a:t>لابد من قياس الجانب المالي للتأكد بأن التحسينات التي أجريت على النظام حققت المراد منها في زيادة الدخل المتوقع.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أدوات قياس الأداء: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 algn="r" rtl="1"/>
            <a:r>
              <a:rPr lang="ar-SA" dirty="0" smtClean="0"/>
              <a:t>ترتبط هذه النقاط بشكل كبير فلا يمكن  اعتماد نقطة دون أخرى للحصول على نتائج جيدة..</a:t>
            </a:r>
          </a:p>
          <a:p>
            <a:pPr marL="1371600" lvl="2" indent="-457200" algn="r" rtl="1">
              <a:buFont typeface="+mj-lt"/>
              <a:buAutoNum type="arabicPeriod"/>
            </a:pPr>
            <a:r>
              <a:rPr lang="ar-SA" dirty="0" smtClean="0">
                <a:solidFill>
                  <a:srgbClr val="D33E15"/>
                </a:solidFill>
              </a:rPr>
              <a:t>الكفاءة:</a:t>
            </a:r>
          </a:p>
          <a:p>
            <a:pPr lvl="3" algn="r" rtl="1"/>
            <a:r>
              <a:rPr lang="ar-SA" dirty="0" smtClean="0"/>
              <a:t>تحقيق المخرجات المرجوة من المدخل للنظام.</a:t>
            </a:r>
            <a:endParaRPr lang="ar-SA" dirty="0" smtClean="0"/>
          </a:p>
          <a:p>
            <a:pPr marL="1371600" lvl="2" indent="-457200" algn="r" rtl="1">
              <a:buFont typeface="+mj-lt"/>
              <a:buAutoNum type="arabicPeriod"/>
            </a:pPr>
            <a:r>
              <a:rPr lang="ar-SA" dirty="0" smtClean="0">
                <a:solidFill>
                  <a:srgbClr val="D33E15"/>
                </a:solidFill>
              </a:rPr>
              <a:t>الفاعلية:</a:t>
            </a:r>
          </a:p>
          <a:p>
            <a:pPr lvl="3" algn="r" rtl="1"/>
            <a:r>
              <a:rPr lang="ar-SA" dirty="0" smtClean="0"/>
              <a:t>تقيس ما يتم إنتاجه بشكل نهائي مقارنه مع ما كان من الممكن تحقيقه (الحاله المثالية).</a:t>
            </a:r>
            <a:endParaRPr lang="ar-SA" dirty="0" smtClean="0"/>
          </a:p>
          <a:p>
            <a:pPr marL="1371600" lvl="2" indent="-457200" algn="r" rtl="1">
              <a:buFont typeface="+mj-lt"/>
              <a:buAutoNum type="arabicPeriod"/>
            </a:pPr>
            <a:r>
              <a:rPr lang="ar-SA" dirty="0" smtClean="0">
                <a:solidFill>
                  <a:srgbClr val="D33E15"/>
                </a:solidFill>
              </a:rPr>
              <a:t>الإنتاجية</a:t>
            </a:r>
            <a:r>
              <a:rPr lang="ar-SA" dirty="0" smtClean="0">
                <a:solidFill>
                  <a:srgbClr val="D33E15"/>
                </a:solidFill>
              </a:rPr>
              <a:t>:</a:t>
            </a:r>
          </a:p>
          <a:p>
            <a:pPr lvl="3" algn="r" rtl="1"/>
            <a:r>
              <a:rPr lang="ar-SA" dirty="0" smtClean="0"/>
              <a:t>يتشابه مفهوم الإنتاجية بشكل كبير مع مفهوم الفاعلية.</a:t>
            </a:r>
          </a:p>
          <a:p>
            <a:pPr lvl="3" algn="r" rtl="1"/>
            <a:r>
              <a:rPr lang="ar-SA" dirty="0" smtClean="0"/>
              <a:t>الفرق: يمكن قياس الإنتاجية  بشكل أرقام واضحة تؤدي إلى دلالات خاصة مفهومة.</a:t>
            </a:r>
          </a:p>
          <a:p>
            <a:pPr lvl="3" algn="r" rtl="1"/>
            <a:r>
              <a:rPr lang="ar-SA" dirty="0" smtClean="0"/>
              <a:t>الحاجة للإنتاج ترى كمقياس يجمع مفهوم الكفاءة والفعالية.</a:t>
            </a:r>
          </a:p>
          <a:p>
            <a:pPr marL="1371600" lvl="2" indent="-457200" algn="r" rtl="1">
              <a:buFont typeface="+mj-lt"/>
              <a:buAutoNum type="arabicPeriod"/>
            </a:pPr>
            <a:r>
              <a:rPr lang="ar-SA" dirty="0" smtClean="0">
                <a:solidFill>
                  <a:srgbClr val="D33E15"/>
                </a:solidFill>
              </a:rPr>
              <a:t>الفوائد:</a:t>
            </a:r>
          </a:p>
          <a:p>
            <a:pPr lvl="3" algn="r" rtl="1"/>
            <a:r>
              <a:rPr lang="ar-SA" dirty="0" smtClean="0"/>
              <a:t>تحديد الفوائد المرجوة من النظام الحالي, ومقارنة ما إذا كان الانتقال من نظام إلى أخر مجديا أم لا.</a:t>
            </a:r>
          </a:p>
          <a:p>
            <a:pPr lvl="3" algn="r"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خصائص عملية القياس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71550" lvl="1" indent="-514350" algn="r" rtl="1">
              <a:buFont typeface="+mj-lt"/>
              <a:buAutoNum type="arabicPeriod"/>
            </a:pPr>
            <a:r>
              <a:rPr lang="ar-SA" dirty="0" smtClean="0">
                <a:solidFill>
                  <a:srgbClr val="D33E15"/>
                </a:solidFill>
              </a:rPr>
              <a:t>المحسوسية:</a:t>
            </a:r>
          </a:p>
          <a:p>
            <a:pPr marL="1371600" lvl="2" indent="-457200" algn="r" rtl="1"/>
            <a:r>
              <a:rPr lang="ar-SA" dirty="0" smtClean="0"/>
              <a:t>الحسية: تحسين زمن إدخال المعلومات, انخفاض كلفة الإدخال ومعالجة البيانات.</a:t>
            </a:r>
          </a:p>
          <a:p>
            <a:pPr marL="1371600" lvl="2" indent="-457200" algn="r" rtl="1"/>
            <a:r>
              <a:rPr lang="ar-SA" dirty="0" smtClean="0"/>
              <a:t>غير الحسية: تحسين المعلومات, </a:t>
            </a:r>
            <a:r>
              <a:rPr lang="ar-SA" dirty="0" smtClean="0"/>
              <a:t>الأمن والسرية</a:t>
            </a:r>
            <a:r>
              <a:rPr lang="ar-SA" dirty="0" smtClean="0"/>
              <a:t>.</a:t>
            </a:r>
            <a:endParaRPr lang="ar-SA" dirty="0" smtClean="0"/>
          </a:p>
          <a:p>
            <a:pPr marL="971550" lvl="1" indent="-514350" algn="r" rtl="1">
              <a:buFont typeface="+mj-lt"/>
              <a:buAutoNum type="arabicPeriod"/>
            </a:pPr>
            <a:r>
              <a:rPr lang="ar-SA" dirty="0" smtClean="0">
                <a:solidFill>
                  <a:srgbClr val="D33E15"/>
                </a:solidFill>
              </a:rPr>
              <a:t>الموضوعية:</a:t>
            </a:r>
          </a:p>
          <a:p>
            <a:pPr marL="1371600" lvl="2" indent="-457200" algn="r" rtl="1"/>
            <a:r>
              <a:rPr lang="ar-SA" dirty="0" smtClean="0"/>
              <a:t>لا تتغير نتائجها بتغير مستخدميها.</a:t>
            </a:r>
          </a:p>
          <a:p>
            <a:pPr marL="971550" lvl="1" indent="-514350" algn="r" rtl="1">
              <a:buFont typeface="+mj-lt"/>
              <a:buAutoNum type="arabicPeriod"/>
            </a:pPr>
            <a:r>
              <a:rPr lang="ar-SA" dirty="0" smtClean="0">
                <a:solidFill>
                  <a:srgbClr val="D33E15"/>
                </a:solidFill>
              </a:rPr>
              <a:t>المقياس الزمني:</a:t>
            </a:r>
          </a:p>
          <a:p>
            <a:pPr marL="1371600" lvl="2" indent="-457200" algn="r" rtl="1"/>
            <a:r>
              <a:rPr lang="ar-SA" dirty="0" smtClean="0"/>
              <a:t>الفترة الزمنية التي يستخدمها القياس.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دراسة حالات مختلفة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الحالة الأولى: دراسة نظام بنك.</a:t>
            </a:r>
          </a:p>
          <a:p>
            <a:pPr algn="r" rtl="1"/>
            <a:r>
              <a:rPr lang="ar-SA" dirty="0" smtClean="0"/>
              <a:t>الحالة الثانية: دراسة نظام التأمين لقسم السيارات في شركة معينة.</a:t>
            </a:r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نظام شركة التأمين</a:t>
            </a:r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م.ع.أريج المالكي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9</a:t>
            </a:fld>
            <a:endParaRPr lang="ar-SA"/>
          </a:p>
        </p:txBody>
      </p:sp>
      <p:sp>
        <p:nvSpPr>
          <p:cNvPr id="6" name="شكل بيضاوي 5"/>
          <p:cNvSpPr/>
          <p:nvPr/>
        </p:nvSpPr>
        <p:spPr>
          <a:xfrm>
            <a:off x="2339752" y="1772816"/>
            <a:ext cx="165618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شرطة السير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5076056" y="1772816"/>
            <a:ext cx="165618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العميل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331640" y="1556792"/>
            <a:ext cx="6480720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051720" y="3861048"/>
            <a:ext cx="136815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ysClr val="windowText" lastClr="000000"/>
                </a:solidFill>
              </a:rPr>
              <a:t>قطع الغيار</a:t>
            </a:r>
            <a:endParaRPr lang="ar-SA" dirty="0">
              <a:solidFill>
                <a:sysClr val="windowText" lastClr="000000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5940152" y="3789040"/>
            <a:ext cx="144016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ysClr val="windowText" lastClr="000000"/>
                </a:solidFill>
              </a:rPr>
              <a:t>ورش الصيانة</a:t>
            </a:r>
            <a:endParaRPr lang="ar-SA" dirty="0">
              <a:solidFill>
                <a:sysClr val="windowText" lastClr="000000"/>
              </a:solidFill>
            </a:endParaRPr>
          </a:p>
        </p:txBody>
      </p:sp>
      <p:cxnSp>
        <p:nvCxnSpPr>
          <p:cNvPr id="13" name="رابط كسهم مستقيم 12"/>
          <p:cNvCxnSpPr>
            <a:stCxn id="6" idx="6"/>
            <a:endCxn id="7" idx="2"/>
          </p:cNvCxnSpPr>
          <p:nvPr/>
        </p:nvCxnSpPr>
        <p:spPr>
          <a:xfrm>
            <a:off x="3995936" y="2312876"/>
            <a:ext cx="108012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>
            <a:stCxn id="8" idx="2"/>
          </p:cNvCxnSpPr>
          <p:nvPr/>
        </p:nvCxnSpPr>
        <p:spPr>
          <a:xfrm flipH="1">
            <a:off x="3419872" y="3068960"/>
            <a:ext cx="1152128" cy="7920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>
            <a:stCxn id="8" idx="2"/>
          </p:cNvCxnSpPr>
          <p:nvPr/>
        </p:nvCxnSpPr>
        <p:spPr>
          <a:xfrm>
            <a:off x="4572000" y="3068960"/>
            <a:ext cx="1368152" cy="7200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انتهى</a:t>
            </a:r>
            <a:r>
              <a:rPr lang="ar-SA" dirty="0" smtClean="0">
                <a:sym typeface="Wingdings" pitchFamily="2" charset="2"/>
              </a:rPr>
              <a:t>..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سبحانك اللهم وبحمد اشهد أن لا إله إلا أنت أستغفرك وأتوب إليك..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0EFD-9AF1-4BBD-BEC2-2479F66E5597}" type="slidenum">
              <a:rPr lang="ar-SA" smtClean="0"/>
              <a:pPr/>
              <a:t>10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م.ع.أريج المالكي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2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</TotalTime>
  <Words>383</Words>
  <Application>Microsoft Office PowerPoint</Application>
  <PresentationFormat>عرض على الشاشة (3:4)‏</PresentationFormat>
  <Paragraphs>73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Theme2</vt:lpstr>
      <vt:lpstr>مرحلة تقييم وقياس الأداء</vt:lpstr>
      <vt:lpstr>التقييم</vt:lpstr>
      <vt:lpstr>قياس الأداء</vt:lpstr>
      <vt:lpstr>معايير قياس الأداء</vt:lpstr>
      <vt:lpstr>معايير القياس:</vt:lpstr>
      <vt:lpstr>أدوات قياس الأداء:</vt:lpstr>
      <vt:lpstr>خصائص عملية القياس</vt:lpstr>
      <vt:lpstr>دراسة حالات مختلفة</vt:lpstr>
      <vt:lpstr>نظام شركة التأمين</vt:lpstr>
      <vt:lpstr>انتهى.. </vt:lpstr>
    </vt:vector>
  </TitlesOfParts>
  <Company>UD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مرحلة تقييم وقياس الأداء</dc:title>
  <dc:creator>Aber</dc:creator>
  <cp:lastModifiedBy>amalabass</cp:lastModifiedBy>
  <cp:revision>99</cp:revision>
  <dcterms:created xsi:type="dcterms:W3CDTF">2012-10-08T08:06:11Z</dcterms:created>
  <dcterms:modified xsi:type="dcterms:W3CDTF">2012-10-16T06:55:55Z</dcterms:modified>
</cp:coreProperties>
</file>