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notesSlides/notesSlide1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</p:sldMasterIdLst>
  <p:notesMasterIdLst>
    <p:notesMasterId r:id="rId51"/>
  </p:notesMasterIdLst>
  <p:sldIdLst>
    <p:sldId id="256" r:id="rId13"/>
    <p:sldId id="258" r:id="rId14"/>
    <p:sldId id="261" r:id="rId15"/>
    <p:sldId id="278" r:id="rId16"/>
    <p:sldId id="260" r:id="rId17"/>
    <p:sldId id="262" r:id="rId18"/>
    <p:sldId id="268" r:id="rId19"/>
    <p:sldId id="264" r:id="rId20"/>
    <p:sldId id="265" r:id="rId21"/>
    <p:sldId id="266" r:id="rId22"/>
    <p:sldId id="267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37"/>
    <a:srgbClr val="CC0099"/>
    <a:srgbClr val="AFD5D4"/>
    <a:srgbClr val="FFFF09"/>
    <a:srgbClr val="F9FB9B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نمط متوسط 3 - تمييز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slide" Target="slides/slide2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8" Type="http://schemas.openxmlformats.org/officeDocument/2006/relationships/slideMaster" Target="slideMasters/slideMaster8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E907ED3-89E4-465C-9D23-7FFAD2AD7F5E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6B40EBC-8F19-454B-A4F9-50F9285DB22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14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17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18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22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23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24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26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27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29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30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31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32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33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34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35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36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40EBC-8F19-454B-A4F9-50F9285DB222}" type="slidenum">
              <a:rPr lang="ar-SA" smtClean="0">
                <a:solidFill>
                  <a:prstClr val="black"/>
                </a:solidFill>
              </a:rPr>
              <a:pPr/>
              <a:t>37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1A2C8-D504-4920-87E7-D6B5AE870AFF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21/11/1433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B2D2-AD35-48AF-8E4D-482DF46D3D13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032" y="347114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ar-SA" sz="73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البرمجة </a:t>
            </a:r>
            <a:r>
              <a:rPr lang="ar-SA" sz="73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الشيئية  </a:t>
            </a:r>
            <a:r>
              <a:rPr lang="ar-SA" sz="73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(3</a:t>
            </a:r>
            <a:r>
              <a:rPr lang="ar-SA" sz="73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r>
              <a:rPr lang="ar-SA" dirty="0" smtClean="0">
                <a:solidFill>
                  <a:srgbClr val="7030A0"/>
                </a:solidFill>
              </a:rPr>
              <a:t/>
            </a:r>
            <a:br>
              <a:rPr lang="ar-SA" dirty="0" smtClean="0">
                <a:solidFill>
                  <a:srgbClr val="7030A0"/>
                </a:solidFill>
              </a:rPr>
            </a:b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4581127"/>
            <a:ext cx="7772400" cy="86409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م.ع أريج مكي</a:t>
            </a:r>
            <a:r>
              <a:rPr kumimoji="0" lang="ar-S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429000"/>
            <a:ext cx="7772400" cy="1470025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en-US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OBJECT-ORIENTED PROGRAMMING</a:t>
            </a:r>
            <a:endParaRPr lang="ar-SA" sz="4800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61048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ar-SA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استكشاف عمليات معالجة الملفات النصية والسلاسل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2996952"/>
            <a:ext cx="7772400" cy="86409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ar-SA" sz="40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/>
              </a:rPr>
              <a:t>الفصل الثالث عشر</a:t>
            </a:r>
            <a:endParaRPr lang="ar-SA" sz="2000" dirty="0" smtClean="0">
              <a:solidFill>
                <a:srgbClr val="7030A0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573016"/>
            <a:ext cx="9144000" cy="1470025"/>
          </a:xfrm>
        </p:spPr>
        <p:txBody>
          <a:bodyPr>
            <a:normAutofit/>
          </a:bodyPr>
          <a:lstStyle/>
          <a:p>
            <a:r>
              <a:rPr lang="ar-SA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فتح ملف نصي للإدخال</a:t>
            </a:r>
            <a:endParaRPr lang="ar-SA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إظهار الملفات النصية باستعمال مربع نص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/>
          <a:lstStyle/>
          <a:p>
            <a:pPr marL="514350" lvl="0" indent="-514350" algn="just">
              <a:buClr>
                <a:schemeClr val="accent6">
                  <a:lumMod val="75000"/>
                </a:schemeClr>
              </a:buClr>
              <a:defRPr/>
            </a:pPr>
            <a:r>
              <a:rPr lang="ar-SA" dirty="0" smtClean="0">
                <a:solidFill>
                  <a:schemeClr val="bg1"/>
                </a:solidFill>
              </a:rPr>
              <a:t>نحتاج الى استعمال اربع  </a:t>
            </a:r>
            <a:r>
              <a:rPr lang="ar-SA" dirty="0" err="1" smtClean="0">
                <a:solidFill>
                  <a:schemeClr val="bg1"/>
                </a:solidFill>
              </a:rPr>
              <a:t>دالات :</a:t>
            </a:r>
            <a:endParaRPr lang="ar-SA" dirty="0" smtClean="0">
              <a:solidFill>
                <a:schemeClr val="bg1"/>
              </a:solidFill>
            </a:endParaRPr>
          </a:p>
          <a:p>
            <a:pPr marL="514350" lvl="0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dirty="0" smtClean="0">
              <a:solidFill>
                <a:schemeClr val="bg1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en-US" sz="2800" b="1" dirty="0" err="1" smtClean="0">
                <a:solidFill>
                  <a:srgbClr val="FFFF00"/>
                </a:solidFill>
              </a:rPr>
              <a:t>FileOPen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ar-SA" sz="2800" b="1" dirty="0" smtClean="0">
                <a:solidFill>
                  <a:srgbClr val="FFFF00"/>
                </a:solidFill>
              </a:rPr>
              <a:t>:</a:t>
            </a:r>
            <a:r>
              <a:rPr lang="ar-SA" sz="2800" b="1" dirty="0" smtClean="0">
                <a:solidFill>
                  <a:schemeClr val="bg1"/>
                </a:solidFill>
              </a:rPr>
              <a:t> تفتح ملف نصي للإدخال أو الإخراج</a:t>
            </a: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en-US" sz="2800" b="1" dirty="0" err="1" smtClean="0">
                <a:solidFill>
                  <a:srgbClr val="FFFF00"/>
                </a:solidFill>
              </a:rPr>
              <a:t>LineInput</a:t>
            </a:r>
            <a:r>
              <a:rPr lang="ar-SA" sz="2800" b="1" dirty="0" smtClean="0">
                <a:solidFill>
                  <a:srgbClr val="FFFF00"/>
                </a:solidFill>
              </a:rPr>
              <a:t>: </a:t>
            </a:r>
            <a:r>
              <a:rPr lang="ar-SA" sz="2800" b="1" dirty="0" smtClean="0">
                <a:solidFill>
                  <a:schemeClr val="bg1"/>
                </a:solidFill>
              </a:rPr>
              <a:t>تقرأ سطر إدخال الملف النصي </a:t>
            </a: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EOF</a:t>
            </a:r>
            <a:r>
              <a:rPr lang="ar-SA" sz="2800" b="1" dirty="0" smtClean="0">
                <a:solidFill>
                  <a:srgbClr val="FFFF00"/>
                </a:solidFill>
              </a:rPr>
              <a:t>: </a:t>
            </a:r>
            <a:r>
              <a:rPr lang="ar-SA" sz="2800" b="1" dirty="0" smtClean="0">
                <a:solidFill>
                  <a:schemeClr val="bg1"/>
                </a:solidFill>
              </a:rPr>
              <a:t>تتحقق من نهاية الملف النصي </a:t>
            </a: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en-US" sz="2800" b="1" dirty="0" err="1" smtClean="0">
                <a:solidFill>
                  <a:srgbClr val="FFFF00"/>
                </a:solidFill>
              </a:rPr>
              <a:t>FileClose</a:t>
            </a:r>
            <a:r>
              <a:rPr lang="ar-SA" sz="2800" b="1" dirty="0" smtClean="0">
                <a:solidFill>
                  <a:srgbClr val="FFFF00"/>
                </a:solidFill>
              </a:rPr>
              <a:t>: </a:t>
            </a:r>
            <a:r>
              <a:rPr lang="ar-SA" sz="2800" b="1" dirty="0" smtClean="0">
                <a:solidFill>
                  <a:schemeClr val="bg1"/>
                </a:solidFill>
              </a:rPr>
              <a:t>تغلق الملف النصي </a:t>
            </a:r>
            <a:endParaRPr lang="en-US" sz="28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فتح ملف نصي للإدخال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514350" lvl="0" indent="-514350" algn="just">
              <a:buClr>
                <a:schemeClr val="accent6">
                  <a:lumMod val="75000"/>
                </a:schemeClr>
              </a:buClr>
              <a:defRPr/>
            </a:pPr>
            <a:r>
              <a:rPr lang="ar-SA" dirty="0" smtClean="0">
                <a:solidFill>
                  <a:schemeClr val="bg1"/>
                </a:solidFill>
              </a:rPr>
              <a:t>الملفات النصيه لها الامتداد </a:t>
            </a:r>
            <a:r>
              <a:rPr lang="en-US" dirty="0" smtClean="0">
                <a:solidFill>
                  <a:schemeClr val="bg1"/>
                </a:solidFill>
              </a:rPr>
              <a:t>.txt - .</a:t>
            </a:r>
            <a:r>
              <a:rPr lang="en-US" dirty="0" err="1" smtClean="0">
                <a:solidFill>
                  <a:schemeClr val="bg1"/>
                </a:solidFill>
              </a:rPr>
              <a:t>ini</a:t>
            </a:r>
            <a:r>
              <a:rPr lang="en-US" dirty="0" smtClean="0">
                <a:solidFill>
                  <a:schemeClr val="bg1"/>
                </a:solidFill>
              </a:rPr>
              <a:t>- .log- .</a:t>
            </a:r>
            <a:r>
              <a:rPr lang="en-US" dirty="0" err="1" smtClean="0">
                <a:solidFill>
                  <a:schemeClr val="bg1"/>
                </a:solidFill>
              </a:rPr>
              <a:t>inf</a:t>
            </a:r>
            <a:endParaRPr lang="ar-SA" dirty="0" smtClean="0">
              <a:solidFill>
                <a:schemeClr val="bg1"/>
              </a:solidFill>
            </a:endParaRPr>
          </a:p>
          <a:p>
            <a:pPr marL="514350" lvl="0" indent="-514350" algn="just"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>
                <a:solidFill>
                  <a:srgbClr val="FF0066"/>
                </a:solidFill>
              </a:rPr>
              <a:t> </a:t>
            </a:r>
            <a:r>
              <a:rPr lang="en-US" dirty="0" err="1" smtClean="0">
                <a:solidFill>
                  <a:srgbClr val="FF0066"/>
                </a:solidFill>
              </a:rPr>
              <a:t>OpenFileDialog</a:t>
            </a:r>
            <a:r>
              <a:rPr lang="en-US" dirty="0" smtClean="0">
                <a:solidFill>
                  <a:srgbClr val="FF0066"/>
                </a:solidFill>
              </a:rPr>
              <a:t> </a:t>
            </a:r>
            <a:r>
              <a:rPr lang="ar-SA" dirty="0" err="1" smtClean="0">
                <a:solidFill>
                  <a:srgbClr val="FF0066"/>
                </a:solidFill>
              </a:rPr>
              <a:t>:</a:t>
            </a:r>
            <a:endParaRPr lang="ar-SA" dirty="0" smtClean="0">
              <a:solidFill>
                <a:srgbClr val="FF0066"/>
              </a:solidFill>
            </a:endParaRPr>
          </a:p>
          <a:p>
            <a:pPr marL="514350" lvl="0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dirty="0" smtClean="0">
                <a:solidFill>
                  <a:schemeClr val="bg1"/>
                </a:solidFill>
              </a:rPr>
              <a:t>               أداه تسمح للمستخدم تحديد الملف النصي الذي يريد فتحه في </a:t>
            </a:r>
            <a:r>
              <a:rPr lang="ar-SA" dirty="0" err="1" smtClean="0">
                <a:solidFill>
                  <a:schemeClr val="bg1"/>
                </a:solidFill>
              </a:rPr>
              <a:t>البرنامج </a:t>
            </a:r>
            <a:r>
              <a:rPr lang="ar-SA" dirty="0" smtClean="0">
                <a:solidFill>
                  <a:schemeClr val="bg1"/>
                </a:solidFill>
              </a:rPr>
              <a:t>, </a:t>
            </a:r>
            <a:r>
              <a:rPr lang="ar-SA" dirty="0" err="1" smtClean="0">
                <a:solidFill>
                  <a:schemeClr val="bg1"/>
                </a:solidFill>
              </a:rPr>
              <a:t>لاتفتح</a:t>
            </a:r>
            <a:r>
              <a:rPr lang="ar-SA" dirty="0" smtClean="0">
                <a:solidFill>
                  <a:schemeClr val="bg1"/>
                </a:solidFill>
              </a:rPr>
              <a:t> الملف فقط تعيد مساره لها الخصائص </a:t>
            </a:r>
            <a:r>
              <a:rPr lang="ar-SA" dirty="0" err="1" smtClean="0">
                <a:solidFill>
                  <a:schemeClr val="bg1"/>
                </a:solidFill>
              </a:rPr>
              <a:t>التالية :</a:t>
            </a:r>
            <a:endParaRPr lang="ar-SA" dirty="0" smtClean="0">
              <a:solidFill>
                <a:schemeClr val="bg1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Filter  </a:t>
            </a:r>
            <a:r>
              <a:rPr lang="ar-SA" sz="2800" b="1" dirty="0" smtClean="0">
                <a:solidFill>
                  <a:srgbClr val="FFFF00"/>
                </a:solidFill>
              </a:rPr>
              <a:t>: </a:t>
            </a:r>
            <a:r>
              <a:rPr lang="ar-SA" sz="2800" b="1" dirty="0" smtClean="0">
                <a:solidFill>
                  <a:schemeClr val="bg1"/>
                </a:solidFill>
              </a:rPr>
              <a:t>تتحكم بنوع الملفات التي سيتم عرضها </a:t>
            </a: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 : </a:t>
            </a:r>
            <a:r>
              <a:rPr lang="en-US" sz="2800" b="1" dirty="0" err="1" smtClean="0">
                <a:solidFill>
                  <a:srgbClr val="FFFF00"/>
                </a:solidFill>
              </a:rPr>
              <a:t>ShowDailog</a:t>
            </a:r>
            <a:r>
              <a:rPr lang="ar-SA" sz="2800" b="1" dirty="0" smtClean="0">
                <a:solidFill>
                  <a:schemeClr val="bg1"/>
                </a:solidFill>
              </a:rPr>
              <a:t>تعرض مربع الحوار </a:t>
            </a:r>
            <a:r>
              <a:rPr lang="en-US" sz="2800" b="1" dirty="0" smtClean="0">
                <a:solidFill>
                  <a:schemeClr val="bg1"/>
                </a:solidFill>
              </a:rPr>
              <a:t>open</a:t>
            </a:r>
            <a:endParaRPr lang="ar-SA" sz="2800" b="1" dirty="0" smtClean="0">
              <a:solidFill>
                <a:schemeClr val="bg1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FileName</a:t>
            </a:r>
            <a:r>
              <a:rPr lang="ar-SA" sz="2800" b="1" dirty="0" smtClean="0">
                <a:solidFill>
                  <a:srgbClr val="FFFF00"/>
                </a:solidFill>
              </a:rPr>
              <a:t>: </a:t>
            </a:r>
            <a:r>
              <a:rPr lang="ar-SA" sz="2800" b="1" dirty="0" smtClean="0">
                <a:solidFill>
                  <a:schemeClr val="bg1"/>
                </a:solidFill>
              </a:rPr>
              <a:t>تعيد المسار الذي اختاره المستخدم</a:t>
            </a: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28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61048"/>
            <a:ext cx="9144000" cy="1470025"/>
          </a:xfrm>
        </p:spPr>
        <p:txBody>
          <a:bodyPr>
            <a:normAutofit/>
          </a:bodyPr>
          <a:lstStyle/>
          <a:p>
            <a:r>
              <a:rPr lang="en-US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File Open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2996952"/>
            <a:ext cx="7772400" cy="86409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ar-SA" sz="40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/>
              </a:rPr>
              <a:t>الطريقة الأولى</a:t>
            </a:r>
            <a:endParaRPr lang="ar-SA" sz="2000" dirty="0" smtClean="0">
              <a:solidFill>
                <a:srgbClr val="7030A0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الداله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FileOpen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514350" lvl="0" indent="-514350" algn="ctr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 err="1" smtClean="0">
                <a:solidFill>
                  <a:srgbClr val="FFFF00"/>
                </a:solidFill>
              </a:rPr>
              <a:t>FileOpen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(</a:t>
            </a:r>
            <a:r>
              <a:rPr lang="en-US" dirty="0" err="1" smtClean="0">
                <a:solidFill>
                  <a:schemeClr val="bg1"/>
                </a:solidFill>
              </a:rPr>
              <a:t>FileNumber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,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pathName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,</a:t>
            </a:r>
            <a:r>
              <a:rPr lang="en-US" dirty="0" smtClean="0">
                <a:solidFill>
                  <a:schemeClr val="bg1"/>
                </a:solidFill>
              </a:rPr>
              <a:t> Mode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  <a:endParaRPr lang="ar-SA" dirty="0" smtClean="0">
              <a:solidFill>
                <a:srgbClr val="FFFF00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2800" b="1" dirty="0" smtClean="0">
              <a:solidFill>
                <a:schemeClr val="bg1"/>
              </a:solidFill>
            </a:endParaRPr>
          </a:p>
        </p:txBody>
      </p:sp>
      <p:cxnSp>
        <p:nvCxnSpPr>
          <p:cNvPr id="7" name="رابط منحني 6"/>
          <p:cNvCxnSpPr/>
          <p:nvPr/>
        </p:nvCxnSpPr>
        <p:spPr>
          <a:xfrm rot="10800000" flipV="1">
            <a:off x="2267744" y="2132856"/>
            <a:ext cx="1440160" cy="7920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وسيلة شرح بيضاوية 7"/>
          <p:cNvSpPr/>
          <p:nvPr/>
        </p:nvSpPr>
        <p:spPr>
          <a:xfrm>
            <a:off x="755576" y="2996952"/>
            <a:ext cx="2304256" cy="1656184"/>
          </a:xfrm>
          <a:prstGeom prst="wedgeEllipseCallout">
            <a:avLst/>
          </a:prstGeom>
          <a:solidFill>
            <a:srgbClr val="FFFF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رقم بين 1-255</a:t>
            </a:r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9" name="وسيلة شرح بيضاوية 8"/>
          <p:cNvSpPr/>
          <p:nvPr/>
        </p:nvSpPr>
        <p:spPr>
          <a:xfrm>
            <a:off x="3059832" y="2996952"/>
            <a:ext cx="3312368" cy="1800200"/>
          </a:xfrm>
          <a:prstGeom prst="wedgeEllipseCallout">
            <a:avLst/>
          </a:prstGeom>
          <a:solidFill>
            <a:srgbClr val="FFFF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مسار الملف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OpenFileDialog.FileName</a:t>
            </a:r>
            <a:endParaRPr lang="ar-SA" sz="1600" b="1" dirty="0" smtClean="0">
              <a:solidFill>
                <a:schemeClr val="tx1"/>
              </a:solidFill>
            </a:endParaRPr>
          </a:p>
          <a:p>
            <a:pPr algn="ctr"/>
            <a:endParaRPr lang="ar-SA" sz="1600" b="1" dirty="0">
              <a:solidFill>
                <a:schemeClr val="tx1"/>
              </a:solidFill>
            </a:endParaRPr>
          </a:p>
        </p:txBody>
      </p:sp>
      <p:sp>
        <p:nvSpPr>
          <p:cNvPr id="10" name="وسيلة شرح بيضاوية 9"/>
          <p:cNvSpPr/>
          <p:nvPr/>
        </p:nvSpPr>
        <p:spPr>
          <a:xfrm>
            <a:off x="6300192" y="2924944"/>
            <a:ext cx="2627784" cy="1800200"/>
          </a:xfrm>
          <a:prstGeom prst="wedgeEllipseCallout">
            <a:avLst/>
          </a:prstGeom>
          <a:solidFill>
            <a:srgbClr val="FFFF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أما </a:t>
            </a:r>
            <a:r>
              <a:rPr lang="en-US" sz="1600" b="1" dirty="0" err="1" smtClean="0">
                <a:solidFill>
                  <a:schemeClr val="tx1"/>
                </a:solidFill>
              </a:rPr>
              <a:t>OpenMode.Input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أو</a:t>
            </a:r>
          </a:p>
          <a:p>
            <a:pPr algn="ctr"/>
            <a:r>
              <a:rPr lang="en-US" sz="1600" b="1" dirty="0" err="1" smtClean="0">
                <a:solidFill>
                  <a:schemeClr val="tx1"/>
                </a:solidFill>
              </a:rPr>
              <a:t>OpenMode.Output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endParaRPr lang="ar-SA" dirty="0" smtClean="0">
              <a:solidFill>
                <a:schemeClr val="tx1"/>
              </a:solidFill>
            </a:endParaRPr>
          </a:p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cxnSp>
        <p:nvCxnSpPr>
          <p:cNvPr id="12" name="رابط منحني 11"/>
          <p:cNvCxnSpPr/>
          <p:nvPr/>
        </p:nvCxnSpPr>
        <p:spPr>
          <a:xfrm rot="10800000" flipV="1">
            <a:off x="5076056" y="2132856"/>
            <a:ext cx="1008112" cy="72008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نحني 13"/>
          <p:cNvCxnSpPr/>
          <p:nvPr/>
        </p:nvCxnSpPr>
        <p:spPr>
          <a:xfrm rot="5400000">
            <a:off x="7452320" y="2204864"/>
            <a:ext cx="504056" cy="50405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الداله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EOF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514350" lvl="0" indent="-514350" algn="ctr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 smtClean="0">
                <a:solidFill>
                  <a:srgbClr val="FFFF00"/>
                </a:solidFill>
              </a:rPr>
              <a:t>EOF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(</a:t>
            </a:r>
            <a:r>
              <a:rPr lang="en-US" dirty="0" err="1" smtClean="0">
                <a:solidFill>
                  <a:schemeClr val="bg1"/>
                </a:solidFill>
              </a:rPr>
              <a:t>FileNumber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  <a:endParaRPr lang="ar-SA" dirty="0" smtClean="0">
              <a:solidFill>
                <a:srgbClr val="FFFF00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2800" b="1" dirty="0" smtClean="0">
              <a:solidFill>
                <a:schemeClr val="bg1"/>
              </a:solidFill>
            </a:endParaRPr>
          </a:p>
        </p:txBody>
      </p:sp>
      <p:cxnSp>
        <p:nvCxnSpPr>
          <p:cNvPr id="7" name="رابط منحني 6"/>
          <p:cNvCxnSpPr/>
          <p:nvPr/>
        </p:nvCxnSpPr>
        <p:spPr>
          <a:xfrm rot="10800000" flipV="1">
            <a:off x="4572000" y="2060848"/>
            <a:ext cx="1440160" cy="7920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وسيلة شرح بيضاوية 7"/>
          <p:cNvSpPr/>
          <p:nvPr/>
        </p:nvSpPr>
        <p:spPr>
          <a:xfrm>
            <a:off x="3491880" y="2924944"/>
            <a:ext cx="2304256" cy="1656184"/>
          </a:xfrm>
          <a:prstGeom prst="wedgeEllipseCallout">
            <a:avLst/>
          </a:prstGeom>
          <a:solidFill>
            <a:srgbClr val="FFFF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رقم بين 1-255</a:t>
            </a:r>
            <a:endParaRPr lang="ar-SA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 startAt="3"/>
            </a:pP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الداله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LineInput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514350" indent="-514350" algn="ctr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 err="1" smtClean="0">
                <a:solidFill>
                  <a:srgbClr val="FFFF00"/>
                </a:solidFill>
              </a:rPr>
              <a:t>LineInput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(</a:t>
            </a:r>
            <a:r>
              <a:rPr lang="en-US" dirty="0" err="1" smtClean="0">
                <a:solidFill>
                  <a:schemeClr val="bg1"/>
                </a:solidFill>
              </a:rPr>
              <a:t>FileNumber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  <a:endParaRPr lang="ar-SA" dirty="0" smtClean="0">
              <a:solidFill>
                <a:srgbClr val="FFFF00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2800" b="1" dirty="0" smtClean="0">
              <a:solidFill>
                <a:schemeClr val="bg1"/>
              </a:solidFill>
            </a:endParaRPr>
          </a:p>
        </p:txBody>
      </p:sp>
      <p:cxnSp>
        <p:nvCxnSpPr>
          <p:cNvPr id="7" name="رابط منحني 6"/>
          <p:cNvCxnSpPr/>
          <p:nvPr/>
        </p:nvCxnSpPr>
        <p:spPr>
          <a:xfrm rot="10800000" flipV="1">
            <a:off x="4572000" y="2060848"/>
            <a:ext cx="1440160" cy="7920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وسيلة شرح بيضاوية 7"/>
          <p:cNvSpPr/>
          <p:nvPr/>
        </p:nvSpPr>
        <p:spPr>
          <a:xfrm>
            <a:off x="3491880" y="2924944"/>
            <a:ext cx="2304256" cy="1656184"/>
          </a:xfrm>
          <a:prstGeom prst="wedgeEllipseCallout">
            <a:avLst/>
          </a:prstGeom>
          <a:solidFill>
            <a:srgbClr val="FFFF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رقم بين 1-255</a:t>
            </a:r>
            <a:endParaRPr lang="ar-SA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 startAt="4"/>
            </a:pP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الداله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FileClose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514350" indent="-514350" algn="ctr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 err="1" smtClean="0">
                <a:solidFill>
                  <a:srgbClr val="FFFF00"/>
                </a:solidFill>
              </a:rPr>
              <a:t>FileClose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(</a:t>
            </a:r>
            <a:r>
              <a:rPr lang="en-US" dirty="0" err="1" smtClean="0">
                <a:solidFill>
                  <a:schemeClr val="bg1"/>
                </a:solidFill>
              </a:rPr>
              <a:t>FileNumber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  <a:endParaRPr lang="ar-SA" dirty="0" smtClean="0">
              <a:solidFill>
                <a:srgbClr val="FFFF00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2800" b="1" dirty="0" smtClean="0">
              <a:solidFill>
                <a:schemeClr val="bg1"/>
              </a:solidFill>
            </a:endParaRPr>
          </a:p>
        </p:txBody>
      </p:sp>
      <p:cxnSp>
        <p:nvCxnSpPr>
          <p:cNvPr id="7" name="رابط منحني 6"/>
          <p:cNvCxnSpPr/>
          <p:nvPr/>
        </p:nvCxnSpPr>
        <p:spPr>
          <a:xfrm rot="10800000" flipV="1">
            <a:off x="4572000" y="2060848"/>
            <a:ext cx="1440160" cy="7920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وسيلة شرح بيضاوية 7"/>
          <p:cNvSpPr/>
          <p:nvPr/>
        </p:nvSpPr>
        <p:spPr>
          <a:xfrm>
            <a:off x="3491880" y="2924944"/>
            <a:ext cx="2304256" cy="1656184"/>
          </a:xfrm>
          <a:prstGeom prst="wedgeEllipseCallout">
            <a:avLst/>
          </a:prstGeom>
          <a:solidFill>
            <a:srgbClr val="FFFF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رقم بين 1-255</a:t>
            </a:r>
            <a:endParaRPr lang="ar-SA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61048"/>
            <a:ext cx="9144000" cy="1470025"/>
          </a:xfrm>
        </p:spPr>
        <p:txBody>
          <a:bodyPr>
            <a:normAutofit/>
          </a:bodyPr>
          <a:lstStyle/>
          <a:p>
            <a:r>
              <a:rPr lang="en-US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Program 1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2996952"/>
            <a:ext cx="7772400" cy="86409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ar-SA" sz="40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/>
              </a:rPr>
              <a:t>الطريقة الأولى</a:t>
            </a:r>
            <a:endParaRPr lang="ar-SA" sz="2000" dirty="0" smtClean="0">
              <a:solidFill>
                <a:srgbClr val="7030A0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61048"/>
            <a:ext cx="9144000" cy="1470025"/>
          </a:xfrm>
        </p:spPr>
        <p:txBody>
          <a:bodyPr>
            <a:normAutofit/>
          </a:bodyPr>
          <a:lstStyle/>
          <a:p>
            <a:r>
              <a:rPr lang="en-US" sz="67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StreamReader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2996952"/>
            <a:ext cx="7772400" cy="86409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ar-SA" sz="40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/>
              </a:rPr>
              <a:t>الطريقة الثانية</a:t>
            </a:r>
            <a:endParaRPr lang="ar-SA" sz="2000" dirty="0" smtClean="0">
              <a:solidFill>
                <a:srgbClr val="7030A0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StreamReader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914400" lvl="1" indent="-514350" algn="just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3200" b="1" dirty="0" err="1" smtClean="0">
                <a:solidFill>
                  <a:srgbClr val="FFFF00"/>
                </a:solidFill>
              </a:rPr>
              <a:t>StreamReader</a:t>
            </a:r>
            <a:r>
              <a:rPr lang="ar-SA" sz="3200" b="1" dirty="0" smtClean="0">
                <a:solidFill>
                  <a:srgbClr val="FFFF00"/>
                </a:solidFill>
              </a:rPr>
              <a:t>: </a:t>
            </a:r>
            <a:r>
              <a:rPr lang="ar-SA" sz="3200" dirty="0" smtClean="0">
                <a:solidFill>
                  <a:schemeClr val="bg1"/>
                </a:solidFill>
              </a:rPr>
              <a:t>تتيح لك فتح وعرض الملفات </a:t>
            </a:r>
            <a:r>
              <a:rPr lang="ar-SA" sz="3200" dirty="0" err="1" smtClean="0">
                <a:solidFill>
                  <a:schemeClr val="bg1"/>
                </a:solidFill>
              </a:rPr>
              <a:t>النصية .</a:t>
            </a:r>
            <a:endParaRPr lang="ar-SA" sz="3200" dirty="0" smtClean="0">
              <a:solidFill>
                <a:schemeClr val="bg1"/>
              </a:solidFill>
            </a:endParaRPr>
          </a:p>
          <a:p>
            <a:pPr marL="914400" lvl="1" indent="-514350" algn="just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3200" dirty="0" smtClean="0">
                <a:solidFill>
                  <a:schemeClr val="bg1"/>
                </a:solidFill>
              </a:rPr>
              <a:t>حتى نتمكن من استعمال الفئة </a:t>
            </a:r>
            <a:r>
              <a:rPr lang="en-US" sz="3200" dirty="0" err="1" smtClean="0">
                <a:solidFill>
                  <a:schemeClr val="bg1"/>
                </a:solidFill>
              </a:rPr>
              <a:t>StreamReader</a:t>
            </a:r>
            <a:r>
              <a:rPr lang="ar-SA" sz="3200" dirty="0" smtClean="0">
                <a:solidFill>
                  <a:schemeClr val="bg1"/>
                </a:solidFill>
              </a:rPr>
              <a:t> لابد من كتابة الجمله التالية في أعلى الشيفره </a:t>
            </a:r>
          </a:p>
          <a:p>
            <a:pPr marL="514350" indent="-514350" algn="l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b="1" dirty="0" smtClean="0">
                <a:solidFill>
                  <a:srgbClr val="CC0099"/>
                </a:solidFill>
              </a:rPr>
              <a:t>          Imports  system.IO</a:t>
            </a:r>
            <a:endParaRPr lang="ar-SA" b="1" dirty="0" smtClean="0">
              <a:solidFill>
                <a:srgbClr val="CC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61048"/>
            <a:ext cx="9144000" cy="1470025"/>
          </a:xfrm>
        </p:spPr>
        <p:txBody>
          <a:bodyPr>
            <a:normAutofit/>
          </a:bodyPr>
          <a:lstStyle/>
          <a:p>
            <a:r>
              <a:rPr lang="en-US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Program 2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2996952"/>
            <a:ext cx="7772400" cy="86409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ar-SA" sz="40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/>
              </a:rPr>
              <a:t>الطريقة الثانية</a:t>
            </a:r>
            <a:endParaRPr lang="ar-SA" sz="2000" dirty="0" smtClean="0">
              <a:solidFill>
                <a:srgbClr val="7030A0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61048"/>
            <a:ext cx="9144000" cy="1470025"/>
          </a:xfrm>
        </p:spPr>
        <p:txBody>
          <a:bodyPr>
            <a:normAutofit/>
          </a:bodyPr>
          <a:lstStyle/>
          <a:p>
            <a:r>
              <a:rPr lang="ar-SA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الكائن</a:t>
            </a:r>
            <a:r>
              <a:rPr lang="en-US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My 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2996952"/>
            <a:ext cx="7772400" cy="86409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ar-SA" sz="40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/>
              </a:rPr>
              <a:t>الطريقة الثالثة</a:t>
            </a:r>
            <a:endParaRPr lang="ar-SA" sz="2000" dirty="0" smtClean="0">
              <a:solidFill>
                <a:srgbClr val="7030A0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الكائن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My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7" name="عنصر نائب للمحتوى 4"/>
          <p:cNvGraphicFramePr>
            <a:graphicFrameLocks/>
          </p:cNvGraphicFramePr>
          <p:nvPr/>
        </p:nvGraphicFramePr>
        <p:xfrm>
          <a:off x="1043608" y="1484784"/>
          <a:ext cx="7690048" cy="515560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83040"/>
                <a:gridCol w="5907008"/>
              </a:tblGrid>
              <a:tr h="610503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الكائن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الوصف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85641">
                <a:tc>
                  <a:txBody>
                    <a:bodyPr/>
                    <a:lstStyle/>
                    <a:p>
                      <a:pPr algn="l" rtl="1"/>
                      <a:r>
                        <a:rPr lang="en-US" sz="1800" b="0" dirty="0"/>
                        <a:t>My. Application</a:t>
                      </a:r>
                      <a:endParaRPr lang="ar-SA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9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0" i="0" dirty="0"/>
                        <a:t>معلومات</a:t>
                      </a:r>
                      <a:r>
                        <a:rPr lang="ar-SA" sz="2000" b="0" i="0" baseline="0" dirty="0"/>
                        <a:t> عن البرنامج </a:t>
                      </a:r>
                      <a:r>
                        <a:rPr lang="ar-SA" sz="2000" b="0" i="0" baseline="0" dirty="0" err="1"/>
                        <a:t>الحالي  </a:t>
                      </a:r>
                      <a:r>
                        <a:rPr lang="ar-SA" sz="2000" b="0" i="0" baseline="0" dirty="0"/>
                        <a:t>(الاسم والدليل ورقم الاصدار</a:t>
                      </a:r>
                      <a:r>
                        <a:rPr lang="ar-SA" sz="2000" b="0" i="0" baseline="0" dirty="0" err="1"/>
                        <a:t>)</a:t>
                      </a:r>
                      <a:endParaRPr lang="ar-SA" sz="2000" b="0" i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63118">
                <a:tc>
                  <a:txBody>
                    <a:bodyPr/>
                    <a:lstStyle/>
                    <a:p>
                      <a:pPr marL="0" algn="l" defTabSz="914400" rtl="1" eaLnBrk="1" latinLnBrk="0" hangingPunct="1"/>
                      <a:r>
                        <a:rPr lang="en-US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My. Computer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0" i="0" dirty="0"/>
                        <a:t>يتضمن</a:t>
                      </a:r>
                      <a:r>
                        <a:rPr lang="ar-SA" sz="2000" b="0" i="0" baseline="0" dirty="0"/>
                        <a:t> الكائن</a:t>
                      </a:r>
                      <a:r>
                        <a:rPr lang="en-US" sz="2000" b="0" i="0" baseline="0" dirty="0" err="1"/>
                        <a:t>My.Computer.FileSystem</a:t>
                      </a:r>
                      <a:r>
                        <a:rPr lang="ar-SA" sz="2000" b="0" i="0" baseline="0" dirty="0"/>
                        <a:t> (لفتح الملفات النصيه والمشفرة</a:t>
                      </a:r>
                      <a:r>
                        <a:rPr lang="ar-SA" sz="2000" b="0" i="0" baseline="0" dirty="0" err="1"/>
                        <a:t>)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My. Forms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9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0" i="0" dirty="0"/>
                        <a:t>معلومات عن النموذج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My.Resources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9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0" i="0" dirty="0"/>
                        <a:t>معلومات عن موارد برنامجك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My.Settings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9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0" i="0" dirty="0"/>
                        <a:t>معلومات عن اعدادات برنامجك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My. User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0" i="0" dirty="0"/>
                        <a:t>معلومات عن المستخدم الحالي النشط في </a:t>
                      </a:r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My. Computer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My. </a:t>
                      </a:r>
                      <a:r>
                        <a:rPr kumimoji="0" lang="en-U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WepServices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0" i="0" dirty="0"/>
                        <a:t>معلومات عن خدمات الويب </a:t>
                      </a:r>
                      <a:r>
                        <a:rPr lang="ar-SA" sz="2000" b="0" i="0" dirty="0" err="1"/>
                        <a:t>النشطه</a:t>
                      </a:r>
                      <a:r>
                        <a:rPr lang="ar-SA" sz="2000" b="0" i="0" dirty="0"/>
                        <a:t> في </a:t>
                      </a:r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My. Computer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مثال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2708920"/>
            <a:ext cx="8229600" cy="3384376"/>
          </a:xfrm>
        </p:spPr>
        <p:txBody>
          <a:bodyPr>
            <a:normAutofit/>
          </a:bodyPr>
          <a:lstStyle/>
          <a:p>
            <a:pPr marL="914400" lvl="1" indent="-514350" algn="l" rtl="0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b="1" dirty="0" err="1" smtClean="0">
                <a:solidFill>
                  <a:srgbClr val="CC0099"/>
                </a:solidFill>
              </a:rPr>
              <a:t>MsgBox</a:t>
            </a:r>
            <a:r>
              <a:rPr lang="en-US" b="1" dirty="0" smtClean="0">
                <a:solidFill>
                  <a:srgbClr val="CC0099"/>
                </a:solidFill>
              </a:rPr>
              <a:t>(</a:t>
            </a:r>
            <a:r>
              <a:rPr lang="en-US" b="1" dirty="0" err="1" smtClean="0">
                <a:solidFill>
                  <a:srgbClr val="FFFF00"/>
                </a:solidFill>
              </a:rPr>
              <a:t>My.user.Name</a:t>
            </a:r>
            <a:r>
              <a:rPr lang="en-US" b="1" dirty="0" smtClean="0">
                <a:solidFill>
                  <a:srgbClr val="CC0099"/>
                </a:solidFill>
              </a:rPr>
              <a:t>)</a:t>
            </a:r>
          </a:p>
          <a:p>
            <a:pPr marL="914400" lvl="1" indent="-514350" algn="l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b="1" dirty="0" smtClean="0">
              <a:solidFill>
                <a:srgbClr val="CC0099"/>
              </a:solidFill>
            </a:endParaRPr>
          </a:p>
          <a:p>
            <a:pPr marL="914400" lvl="1" indent="-514350" algn="l" rtl="0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b="1" dirty="0" err="1" smtClean="0">
                <a:solidFill>
                  <a:srgbClr val="CC0099"/>
                </a:solidFill>
              </a:rPr>
              <a:t>MsgBox</a:t>
            </a:r>
            <a:r>
              <a:rPr lang="en-US" b="1" dirty="0" smtClean="0">
                <a:solidFill>
                  <a:srgbClr val="CC0099"/>
                </a:solidFill>
              </a:rPr>
              <a:t>(</a:t>
            </a:r>
            <a:r>
              <a:rPr lang="en-US" b="1" dirty="0" err="1" smtClean="0">
                <a:solidFill>
                  <a:srgbClr val="FFFF00"/>
                </a:solidFill>
              </a:rPr>
              <a:t>My.computer.clock.localTime</a:t>
            </a:r>
            <a:r>
              <a:rPr lang="en-US" b="1" dirty="0" smtClean="0">
                <a:solidFill>
                  <a:srgbClr val="CC0099"/>
                </a:solidFill>
              </a:rPr>
              <a:t>)</a:t>
            </a:r>
          </a:p>
          <a:p>
            <a:pPr marL="914400" lvl="1" indent="-514350" algn="l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b="1" dirty="0" smtClean="0">
              <a:solidFill>
                <a:srgbClr val="CC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61048"/>
            <a:ext cx="9144000" cy="1470025"/>
          </a:xfrm>
        </p:spPr>
        <p:txBody>
          <a:bodyPr>
            <a:normAutofit/>
          </a:bodyPr>
          <a:lstStyle/>
          <a:p>
            <a:r>
              <a:rPr lang="en-US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Program 3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2996952"/>
            <a:ext cx="7772400" cy="86409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ar-SA" sz="40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/>
              </a:rPr>
              <a:t>الطريقة الثالثة</a:t>
            </a:r>
            <a:endParaRPr lang="ar-SA" sz="2000" dirty="0" smtClean="0">
              <a:solidFill>
                <a:srgbClr val="7030A0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717032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ar-SA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إنشاء ملف نصي جديد على القرص</a:t>
            </a:r>
            <a:endParaRPr lang="ar-SA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إنشاء ملف نصي جديد على القرص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514350" lvl="0" indent="-514350" algn="just">
              <a:buClr>
                <a:schemeClr val="accent6">
                  <a:lumMod val="75000"/>
                </a:schemeClr>
              </a:buClr>
              <a:defRPr/>
            </a:pPr>
            <a:r>
              <a:rPr lang="ar-SA" dirty="0" smtClean="0">
                <a:solidFill>
                  <a:schemeClr val="bg1"/>
                </a:solidFill>
              </a:rPr>
              <a:t>نحتاج الى استعمال ثلاث </a:t>
            </a:r>
            <a:r>
              <a:rPr lang="ar-SA" dirty="0" err="1" smtClean="0">
                <a:solidFill>
                  <a:schemeClr val="bg1"/>
                </a:solidFill>
              </a:rPr>
              <a:t>دالات :</a:t>
            </a:r>
            <a:endParaRPr lang="ar-SA" dirty="0" smtClean="0">
              <a:solidFill>
                <a:schemeClr val="bg1"/>
              </a:solidFill>
            </a:endParaRPr>
          </a:p>
          <a:p>
            <a:pPr marL="514350" lvl="0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dirty="0" smtClean="0">
              <a:solidFill>
                <a:schemeClr val="bg1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en-US" sz="2800" b="1" dirty="0" err="1" smtClean="0">
                <a:solidFill>
                  <a:srgbClr val="FFFF00"/>
                </a:solidFill>
              </a:rPr>
              <a:t>FileOPen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ar-SA" sz="2800" b="1" dirty="0" smtClean="0">
                <a:solidFill>
                  <a:srgbClr val="FFFF00"/>
                </a:solidFill>
              </a:rPr>
              <a:t>:</a:t>
            </a:r>
            <a:r>
              <a:rPr lang="ar-SA" sz="2800" b="1" dirty="0" smtClean="0">
                <a:solidFill>
                  <a:schemeClr val="bg1"/>
                </a:solidFill>
              </a:rPr>
              <a:t> تفتح ملف نصي للإخراج</a:t>
            </a: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en-US" sz="2800" b="1" dirty="0" err="1" smtClean="0">
                <a:solidFill>
                  <a:srgbClr val="FFFF00"/>
                </a:solidFill>
              </a:rPr>
              <a:t>PrintLine</a:t>
            </a:r>
            <a:r>
              <a:rPr lang="ar-SA" sz="2800" b="1" dirty="0" smtClean="0">
                <a:solidFill>
                  <a:srgbClr val="FFFF00"/>
                </a:solidFill>
              </a:rPr>
              <a:t>: </a:t>
            </a:r>
            <a:r>
              <a:rPr lang="ar-SA" sz="2800" b="1" dirty="0" smtClean="0">
                <a:solidFill>
                  <a:schemeClr val="bg1"/>
                </a:solidFill>
              </a:rPr>
              <a:t>تنسخ كافة النص الى الملف النصي</a:t>
            </a: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en-US" sz="2800" b="1" dirty="0" err="1" smtClean="0">
                <a:solidFill>
                  <a:srgbClr val="FFFF00"/>
                </a:solidFill>
              </a:rPr>
              <a:t>FileClose</a:t>
            </a:r>
            <a:r>
              <a:rPr lang="ar-SA" sz="2800" b="1" dirty="0" smtClean="0">
                <a:solidFill>
                  <a:srgbClr val="FFFF00"/>
                </a:solidFill>
              </a:rPr>
              <a:t>: </a:t>
            </a:r>
            <a:r>
              <a:rPr lang="ar-SA" sz="2800" b="1" dirty="0" smtClean="0">
                <a:solidFill>
                  <a:schemeClr val="bg1"/>
                </a:solidFill>
              </a:rPr>
              <a:t>تغلق الملف النصي </a:t>
            </a:r>
            <a:endParaRPr lang="en-US" sz="28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الداله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FileOpen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514350" lvl="0" indent="-514350" algn="ctr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 err="1" smtClean="0">
                <a:solidFill>
                  <a:srgbClr val="FFFF00"/>
                </a:solidFill>
              </a:rPr>
              <a:t>FileOpen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(</a:t>
            </a:r>
            <a:r>
              <a:rPr lang="en-US" dirty="0" err="1" smtClean="0">
                <a:solidFill>
                  <a:schemeClr val="bg1"/>
                </a:solidFill>
              </a:rPr>
              <a:t>FileNumber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,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pathName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,</a:t>
            </a:r>
            <a:r>
              <a:rPr lang="en-US" dirty="0" smtClean="0">
                <a:solidFill>
                  <a:schemeClr val="bg1"/>
                </a:solidFill>
              </a:rPr>
              <a:t> Mode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  <a:endParaRPr lang="ar-SA" dirty="0" smtClean="0">
              <a:solidFill>
                <a:srgbClr val="FFFF00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2800" b="1" dirty="0" smtClean="0">
              <a:solidFill>
                <a:schemeClr val="bg1"/>
              </a:solidFill>
            </a:endParaRPr>
          </a:p>
        </p:txBody>
      </p:sp>
      <p:cxnSp>
        <p:nvCxnSpPr>
          <p:cNvPr id="7" name="رابط منحني 6"/>
          <p:cNvCxnSpPr/>
          <p:nvPr/>
        </p:nvCxnSpPr>
        <p:spPr>
          <a:xfrm rot="10800000" flipV="1">
            <a:off x="2267744" y="2132856"/>
            <a:ext cx="1440160" cy="7920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وسيلة شرح بيضاوية 7"/>
          <p:cNvSpPr/>
          <p:nvPr/>
        </p:nvSpPr>
        <p:spPr>
          <a:xfrm>
            <a:off x="755576" y="2996952"/>
            <a:ext cx="2304256" cy="1656184"/>
          </a:xfrm>
          <a:prstGeom prst="wedgeEllipseCallout">
            <a:avLst/>
          </a:prstGeom>
          <a:solidFill>
            <a:srgbClr val="FFFF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prstClr val="black"/>
                </a:solidFill>
              </a:rPr>
              <a:t>رقم بين 1-255</a:t>
            </a:r>
            <a:endParaRPr lang="ar-SA" sz="2000" b="1" dirty="0">
              <a:solidFill>
                <a:prstClr val="black"/>
              </a:solidFill>
            </a:endParaRPr>
          </a:p>
        </p:txBody>
      </p:sp>
      <p:sp>
        <p:nvSpPr>
          <p:cNvPr id="9" name="وسيلة شرح بيضاوية 8"/>
          <p:cNvSpPr/>
          <p:nvPr/>
        </p:nvSpPr>
        <p:spPr>
          <a:xfrm>
            <a:off x="3059832" y="2996952"/>
            <a:ext cx="3312368" cy="1800200"/>
          </a:xfrm>
          <a:prstGeom prst="wedgeEllipseCallout">
            <a:avLst/>
          </a:prstGeom>
          <a:solidFill>
            <a:srgbClr val="FFFF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prstClr val="black"/>
                </a:solidFill>
              </a:rPr>
              <a:t>مسار الملف</a:t>
            </a:r>
          </a:p>
          <a:p>
            <a:pPr algn="ctr"/>
            <a:r>
              <a:rPr lang="en-US" sz="1600" b="1" dirty="0" smtClean="0">
                <a:solidFill>
                  <a:prstClr val="black"/>
                </a:solidFill>
              </a:rPr>
              <a:t> </a:t>
            </a:r>
            <a:r>
              <a:rPr lang="en-US" sz="1600" b="1" dirty="0" err="1" smtClean="0">
                <a:solidFill>
                  <a:prstClr val="black"/>
                </a:solidFill>
              </a:rPr>
              <a:t>SaveFileDialog.FileName</a:t>
            </a:r>
            <a:endParaRPr lang="ar-SA" sz="1600" b="1" dirty="0" smtClean="0">
              <a:solidFill>
                <a:prstClr val="black"/>
              </a:solidFill>
            </a:endParaRPr>
          </a:p>
          <a:p>
            <a:pPr algn="ctr"/>
            <a:endParaRPr lang="ar-SA" sz="1600" b="1" dirty="0">
              <a:solidFill>
                <a:prstClr val="black"/>
              </a:solidFill>
            </a:endParaRPr>
          </a:p>
        </p:txBody>
      </p:sp>
      <p:sp>
        <p:nvSpPr>
          <p:cNvPr id="10" name="وسيلة شرح بيضاوية 9"/>
          <p:cNvSpPr/>
          <p:nvPr/>
        </p:nvSpPr>
        <p:spPr>
          <a:xfrm>
            <a:off x="6300192" y="2924944"/>
            <a:ext cx="2627784" cy="1800200"/>
          </a:xfrm>
          <a:prstGeom prst="wedgeEllipseCallout">
            <a:avLst/>
          </a:prstGeom>
          <a:solidFill>
            <a:srgbClr val="FFFF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b="1" dirty="0" err="1" smtClean="0">
                <a:solidFill>
                  <a:prstClr val="black"/>
                </a:solidFill>
              </a:rPr>
              <a:t>OpenMode.Output</a:t>
            </a:r>
            <a:endParaRPr lang="en-US" sz="1600" b="1" dirty="0" smtClean="0">
              <a:solidFill>
                <a:prstClr val="black"/>
              </a:solidFill>
            </a:endParaRPr>
          </a:p>
        </p:txBody>
      </p:sp>
      <p:cxnSp>
        <p:nvCxnSpPr>
          <p:cNvPr id="12" name="رابط منحني 11"/>
          <p:cNvCxnSpPr/>
          <p:nvPr/>
        </p:nvCxnSpPr>
        <p:spPr>
          <a:xfrm rot="10800000" flipV="1">
            <a:off x="5076056" y="2132856"/>
            <a:ext cx="1008112" cy="72008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نحني 13"/>
          <p:cNvCxnSpPr/>
          <p:nvPr/>
        </p:nvCxnSpPr>
        <p:spPr>
          <a:xfrm rot="5400000">
            <a:off x="7452320" y="2204864"/>
            <a:ext cx="504056" cy="50405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الداله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PrintLine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514350" indent="-514350" algn="ctr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 err="1" smtClean="0">
                <a:solidFill>
                  <a:srgbClr val="FFFF00"/>
                </a:solidFill>
              </a:rPr>
              <a:t>PrintLine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( </a:t>
            </a:r>
            <a:r>
              <a:rPr lang="en-US" dirty="0" err="1" smtClean="0">
                <a:solidFill>
                  <a:schemeClr val="bg1"/>
                </a:solidFill>
              </a:rPr>
              <a:t>FileNumber</a:t>
            </a:r>
            <a:r>
              <a:rPr lang="en-US" dirty="0" smtClean="0">
                <a:solidFill>
                  <a:schemeClr val="bg1"/>
                </a:solidFill>
              </a:rPr>
              <a:t> , Text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  <a:endParaRPr lang="ar-SA" dirty="0" smtClean="0">
              <a:solidFill>
                <a:srgbClr val="FFFF00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2800" b="1" dirty="0" smtClean="0">
              <a:solidFill>
                <a:schemeClr val="bg1"/>
              </a:solidFill>
            </a:endParaRPr>
          </a:p>
        </p:txBody>
      </p:sp>
      <p:cxnSp>
        <p:nvCxnSpPr>
          <p:cNvPr id="7" name="رابط منحني 6"/>
          <p:cNvCxnSpPr/>
          <p:nvPr/>
        </p:nvCxnSpPr>
        <p:spPr>
          <a:xfrm rot="10800000" flipV="1">
            <a:off x="4572000" y="2060848"/>
            <a:ext cx="1440160" cy="7920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وسيلة شرح بيضاوية 7"/>
          <p:cNvSpPr/>
          <p:nvPr/>
        </p:nvSpPr>
        <p:spPr>
          <a:xfrm>
            <a:off x="3491880" y="2924944"/>
            <a:ext cx="2304256" cy="1656184"/>
          </a:xfrm>
          <a:prstGeom prst="wedgeEllipseCallout">
            <a:avLst/>
          </a:prstGeom>
          <a:solidFill>
            <a:srgbClr val="FFFF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prstClr val="black"/>
                </a:solidFill>
              </a:rPr>
              <a:t>رقم بين 1-255</a:t>
            </a:r>
            <a:endParaRPr lang="ar-SA" sz="2000" b="1" dirty="0">
              <a:solidFill>
                <a:prstClr val="black"/>
              </a:solidFill>
            </a:endParaRPr>
          </a:p>
        </p:txBody>
      </p:sp>
      <p:sp>
        <p:nvSpPr>
          <p:cNvPr id="9" name="وسيلة شرح بيضاوية 8"/>
          <p:cNvSpPr/>
          <p:nvPr/>
        </p:nvSpPr>
        <p:spPr>
          <a:xfrm>
            <a:off x="5868144" y="2924944"/>
            <a:ext cx="2304256" cy="1656184"/>
          </a:xfrm>
          <a:prstGeom prst="wedgeEllipseCallout">
            <a:avLst/>
          </a:prstGeom>
          <a:solidFill>
            <a:srgbClr val="FFFF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prstClr val="black"/>
                </a:solidFill>
              </a:rPr>
              <a:t>كتلة النص المراد ادخالها للملف</a:t>
            </a:r>
            <a:endParaRPr lang="ar-SA" sz="2000" b="1" dirty="0">
              <a:solidFill>
                <a:prstClr val="black"/>
              </a:solidFill>
            </a:endParaRPr>
          </a:p>
        </p:txBody>
      </p:sp>
      <p:cxnSp>
        <p:nvCxnSpPr>
          <p:cNvPr id="10" name="رابط منحني 9"/>
          <p:cNvCxnSpPr/>
          <p:nvPr/>
        </p:nvCxnSpPr>
        <p:spPr>
          <a:xfrm rot="16200000" flipH="1">
            <a:off x="6948264" y="2348880"/>
            <a:ext cx="792088" cy="36004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 startAt="3"/>
            </a:pP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الداله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FileClose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514350" indent="-514350" algn="ctr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 err="1" smtClean="0">
                <a:solidFill>
                  <a:srgbClr val="FFFF00"/>
                </a:solidFill>
              </a:rPr>
              <a:t>FileClose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(</a:t>
            </a:r>
            <a:r>
              <a:rPr lang="en-US" dirty="0" err="1" smtClean="0">
                <a:solidFill>
                  <a:schemeClr val="bg1"/>
                </a:solidFill>
              </a:rPr>
              <a:t>FileNumber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  <a:endParaRPr lang="ar-SA" dirty="0" smtClean="0">
              <a:solidFill>
                <a:srgbClr val="FFFF00"/>
              </a:solidFill>
            </a:endParaRPr>
          </a:p>
          <a:p>
            <a:pPr marL="1771650" lvl="3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2800" b="1" dirty="0" smtClean="0">
              <a:solidFill>
                <a:schemeClr val="bg1"/>
              </a:solidFill>
            </a:endParaRPr>
          </a:p>
        </p:txBody>
      </p:sp>
      <p:cxnSp>
        <p:nvCxnSpPr>
          <p:cNvPr id="7" name="رابط منحني 6"/>
          <p:cNvCxnSpPr/>
          <p:nvPr/>
        </p:nvCxnSpPr>
        <p:spPr>
          <a:xfrm rot="10800000" flipV="1">
            <a:off x="4572000" y="2060848"/>
            <a:ext cx="1440160" cy="7920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وسيلة شرح بيضاوية 7"/>
          <p:cNvSpPr/>
          <p:nvPr/>
        </p:nvSpPr>
        <p:spPr>
          <a:xfrm>
            <a:off x="3491880" y="2924944"/>
            <a:ext cx="2304256" cy="1656184"/>
          </a:xfrm>
          <a:prstGeom prst="wedgeEllipseCallout">
            <a:avLst/>
          </a:prstGeom>
          <a:solidFill>
            <a:srgbClr val="FFFF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prstClr val="black"/>
                </a:solidFill>
              </a:rPr>
              <a:t>رقم بين 1-255</a:t>
            </a:r>
            <a:endParaRPr lang="ar-SA" sz="20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61048"/>
            <a:ext cx="9144000" cy="1470025"/>
          </a:xfrm>
        </p:spPr>
        <p:txBody>
          <a:bodyPr>
            <a:normAutofit/>
          </a:bodyPr>
          <a:lstStyle/>
          <a:p>
            <a:r>
              <a:rPr lang="en-US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Program 4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2996952"/>
            <a:ext cx="7772400" cy="86409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lang="ar-SA" sz="2000" dirty="0" smtClean="0">
              <a:solidFill>
                <a:srgbClr val="7030A0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Program 5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1252538" lvl="3" indent="4763" algn="r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sz="3600" b="1" dirty="0">
                <a:solidFill>
                  <a:schemeClr val="bg1"/>
                </a:solidFill>
              </a:rPr>
              <a:t>اكتبي برنامج يفتح ملف نصي ويقرأ الأرقام من هذا الملف ومن ثم يطبع مجموع الأرقام في مربع نص. </a:t>
            </a:r>
          </a:p>
          <a:p>
            <a:pPr marL="1771650" lvl="3" indent="-514350" algn="r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sz="3600" b="1" dirty="0">
                <a:solidFill>
                  <a:schemeClr val="bg1"/>
                </a:solidFill>
              </a:rPr>
              <a:t>” استخدمي الأداة </a:t>
            </a:r>
            <a:r>
              <a:rPr lang="en-US" sz="3600" b="1" dirty="0">
                <a:solidFill>
                  <a:schemeClr val="bg1"/>
                </a:solidFill>
              </a:rPr>
              <a:t>“</a:t>
            </a:r>
            <a:r>
              <a:rPr lang="en-US" sz="3600" b="1" dirty="0" err="1">
                <a:solidFill>
                  <a:schemeClr val="bg1"/>
                </a:solidFill>
              </a:rPr>
              <a:t>openFileDialog</a:t>
            </a:r>
            <a:endParaRPr lang="ar-SA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Program 6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1165920" y="1628800"/>
            <a:ext cx="7978080" cy="4525963"/>
          </a:xfrm>
        </p:spPr>
        <p:txBody>
          <a:bodyPr>
            <a:normAutofit/>
          </a:bodyPr>
          <a:lstStyle/>
          <a:p>
            <a:pPr marL="1252538" lvl="3" indent="4763" algn="justLow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sz="3600" b="1" dirty="0">
                <a:solidFill>
                  <a:schemeClr val="bg1"/>
                </a:solidFill>
              </a:rPr>
              <a:t>اكتبي برنامج يفتح ملف نصي بإسم ”</a:t>
            </a:r>
            <a:r>
              <a:rPr lang="en-US" sz="3600" b="1" dirty="0">
                <a:solidFill>
                  <a:schemeClr val="bg1"/>
                </a:solidFill>
              </a:rPr>
              <a:t>number.txt</a:t>
            </a:r>
            <a:r>
              <a:rPr lang="ar-SA" sz="3600" b="1" dirty="0">
                <a:solidFill>
                  <a:schemeClr val="bg1"/>
                </a:solidFill>
              </a:rPr>
              <a:t>“ ويحسب عدد أسطر هذا الملف, ومن ثم يطبع العدد في ملف نصي جديد اسمه ”</a:t>
            </a:r>
            <a:r>
              <a:rPr lang="en-US" sz="3600" b="1" dirty="0">
                <a:solidFill>
                  <a:schemeClr val="bg1"/>
                </a:solidFill>
              </a:rPr>
              <a:t>line.txt</a:t>
            </a:r>
            <a:r>
              <a:rPr lang="ar-SA" sz="3600" b="1" dirty="0">
                <a:solidFill>
                  <a:schemeClr val="bg1"/>
                </a:solidFill>
              </a:rPr>
              <a:t>“ مع اظهار رسالة للمستخدم ”تم انشاء الملف النصي وحفظ عدد الأسطر </a:t>
            </a:r>
            <a:r>
              <a:rPr lang="ar-SA" sz="3600" b="1" dirty="0" err="1">
                <a:solidFill>
                  <a:schemeClr val="bg1"/>
                </a:solidFill>
              </a:rPr>
              <a:t>فيه“</a:t>
            </a:r>
            <a:endParaRPr lang="ar-SA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61048"/>
            <a:ext cx="9144000" cy="1470025"/>
          </a:xfrm>
        </p:spPr>
        <p:txBody>
          <a:bodyPr>
            <a:normAutofit/>
          </a:bodyPr>
          <a:lstStyle/>
          <a:p>
            <a:r>
              <a:rPr lang="ar-SA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معالجة السلاسل النصية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2996952"/>
            <a:ext cx="7772400" cy="86409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lang="ar-SA" sz="2000" dirty="0" smtClean="0">
              <a:solidFill>
                <a:srgbClr val="7030A0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الفئة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String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والطرق والكلمات الأساسية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 lnSpcReduction="10000"/>
          </a:bodyPr>
          <a:lstStyle/>
          <a:p>
            <a:pPr marL="914400" lvl="1" indent="-514350" algn="just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3200" b="1" dirty="0" err="1" smtClean="0">
                <a:solidFill>
                  <a:srgbClr val="FFFF00"/>
                </a:solidFill>
              </a:rPr>
              <a:t>العامل  &amp;</a:t>
            </a:r>
            <a:endParaRPr lang="ar-SA" sz="3200" b="1" dirty="0" smtClean="0">
              <a:solidFill>
                <a:srgbClr val="FFFF00"/>
              </a:solidFill>
            </a:endParaRPr>
          </a:p>
          <a:p>
            <a:pPr marL="914400" lvl="1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sz="3200" b="1" dirty="0" smtClean="0">
                <a:solidFill>
                  <a:srgbClr val="FFFF00"/>
                </a:solidFill>
              </a:rPr>
              <a:t> </a:t>
            </a:r>
            <a:r>
              <a:rPr lang="ar-SA" sz="3200" b="1" dirty="0" err="1" smtClean="0">
                <a:solidFill>
                  <a:schemeClr val="bg1"/>
                </a:solidFill>
              </a:rPr>
              <a:t>مثال :</a:t>
            </a:r>
            <a:endParaRPr lang="ar-SA" sz="3200" b="1" dirty="0" smtClean="0">
              <a:solidFill>
                <a:schemeClr val="bg1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b="1" dirty="0" smtClean="0">
                <a:solidFill>
                  <a:srgbClr val="CC0099"/>
                </a:solidFill>
              </a:rPr>
              <a:t>Dim x as string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b="1" dirty="0" smtClean="0">
                <a:solidFill>
                  <a:srgbClr val="CC0099"/>
                </a:solidFill>
              </a:rPr>
              <a:t>x= “go” &amp; ”to” &amp; ”school”</a:t>
            </a:r>
            <a:endParaRPr lang="ar-SA" sz="3200" b="1" dirty="0" smtClean="0">
              <a:solidFill>
                <a:srgbClr val="CC0099"/>
              </a:solidFill>
            </a:endParaRPr>
          </a:p>
          <a:p>
            <a:pPr marL="914400" lvl="1" indent="-514350" algn="just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3200" b="1" dirty="0" smtClean="0">
                <a:solidFill>
                  <a:srgbClr val="FFFF00"/>
                </a:solidFill>
              </a:rPr>
              <a:t>الطريقة </a:t>
            </a:r>
            <a:r>
              <a:rPr lang="en-US" sz="3200" b="1" dirty="0" err="1" smtClean="0">
                <a:solidFill>
                  <a:srgbClr val="FFFF00"/>
                </a:solidFill>
              </a:rPr>
              <a:t>String.concat</a:t>
            </a:r>
            <a:endParaRPr lang="ar-SA" sz="3200" b="1" dirty="0" smtClean="0">
              <a:solidFill>
                <a:srgbClr val="FFFF00"/>
              </a:solidFill>
            </a:endParaRPr>
          </a:p>
          <a:p>
            <a:pPr marL="914400" lvl="1" indent="-514350" algn="just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sz="3200" b="1" dirty="0" err="1" smtClean="0">
                <a:solidFill>
                  <a:schemeClr val="bg1"/>
                </a:solidFill>
              </a:rPr>
              <a:t>مثال :</a:t>
            </a:r>
            <a:endParaRPr lang="ar-SA" sz="3200" b="1" dirty="0" smtClean="0">
              <a:solidFill>
                <a:schemeClr val="bg1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b="1" dirty="0" smtClean="0">
                <a:solidFill>
                  <a:srgbClr val="CC0099"/>
                </a:solidFill>
              </a:rPr>
              <a:t>Dim x as string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b="1" dirty="0" smtClean="0">
                <a:solidFill>
                  <a:srgbClr val="CC0099"/>
                </a:solidFill>
              </a:rPr>
              <a:t>x= </a:t>
            </a:r>
            <a:r>
              <a:rPr lang="en-US" sz="3200" b="1" dirty="0" err="1" smtClean="0">
                <a:solidFill>
                  <a:srgbClr val="CC0099"/>
                </a:solidFill>
              </a:rPr>
              <a:t>string.concat</a:t>
            </a:r>
            <a:r>
              <a:rPr lang="en-US" sz="3200" b="1" dirty="0" smtClean="0">
                <a:solidFill>
                  <a:srgbClr val="CC0099"/>
                </a:solidFill>
              </a:rPr>
              <a:t> (““go” , ”to” , ”school”)</a:t>
            </a:r>
            <a:endParaRPr lang="ar-SA" sz="3200" b="1" dirty="0" smtClean="0">
              <a:solidFill>
                <a:srgbClr val="CC0099"/>
              </a:solidFill>
            </a:endParaRPr>
          </a:p>
          <a:p>
            <a:pPr marL="914400" lvl="1" indent="-514350" algn="just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ar-SA" b="1" dirty="0" smtClean="0">
              <a:solidFill>
                <a:srgbClr val="CC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الفئة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String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والطرق والكلمات الأساسية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3200" b="1" dirty="0" err="1" smtClean="0">
                <a:solidFill>
                  <a:srgbClr val="FFFF00"/>
                </a:solidFill>
              </a:rPr>
              <a:t>ToUpper</a:t>
            </a:r>
            <a:endParaRPr lang="en-US" sz="3200" b="1" dirty="0" smtClean="0">
              <a:solidFill>
                <a:srgbClr val="FFFF00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Name=“</a:t>
            </a:r>
            <a:r>
              <a:rPr lang="en-US" sz="3200" dirty="0" err="1" smtClean="0">
                <a:solidFill>
                  <a:schemeClr val="bg1"/>
                </a:solidFill>
              </a:rPr>
              <a:t>areej</a:t>
            </a:r>
            <a:r>
              <a:rPr lang="en-US" sz="3200" dirty="0" smtClean="0">
                <a:solidFill>
                  <a:schemeClr val="bg1"/>
                </a:solidFill>
              </a:rPr>
              <a:t>”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err="1" smtClean="0">
                <a:solidFill>
                  <a:schemeClr val="bg1"/>
                </a:solidFill>
              </a:rPr>
              <a:t>Uname</a:t>
            </a:r>
            <a:r>
              <a:rPr lang="en-US" sz="3200" dirty="0" smtClean="0">
                <a:solidFill>
                  <a:schemeClr val="bg1"/>
                </a:solidFill>
              </a:rPr>
              <a:t>=</a:t>
            </a:r>
            <a:r>
              <a:rPr lang="en-US" sz="3200" dirty="0" err="1" smtClean="0">
                <a:solidFill>
                  <a:schemeClr val="bg1"/>
                </a:solidFill>
              </a:rPr>
              <a:t>Name.</a:t>
            </a:r>
            <a:r>
              <a:rPr lang="en-US" sz="3200" b="1" dirty="0" err="1" smtClean="0">
                <a:solidFill>
                  <a:srgbClr val="CC0099"/>
                </a:solidFill>
              </a:rPr>
              <a:t>ToUpper</a:t>
            </a:r>
            <a:endParaRPr lang="en-US" sz="3200" b="1" dirty="0" smtClean="0">
              <a:solidFill>
                <a:srgbClr val="CC0099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3200" dirty="0" smtClean="0">
              <a:solidFill>
                <a:srgbClr val="CC0099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b="1" dirty="0" err="1" smtClean="0">
                <a:solidFill>
                  <a:srgbClr val="FFFF00"/>
                </a:solidFill>
              </a:rPr>
              <a:t>ToLower</a:t>
            </a:r>
            <a:endParaRPr lang="en-US" b="1" dirty="0" smtClean="0">
              <a:solidFill>
                <a:srgbClr val="FFFF00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Name=“</a:t>
            </a:r>
            <a:r>
              <a:rPr lang="en-US" sz="3200" dirty="0" err="1" smtClean="0">
                <a:solidFill>
                  <a:schemeClr val="bg1"/>
                </a:solidFill>
              </a:rPr>
              <a:t>Areej</a:t>
            </a:r>
            <a:r>
              <a:rPr lang="en-US" sz="3200" dirty="0" smtClean="0">
                <a:solidFill>
                  <a:schemeClr val="bg1"/>
                </a:solidFill>
              </a:rPr>
              <a:t>”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err="1" smtClean="0">
                <a:solidFill>
                  <a:schemeClr val="bg1"/>
                </a:solidFill>
              </a:rPr>
              <a:t>Lname</a:t>
            </a:r>
            <a:r>
              <a:rPr lang="en-US" sz="3200" dirty="0" smtClean="0">
                <a:solidFill>
                  <a:schemeClr val="bg1"/>
                </a:solidFill>
              </a:rPr>
              <a:t>=</a:t>
            </a:r>
            <a:r>
              <a:rPr lang="en-US" sz="3200" dirty="0" err="1" smtClean="0">
                <a:solidFill>
                  <a:schemeClr val="bg1"/>
                </a:solidFill>
              </a:rPr>
              <a:t>Name.</a:t>
            </a:r>
            <a:r>
              <a:rPr lang="en-US" sz="3200" b="1" dirty="0" err="1" smtClean="0">
                <a:solidFill>
                  <a:srgbClr val="CC0099"/>
                </a:solidFill>
              </a:rPr>
              <a:t>ToLower</a:t>
            </a:r>
            <a:endParaRPr lang="ar-SA" sz="3200" b="1" dirty="0" smtClean="0">
              <a:solidFill>
                <a:srgbClr val="CC0099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b="1" dirty="0" smtClean="0">
              <a:solidFill>
                <a:srgbClr val="FFFF00"/>
              </a:solidFill>
            </a:endParaRPr>
          </a:p>
        </p:txBody>
      </p:sp>
      <p:sp>
        <p:nvSpPr>
          <p:cNvPr id="5" name="وسيلة شرح بيضاوية 4"/>
          <p:cNvSpPr/>
          <p:nvPr/>
        </p:nvSpPr>
        <p:spPr>
          <a:xfrm>
            <a:off x="5652120" y="1916832"/>
            <a:ext cx="3096344" cy="1368152"/>
          </a:xfrm>
          <a:prstGeom prst="wedgeEllipseCallou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000" b="1" dirty="0" err="1" smtClean="0"/>
              <a:t>Uname</a:t>
            </a:r>
            <a:r>
              <a:rPr lang="en-US" sz="2000" b="1" dirty="0" smtClean="0"/>
              <a:t>=AREEJ</a:t>
            </a:r>
            <a:endParaRPr lang="ar-SA" sz="2000" b="1" dirty="0"/>
          </a:p>
        </p:txBody>
      </p:sp>
      <p:sp>
        <p:nvSpPr>
          <p:cNvPr id="7" name="وسيلة شرح بيضاوية 6"/>
          <p:cNvSpPr/>
          <p:nvPr/>
        </p:nvSpPr>
        <p:spPr>
          <a:xfrm>
            <a:off x="5652120" y="4005064"/>
            <a:ext cx="3096344" cy="1368152"/>
          </a:xfrm>
          <a:prstGeom prst="wedgeEllipseCallou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000" b="1" dirty="0" err="1" smtClean="0"/>
              <a:t>Lname</a:t>
            </a:r>
            <a:r>
              <a:rPr lang="en-US" sz="2000" b="1" dirty="0" smtClean="0"/>
              <a:t>=</a:t>
            </a:r>
            <a:r>
              <a:rPr lang="en-US" sz="2000" b="1" dirty="0" err="1" smtClean="0"/>
              <a:t>areej</a:t>
            </a:r>
            <a:endParaRPr lang="ar-S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الفئة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String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والطرق والكلمات الأساسية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3200" b="1" dirty="0" smtClean="0">
                <a:solidFill>
                  <a:srgbClr val="FFFF00"/>
                </a:solidFill>
              </a:rPr>
              <a:t>Length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Name=“</a:t>
            </a:r>
            <a:r>
              <a:rPr lang="en-US" sz="3200" dirty="0" err="1" smtClean="0">
                <a:solidFill>
                  <a:schemeClr val="bg1"/>
                </a:solidFill>
              </a:rPr>
              <a:t>areej</a:t>
            </a:r>
            <a:r>
              <a:rPr lang="en-US" sz="3200" dirty="0" smtClean="0">
                <a:solidFill>
                  <a:schemeClr val="bg1"/>
                </a:solidFill>
              </a:rPr>
              <a:t>”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Size=</a:t>
            </a:r>
            <a:r>
              <a:rPr lang="en-US" sz="3200" dirty="0" err="1" smtClean="0">
                <a:solidFill>
                  <a:schemeClr val="bg1"/>
                </a:solidFill>
              </a:rPr>
              <a:t>Name.</a:t>
            </a:r>
            <a:r>
              <a:rPr lang="en-US" sz="3200" b="1" dirty="0" err="1" smtClean="0">
                <a:solidFill>
                  <a:srgbClr val="CC0099"/>
                </a:solidFill>
              </a:rPr>
              <a:t>Length</a:t>
            </a:r>
            <a:endParaRPr lang="en-US" sz="3200" b="1" dirty="0" smtClean="0">
              <a:solidFill>
                <a:srgbClr val="CC0099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3200" dirty="0" smtClean="0">
              <a:solidFill>
                <a:srgbClr val="CC0099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FFFF00"/>
                </a:solidFill>
              </a:rPr>
              <a:t>Substring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Name=“</a:t>
            </a:r>
            <a:r>
              <a:rPr lang="en-US" sz="3200" dirty="0" err="1" smtClean="0">
                <a:solidFill>
                  <a:schemeClr val="bg1"/>
                </a:solidFill>
              </a:rPr>
              <a:t>Areej</a:t>
            </a:r>
            <a:r>
              <a:rPr lang="en-US" sz="3200" dirty="0" smtClean="0">
                <a:solidFill>
                  <a:schemeClr val="bg1"/>
                </a:solidFill>
              </a:rPr>
              <a:t>  </a:t>
            </a:r>
            <a:r>
              <a:rPr lang="en-US" sz="3200" dirty="0" err="1" smtClean="0">
                <a:solidFill>
                  <a:schemeClr val="bg1"/>
                </a:solidFill>
              </a:rPr>
              <a:t>Makki</a:t>
            </a:r>
            <a:r>
              <a:rPr lang="en-US" sz="3200" dirty="0" smtClean="0">
                <a:solidFill>
                  <a:schemeClr val="bg1"/>
                </a:solidFill>
              </a:rPr>
              <a:t>”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middle=Name.</a:t>
            </a:r>
            <a:r>
              <a:rPr lang="en-US" sz="3200" b="1" dirty="0" smtClean="0">
                <a:solidFill>
                  <a:srgbClr val="CC0099"/>
                </a:solidFill>
              </a:rPr>
              <a:t> Substring( 6,5)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3200" b="1" dirty="0" smtClean="0">
              <a:solidFill>
                <a:srgbClr val="CC0099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b="1" dirty="0" smtClean="0">
              <a:solidFill>
                <a:srgbClr val="FFFF00"/>
              </a:solidFill>
            </a:endParaRPr>
          </a:p>
        </p:txBody>
      </p:sp>
      <p:sp>
        <p:nvSpPr>
          <p:cNvPr id="5" name="وسيلة شرح بيضاوية 4"/>
          <p:cNvSpPr/>
          <p:nvPr/>
        </p:nvSpPr>
        <p:spPr>
          <a:xfrm>
            <a:off x="5652120" y="1916832"/>
            <a:ext cx="3096344" cy="1368152"/>
          </a:xfrm>
          <a:prstGeom prst="wedgeEllipseCallou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000" b="1" dirty="0" smtClean="0">
                <a:solidFill>
                  <a:prstClr val="black"/>
                </a:solidFill>
              </a:rPr>
              <a:t>Size=5</a:t>
            </a:r>
            <a:endParaRPr lang="ar-SA" sz="2000" b="1" dirty="0">
              <a:solidFill>
                <a:prstClr val="black"/>
              </a:solidFill>
            </a:endParaRPr>
          </a:p>
        </p:txBody>
      </p:sp>
      <p:sp>
        <p:nvSpPr>
          <p:cNvPr id="7" name="وسيلة شرح بيضاوية 6"/>
          <p:cNvSpPr/>
          <p:nvPr/>
        </p:nvSpPr>
        <p:spPr>
          <a:xfrm>
            <a:off x="5652120" y="4005064"/>
            <a:ext cx="3096344" cy="1368152"/>
          </a:xfrm>
          <a:prstGeom prst="wedgeEllipseCallou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middle=</a:t>
            </a:r>
            <a:r>
              <a:rPr lang="en-US" sz="2000" b="1" dirty="0" err="1" smtClean="0">
                <a:solidFill>
                  <a:schemeClr val="tx1"/>
                </a:solidFill>
              </a:rPr>
              <a:t>Makki</a:t>
            </a:r>
            <a:endParaRPr lang="ar-SA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الفئة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String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والطرق والكلمات الأساسية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3200" b="1" dirty="0" err="1" smtClean="0">
                <a:solidFill>
                  <a:srgbClr val="FFFF00"/>
                </a:solidFill>
              </a:rPr>
              <a:t>IndexOf</a:t>
            </a:r>
            <a:endParaRPr lang="en-US" sz="3200" b="1" dirty="0" smtClean="0">
              <a:solidFill>
                <a:srgbClr val="FFFF00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Name=“</a:t>
            </a:r>
            <a:r>
              <a:rPr lang="en-US" sz="3200" dirty="0" err="1" smtClean="0">
                <a:solidFill>
                  <a:schemeClr val="bg1"/>
                </a:solidFill>
              </a:rPr>
              <a:t>areej</a:t>
            </a:r>
            <a:r>
              <a:rPr lang="en-US" sz="3200" dirty="0" smtClean="0">
                <a:solidFill>
                  <a:schemeClr val="bg1"/>
                </a:solidFill>
              </a:rPr>
              <a:t>”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Loc=Name.</a:t>
            </a:r>
            <a:r>
              <a:rPr lang="en-US" sz="3200" b="1" dirty="0" smtClean="0">
                <a:solidFill>
                  <a:srgbClr val="CC0099"/>
                </a:solidFill>
              </a:rPr>
              <a:t> </a:t>
            </a:r>
            <a:r>
              <a:rPr lang="en-US" sz="3200" b="1" dirty="0" err="1" smtClean="0">
                <a:solidFill>
                  <a:srgbClr val="CC0099"/>
                </a:solidFill>
              </a:rPr>
              <a:t>IndexOf</a:t>
            </a:r>
            <a:r>
              <a:rPr lang="en-US" sz="3200" b="1" dirty="0" smtClean="0">
                <a:solidFill>
                  <a:srgbClr val="CC0099"/>
                </a:solidFill>
              </a:rPr>
              <a:t>(“r”)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3200" dirty="0" smtClean="0">
              <a:solidFill>
                <a:srgbClr val="CC0099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FFFF00"/>
                </a:solidFill>
              </a:rPr>
              <a:t>Trim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Name=“        </a:t>
            </a:r>
            <a:r>
              <a:rPr lang="en-US" sz="3200" dirty="0" err="1" smtClean="0">
                <a:solidFill>
                  <a:schemeClr val="bg1"/>
                </a:solidFill>
              </a:rPr>
              <a:t>Areej</a:t>
            </a:r>
            <a:r>
              <a:rPr lang="en-US" sz="3200" dirty="0" smtClean="0">
                <a:solidFill>
                  <a:schemeClr val="bg1"/>
                </a:solidFill>
              </a:rPr>
              <a:t>      ”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Name1=Name.</a:t>
            </a:r>
            <a:r>
              <a:rPr lang="en-US" sz="3200" b="1" dirty="0" smtClean="0">
                <a:solidFill>
                  <a:srgbClr val="CC0099"/>
                </a:solidFill>
              </a:rPr>
              <a:t> Trim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3200" b="1" dirty="0" smtClean="0">
              <a:solidFill>
                <a:srgbClr val="CC0099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b="1" dirty="0" smtClean="0">
              <a:solidFill>
                <a:srgbClr val="FFFF00"/>
              </a:solidFill>
            </a:endParaRPr>
          </a:p>
        </p:txBody>
      </p:sp>
      <p:sp>
        <p:nvSpPr>
          <p:cNvPr id="5" name="وسيلة شرح بيضاوية 4"/>
          <p:cNvSpPr/>
          <p:nvPr/>
        </p:nvSpPr>
        <p:spPr>
          <a:xfrm>
            <a:off x="5652120" y="1916832"/>
            <a:ext cx="3096344" cy="1368152"/>
          </a:xfrm>
          <a:prstGeom prst="wedgeEllipseCallou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000" b="1" dirty="0" smtClean="0">
                <a:solidFill>
                  <a:prstClr val="black"/>
                </a:solidFill>
              </a:rPr>
              <a:t>Loc=1</a:t>
            </a:r>
            <a:endParaRPr lang="ar-SA" sz="2000" b="1" dirty="0">
              <a:solidFill>
                <a:prstClr val="black"/>
              </a:solidFill>
            </a:endParaRPr>
          </a:p>
        </p:txBody>
      </p:sp>
      <p:sp>
        <p:nvSpPr>
          <p:cNvPr id="7" name="وسيلة شرح بيضاوية 6"/>
          <p:cNvSpPr/>
          <p:nvPr/>
        </p:nvSpPr>
        <p:spPr>
          <a:xfrm>
            <a:off x="5652120" y="4005064"/>
            <a:ext cx="3096344" cy="1368152"/>
          </a:xfrm>
          <a:prstGeom prst="wedgeEllipseCallou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Name1=</a:t>
            </a:r>
            <a:r>
              <a:rPr lang="en-US" sz="2000" b="1" dirty="0" err="1" smtClean="0">
                <a:solidFill>
                  <a:schemeClr val="tx1"/>
                </a:solidFill>
              </a:rPr>
              <a:t>Areej</a:t>
            </a:r>
            <a:endParaRPr lang="ar-SA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الفئة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String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والطرق والكلمات الأساسية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3200" b="1" dirty="0" smtClean="0">
                <a:solidFill>
                  <a:srgbClr val="FFFF00"/>
                </a:solidFill>
              </a:rPr>
              <a:t>Remove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Name=“areej555  </a:t>
            </a:r>
            <a:r>
              <a:rPr lang="en-US" sz="3200" dirty="0" err="1" smtClean="0">
                <a:solidFill>
                  <a:schemeClr val="bg1"/>
                </a:solidFill>
              </a:rPr>
              <a:t>Makki</a:t>
            </a:r>
            <a:r>
              <a:rPr lang="en-US" sz="3200" dirty="0" smtClean="0">
                <a:solidFill>
                  <a:schemeClr val="bg1"/>
                </a:solidFill>
              </a:rPr>
              <a:t>”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Clean=Name.</a:t>
            </a:r>
            <a:r>
              <a:rPr lang="en-US" sz="3200" b="1" dirty="0" smtClean="0">
                <a:solidFill>
                  <a:srgbClr val="CC0099"/>
                </a:solidFill>
              </a:rPr>
              <a:t> Remove(5,3)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3200" dirty="0" smtClean="0">
              <a:solidFill>
                <a:srgbClr val="CC0099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FFFF00"/>
                </a:solidFill>
              </a:rPr>
              <a:t>Insert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Name=“</a:t>
            </a:r>
            <a:r>
              <a:rPr lang="en-US" sz="3200" dirty="0" err="1" smtClean="0">
                <a:solidFill>
                  <a:schemeClr val="bg1"/>
                </a:solidFill>
              </a:rPr>
              <a:t>Areej</a:t>
            </a:r>
            <a:r>
              <a:rPr lang="en-US" sz="3200" dirty="0" smtClean="0">
                <a:solidFill>
                  <a:schemeClr val="bg1"/>
                </a:solidFill>
              </a:rPr>
              <a:t> ”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Name1=Name.</a:t>
            </a:r>
            <a:r>
              <a:rPr lang="en-US" sz="3200" b="1" dirty="0" smtClean="0">
                <a:solidFill>
                  <a:srgbClr val="CC0099"/>
                </a:solidFill>
              </a:rPr>
              <a:t> Insert(0,”Hi ”)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3200" b="1" dirty="0" smtClean="0">
              <a:solidFill>
                <a:srgbClr val="CC0099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b="1" dirty="0" smtClean="0">
              <a:solidFill>
                <a:srgbClr val="FFFF00"/>
              </a:solidFill>
            </a:endParaRPr>
          </a:p>
        </p:txBody>
      </p:sp>
      <p:sp>
        <p:nvSpPr>
          <p:cNvPr id="5" name="وسيلة شرح بيضاوية 4"/>
          <p:cNvSpPr/>
          <p:nvPr/>
        </p:nvSpPr>
        <p:spPr>
          <a:xfrm>
            <a:off x="5796136" y="1916832"/>
            <a:ext cx="2952328" cy="1368152"/>
          </a:xfrm>
          <a:prstGeom prst="wedgeEllipseCallou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Clean=“</a:t>
            </a:r>
            <a:r>
              <a:rPr lang="en-US" sz="1600" b="1" dirty="0" err="1" smtClean="0">
                <a:solidFill>
                  <a:schemeClr val="tx1"/>
                </a:solidFill>
              </a:rPr>
              <a:t>areej</a:t>
            </a:r>
            <a:r>
              <a:rPr lang="en-US" sz="1600" b="1" dirty="0" smtClean="0">
                <a:solidFill>
                  <a:schemeClr val="tx1"/>
                </a:solidFill>
              </a:rPr>
              <a:t>  </a:t>
            </a:r>
            <a:r>
              <a:rPr lang="en-US" sz="1600" b="1" dirty="0" err="1" smtClean="0">
                <a:solidFill>
                  <a:schemeClr val="tx1"/>
                </a:solidFill>
              </a:rPr>
              <a:t>makki</a:t>
            </a:r>
            <a:r>
              <a:rPr lang="en-US" sz="1600" b="1" dirty="0" smtClean="0">
                <a:solidFill>
                  <a:schemeClr val="tx1"/>
                </a:solidFill>
              </a:rPr>
              <a:t>”</a:t>
            </a:r>
            <a:endParaRPr lang="ar-SA" sz="1600" b="1" dirty="0">
              <a:solidFill>
                <a:schemeClr val="tx1"/>
              </a:solidFill>
            </a:endParaRPr>
          </a:p>
        </p:txBody>
      </p:sp>
      <p:sp>
        <p:nvSpPr>
          <p:cNvPr id="7" name="وسيلة شرح بيضاوية 6"/>
          <p:cNvSpPr/>
          <p:nvPr/>
        </p:nvSpPr>
        <p:spPr>
          <a:xfrm>
            <a:off x="5652120" y="4005064"/>
            <a:ext cx="3096344" cy="1368152"/>
          </a:xfrm>
          <a:prstGeom prst="wedgeEllipseCallou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000" b="1" dirty="0" smtClean="0">
                <a:solidFill>
                  <a:prstClr val="black"/>
                </a:solidFill>
              </a:rPr>
              <a:t>Name1=Hi </a:t>
            </a:r>
            <a:r>
              <a:rPr lang="en-US" sz="2000" b="1" dirty="0" err="1" smtClean="0">
                <a:solidFill>
                  <a:prstClr val="black"/>
                </a:solidFill>
              </a:rPr>
              <a:t>Areej</a:t>
            </a:r>
            <a:endParaRPr lang="ar-SA" sz="20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الفئة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String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والطرق والكلمات الأساسية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3200" b="1" dirty="0" err="1" smtClean="0">
                <a:solidFill>
                  <a:srgbClr val="FFFF00"/>
                </a:solidFill>
              </a:rPr>
              <a:t>Strcomp</a:t>
            </a:r>
            <a:endParaRPr lang="en-US" sz="3200" b="1" dirty="0" smtClean="0">
              <a:solidFill>
                <a:srgbClr val="FFFF00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Name1=“</a:t>
            </a:r>
            <a:r>
              <a:rPr lang="en-US" sz="3200" dirty="0" err="1" smtClean="0">
                <a:solidFill>
                  <a:schemeClr val="bg1"/>
                </a:solidFill>
              </a:rPr>
              <a:t>areej</a:t>
            </a:r>
            <a:r>
              <a:rPr lang="en-US" sz="3200" dirty="0" smtClean="0">
                <a:solidFill>
                  <a:schemeClr val="bg1"/>
                </a:solidFill>
              </a:rPr>
              <a:t>”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Name1=“AREEJ”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sz="3200" dirty="0" smtClean="0">
              <a:solidFill>
                <a:schemeClr val="bg1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match=Name.</a:t>
            </a:r>
            <a:r>
              <a:rPr lang="en-US" sz="3200" b="1" dirty="0" smtClean="0">
                <a:solidFill>
                  <a:srgbClr val="CC0099"/>
                </a:solidFill>
              </a:rPr>
              <a:t> </a:t>
            </a:r>
            <a:r>
              <a:rPr lang="en-US" sz="3200" b="1" dirty="0" err="1" smtClean="0">
                <a:solidFill>
                  <a:srgbClr val="CC0099"/>
                </a:solidFill>
              </a:rPr>
              <a:t>Strcomp</a:t>
            </a:r>
            <a:r>
              <a:rPr lang="en-US" sz="3200" b="1" dirty="0" smtClean="0">
                <a:solidFill>
                  <a:srgbClr val="CC0099"/>
                </a:solidFill>
              </a:rPr>
              <a:t>(Name1, Name2)</a:t>
            </a: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3200" dirty="0" smtClean="0">
              <a:solidFill>
                <a:srgbClr val="CC0099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sz="3200" b="1" dirty="0" smtClean="0">
              <a:solidFill>
                <a:srgbClr val="CC0099"/>
              </a:solidFill>
            </a:endParaRPr>
          </a:p>
          <a:p>
            <a:pPr marL="914400" lvl="1" indent="-514350" algn="just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b="1" dirty="0" smtClean="0">
              <a:solidFill>
                <a:srgbClr val="FFFF00"/>
              </a:solidFill>
            </a:endParaRPr>
          </a:p>
        </p:txBody>
      </p:sp>
      <p:sp>
        <p:nvSpPr>
          <p:cNvPr id="5" name="وسيلة شرح بيضاوية 4"/>
          <p:cNvSpPr/>
          <p:nvPr/>
        </p:nvSpPr>
        <p:spPr>
          <a:xfrm>
            <a:off x="5508104" y="1988840"/>
            <a:ext cx="2952328" cy="1368152"/>
          </a:xfrm>
          <a:prstGeom prst="wedgeEllipseCallou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</a:rPr>
              <a:t>Match=0</a:t>
            </a:r>
            <a:endParaRPr lang="ar-SA" sz="16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37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فرز النص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37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914400" lvl="1" indent="-514350" algn="just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sz="3200" b="1" dirty="0" smtClean="0">
                <a:solidFill>
                  <a:schemeClr val="bg1"/>
                </a:solidFill>
              </a:rPr>
              <a:t>لكي يقوم </a:t>
            </a:r>
            <a:r>
              <a:rPr lang="ar-SA" sz="3200" b="1" dirty="0" err="1" smtClean="0">
                <a:solidFill>
                  <a:schemeClr val="bg1"/>
                </a:solidFill>
              </a:rPr>
              <a:t>الفيجول</a:t>
            </a:r>
            <a:r>
              <a:rPr lang="ar-SA" sz="32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err="1" smtClean="0">
                <a:solidFill>
                  <a:schemeClr val="bg1"/>
                </a:solidFill>
              </a:rPr>
              <a:t>بيسك</a:t>
            </a:r>
            <a:r>
              <a:rPr lang="ar-SA" sz="3200" b="1" dirty="0" smtClean="0">
                <a:solidFill>
                  <a:schemeClr val="bg1"/>
                </a:solidFill>
              </a:rPr>
              <a:t> بمقارنة حرف بآخر في عملية الفرز علية تحويل كل حرف الى رقم الآي سكي المقابل له</a:t>
            </a:r>
            <a:r>
              <a:rPr lang="ar-SA" sz="3200" b="1" dirty="0" err="1" smtClean="0">
                <a:solidFill>
                  <a:schemeClr val="bg1"/>
                </a:solidFill>
              </a:rPr>
              <a:t>(</a:t>
            </a:r>
            <a:r>
              <a:rPr lang="ar-SA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smtClean="0">
                <a:solidFill>
                  <a:srgbClr val="FFFF37"/>
                </a:solidFill>
              </a:rPr>
              <a:t>ASCII</a:t>
            </a:r>
            <a:r>
              <a:rPr lang="ar-SA" sz="3200" b="1" dirty="0" smtClean="0">
                <a:solidFill>
                  <a:srgbClr val="FFFF37"/>
                </a:solidFill>
              </a:rPr>
              <a:t> </a:t>
            </a:r>
            <a:r>
              <a:rPr lang="ar-SA" sz="3200" b="1" dirty="0" err="1" smtClean="0">
                <a:solidFill>
                  <a:schemeClr val="bg1"/>
                </a:solidFill>
              </a:rPr>
              <a:t>)</a:t>
            </a:r>
            <a:endParaRPr lang="ar-SA" sz="3200" b="1" dirty="0" smtClean="0">
              <a:solidFill>
                <a:schemeClr val="bg1"/>
              </a:solidFill>
            </a:endParaRPr>
          </a:p>
          <a:p>
            <a:pPr marL="914400" lvl="1" indent="-514350" algn="just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en-US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37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العمل مع </a:t>
            </a:r>
            <a:r>
              <a:rPr lang="ar-SA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37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شيفرات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37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ar-SA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37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الآسكي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37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914400" lvl="1" indent="-514350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b="1" dirty="0" smtClean="0">
                <a:solidFill>
                  <a:schemeClr val="bg1"/>
                </a:solidFill>
              </a:rPr>
              <a:t>لتحديد شفرة </a:t>
            </a:r>
            <a:r>
              <a:rPr lang="ar-SA" b="1" dirty="0" err="1" smtClean="0">
                <a:solidFill>
                  <a:schemeClr val="bg1"/>
                </a:solidFill>
              </a:rPr>
              <a:t>الآسكي</a:t>
            </a:r>
            <a:r>
              <a:rPr lang="ar-SA" b="1" dirty="0" smtClean="0">
                <a:solidFill>
                  <a:schemeClr val="bg1"/>
                </a:solidFill>
              </a:rPr>
              <a:t> لحرف </a:t>
            </a:r>
            <a:r>
              <a:rPr lang="ar-SA" b="1" dirty="0" err="1" smtClean="0">
                <a:solidFill>
                  <a:schemeClr val="bg1"/>
                </a:solidFill>
              </a:rPr>
              <a:t>ما :-</a:t>
            </a:r>
            <a:endParaRPr lang="ar-SA" b="1" dirty="0" smtClean="0">
              <a:solidFill>
                <a:schemeClr val="bg1"/>
              </a:solidFill>
            </a:endParaRPr>
          </a:p>
          <a:p>
            <a:pPr marL="914400" lvl="1" indent="-514350" algn="l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b="1" dirty="0" smtClean="0">
                <a:solidFill>
                  <a:srgbClr val="CC0099"/>
                </a:solidFill>
              </a:rPr>
              <a:t>Dim a as short</a:t>
            </a:r>
          </a:p>
          <a:p>
            <a:pPr marL="914400" lvl="1" indent="-514350" algn="l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b="1" dirty="0" smtClean="0">
                <a:solidFill>
                  <a:srgbClr val="CC0099"/>
                </a:solidFill>
              </a:rPr>
              <a:t>a=  </a:t>
            </a:r>
            <a:r>
              <a:rPr lang="en-US" b="1" dirty="0" err="1" smtClean="0">
                <a:solidFill>
                  <a:srgbClr val="FFFF37"/>
                </a:solidFill>
              </a:rPr>
              <a:t>Asc</a:t>
            </a:r>
            <a:r>
              <a:rPr lang="en-US" b="1" dirty="0" smtClean="0">
                <a:solidFill>
                  <a:srgbClr val="CC0099"/>
                </a:solidFill>
              </a:rPr>
              <a:t>(“z”)</a:t>
            </a:r>
            <a:endParaRPr lang="en-US" b="1" dirty="0" smtClean="0">
              <a:solidFill>
                <a:schemeClr val="bg1"/>
              </a:solidFill>
            </a:endParaRPr>
          </a:p>
          <a:p>
            <a:pPr marL="914400" lvl="1" indent="-514350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b="1" dirty="0" smtClean="0">
              <a:solidFill>
                <a:schemeClr val="bg1"/>
              </a:solidFill>
            </a:endParaRPr>
          </a:p>
          <a:p>
            <a:pPr marL="914400" lvl="1" indent="-514350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b="1" dirty="0" smtClean="0">
                <a:solidFill>
                  <a:schemeClr val="bg1"/>
                </a:solidFill>
              </a:rPr>
              <a:t>لتحويل شفرة </a:t>
            </a:r>
            <a:r>
              <a:rPr lang="ar-SA" b="1" dirty="0" err="1" smtClean="0">
                <a:solidFill>
                  <a:schemeClr val="bg1"/>
                </a:solidFill>
              </a:rPr>
              <a:t>آيسكي</a:t>
            </a:r>
            <a:r>
              <a:rPr lang="ar-SA" b="1" dirty="0" smtClean="0">
                <a:solidFill>
                  <a:schemeClr val="bg1"/>
                </a:solidFill>
              </a:rPr>
              <a:t> إلى </a:t>
            </a:r>
            <a:r>
              <a:rPr lang="ar-SA" b="1" dirty="0" err="1" smtClean="0">
                <a:solidFill>
                  <a:schemeClr val="bg1"/>
                </a:solidFill>
              </a:rPr>
              <a:t>حرف :-</a:t>
            </a:r>
            <a:endParaRPr lang="ar-SA" b="1" dirty="0" smtClean="0">
              <a:solidFill>
                <a:schemeClr val="bg1"/>
              </a:solidFill>
            </a:endParaRPr>
          </a:p>
          <a:p>
            <a:pPr marL="914400" lvl="1" indent="-514350" algn="l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b="1" dirty="0" smtClean="0">
                <a:solidFill>
                  <a:srgbClr val="CC0099"/>
                </a:solidFill>
              </a:rPr>
              <a:t>Dim letter as char</a:t>
            </a:r>
          </a:p>
          <a:p>
            <a:pPr marL="914400" lvl="1" indent="-514350" algn="l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b="1" dirty="0" smtClean="0">
                <a:solidFill>
                  <a:srgbClr val="CC0099"/>
                </a:solidFill>
              </a:rPr>
              <a:t>letter=  </a:t>
            </a:r>
            <a:r>
              <a:rPr lang="en-US" b="1" dirty="0" err="1" smtClean="0">
                <a:solidFill>
                  <a:srgbClr val="FFFF37"/>
                </a:solidFill>
              </a:rPr>
              <a:t>Chr</a:t>
            </a:r>
            <a:r>
              <a:rPr lang="en-US" b="1" dirty="0" smtClean="0">
                <a:solidFill>
                  <a:srgbClr val="CC0099"/>
                </a:solidFill>
              </a:rPr>
              <a:t>(122)</a:t>
            </a:r>
            <a:endParaRPr lang="en-US" b="1" dirty="0" smtClean="0">
              <a:solidFill>
                <a:schemeClr val="bg1"/>
              </a:solidFill>
            </a:endParaRPr>
          </a:p>
          <a:p>
            <a:pPr marL="914400" lvl="1" indent="-514350">
              <a:buClr>
                <a:schemeClr val="accent6">
                  <a:lumMod val="75000"/>
                </a:schemeClr>
              </a:buClr>
              <a:buNone/>
              <a:defRPr/>
            </a:pPr>
            <a:endParaRPr lang="ar-SA" b="1" dirty="0" smtClean="0">
              <a:solidFill>
                <a:schemeClr val="bg1"/>
              </a:solidFill>
            </a:endParaRPr>
          </a:p>
          <a:p>
            <a:pPr marL="914400" lvl="1" indent="-514350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en-US" b="1" dirty="0" smtClean="0">
              <a:solidFill>
                <a:srgbClr val="CC0099"/>
              </a:solidFill>
            </a:endParaRPr>
          </a:p>
        </p:txBody>
      </p:sp>
      <p:sp>
        <p:nvSpPr>
          <p:cNvPr id="5" name="وسيلة شرح بيضاوية 4"/>
          <p:cNvSpPr/>
          <p:nvPr/>
        </p:nvSpPr>
        <p:spPr>
          <a:xfrm>
            <a:off x="4211960" y="2204864"/>
            <a:ext cx="2952328" cy="1368152"/>
          </a:xfrm>
          <a:prstGeom prst="wedgeEllipseCallou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Z=122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7" name="وسيلة شرح بيضاوية 6"/>
          <p:cNvSpPr/>
          <p:nvPr/>
        </p:nvSpPr>
        <p:spPr>
          <a:xfrm>
            <a:off x="4139952" y="4293096"/>
            <a:ext cx="2952328" cy="1368152"/>
          </a:xfrm>
          <a:prstGeom prst="wedgeEllipseCallou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Letter=z</a:t>
            </a:r>
            <a:endParaRPr lang="ar-SA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143000"/>
          </a:xfrm>
        </p:spPr>
        <p:txBody>
          <a:bodyPr>
            <a:noAutofit/>
          </a:bodyPr>
          <a:lstStyle/>
          <a:p>
            <a:pPr marL="742950" indent="-742950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37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أمثلة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37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6309320"/>
            <a:ext cx="5770984" cy="460647"/>
          </a:xfrm>
          <a:prstGeom prst="rect">
            <a:avLst/>
          </a:prstGeom>
        </p:spPr>
        <p:txBody>
          <a:bodyPr vert="horz" lIns="91440" tIns="45720" rIns="91440" bIns="45720" rtlCol="1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spc="150" dirty="0" smtClean="0">
                <a:ln w="11430"/>
                <a:solidFill>
                  <a:srgbClr val="CC00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م.ع.أريج مكي</a:t>
            </a:r>
            <a:endParaRPr lang="ar-SA" sz="2800" b="1" spc="150" dirty="0">
              <a:ln w="11430"/>
              <a:solidFill>
                <a:srgbClr val="CC00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pPr marL="914400" lvl="1" indent="-514350" algn="l" rtl="0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CC0099"/>
                </a:solidFill>
              </a:rPr>
              <a:t>“A”                                   “B”</a:t>
            </a:r>
          </a:p>
          <a:p>
            <a:pPr marL="914400" lvl="1" indent="-514350" algn="l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b="1" dirty="0" smtClean="0">
              <a:solidFill>
                <a:srgbClr val="CC0099"/>
              </a:solidFill>
            </a:endParaRPr>
          </a:p>
          <a:p>
            <a:pPr marL="914400" lvl="1" indent="-514350" algn="l" rtl="0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CC0099"/>
                </a:solidFill>
              </a:rPr>
              <a:t>“ Gold”                            “Good”</a:t>
            </a:r>
          </a:p>
          <a:p>
            <a:pPr marL="914400" lvl="1" indent="-514350" algn="l" rtl="0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b="1" dirty="0" smtClean="0">
              <a:solidFill>
                <a:srgbClr val="CC0099"/>
              </a:solidFill>
            </a:endParaRPr>
          </a:p>
          <a:p>
            <a:pPr marL="914400" lvl="1" indent="-514350" algn="l" rtl="0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CC0099"/>
                </a:solidFill>
              </a:rPr>
              <a:t>“</a:t>
            </a:r>
            <a:r>
              <a:rPr lang="en-US" b="1" dirty="0" err="1" smtClean="0">
                <a:solidFill>
                  <a:srgbClr val="CC0099"/>
                </a:solidFill>
              </a:rPr>
              <a:t>bbb</a:t>
            </a:r>
            <a:r>
              <a:rPr lang="en-US" b="1" dirty="0" smtClean="0">
                <a:solidFill>
                  <a:srgbClr val="CC0099"/>
                </a:solidFill>
              </a:rPr>
              <a:t>”                               “bb”</a:t>
            </a: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3707904" y="1700808"/>
            <a:ext cx="864096" cy="432048"/>
          </a:xfrm>
          <a:prstGeom prst="roundRect">
            <a:avLst/>
          </a:prstGeom>
          <a:solidFill>
            <a:srgbClr val="FFFF3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3200" b="1" dirty="0" smtClean="0"/>
              <a:t>&lt;</a:t>
            </a:r>
            <a:endParaRPr lang="ar-SA" sz="3200" b="1" dirty="0"/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3707904" y="2780928"/>
            <a:ext cx="864096" cy="432048"/>
          </a:xfrm>
          <a:prstGeom prst="roundRect">
            <a:avLst/>
          </a:prstGeom>
          <a:solidFill>
            <a:srgbClr val="FFFF3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3200" b="1" dirty="0" smtClean="0"/>
              <a:t>&lt;</a:t>
            </a:r>
            <a:endParaRPr lang="ar-SA" sz="3200" b="1" dirty="0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3707904" y="3717032"/>
            <a:ext cx="864096" cy="432048"/>
          </a:xfrm>
          <a:prstGeom prst="roundRect">
            <a:avLst/>
          </a:prstGeom>
          <a:solidFill>
            <a:srgbClr val="FFFF3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3200" b="1" dirty="0" smtClean="0"/>
              <a:t>&gt;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1" animBg="1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61048"/>
            <a:ext cx="9144000" cy="1470025"/>
          </a:xfrm>
        </p:spPr>
        <p:txBody>
          <a:bodyPr>
            <a:normAutofit/>
          </a:bodyPr>
          <a:lstStyle/>
          <a:p>
            <a:r>
              <a:rPr lang="en-US" sz="67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Program7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2996952"/>
            <a:ext cx="7772400" cy="86409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lang="ar-SA" sz="2000" dirty="0" smtClean="0">
              <a:solidFill>
                <a:srgbClr val="7030A0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775</Words>
  <Application>Microsoft Office PowerPoint</Application>
  <PresentationFormat>عرض على الشاشة (3:4)‏</PresentationFormat>
  <Paragraphs>223</Paragraphs>
  <Slides>38</Slides>
  <Notes>21</Notes>
  <HiddenSlides>0</HiddenSlides>
  <MMClips>0</MMClips>
  <ScaleCrop>false</ScaleCrop>
  <HeadingPairs>
    <vt:vector size="4" baseType="variant">
      <vt:variant>
        <vt:lpstr>سمة</vt:lpstr>
      </vt:variant>
      <vt:variant>
        <vt:i4>12</vt:i4>
      </vt:variant>
      <vt:variant>
        <vt:lpstr>عناوين الشرائح</vt:lpstr>
      </vt:variant>
      <vt:variant>
        <vt:i4>38</vt:i4>
      </vt:variant>
    </vt:vector>
  </HeadingPairs>
  <TitlesOfParts>
    <vt:vector size="50" baseType="lpstr"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البرمجة الشيئية  (3) </vt:lpstr>
      <vt:lpstr>OBJECT-ORIENTED PROGRAMMING</vt:lpstr>
      <vt:lpstr>استكشاف عمليات معالجة الملفات النصية والسلاسل</vt:lpstr>
      <vt:lpstr>فتح ملف نصي للإدخال</vt:lpstr>
      <vt:lpstr>إظهار الملفات النصية باستعمال مربع نص</vt:lpstr>
      <vt:lpstr>فتح ملف نصي للإدخال</vt:lpstr>
      <vt:lpstr>File Open</vt:lpstr>
      <vt:lpstr>الداله FileOpen</vt:lpstr>
      <vt:lpstr>الداله EOF</vt:lpstr>
      <vt:lpstr>الداله LineInput</vt:lpstr>
      <vt:lpstr>الداله FileClose</vt:lpstr>
      <vt:lpstr>Program 1</vt:lpstr>
      <vt:lpstr>StreamReader</vt:lpstr>
      <vt:lpstr>StreamReader</vt:lpstr>
      <vt:lpstr>Program 2</vt:lpstr>
      <vt:lpstr>الكائنMy </vt:lpstr>
      <vt:lpstr>الكائن My</vt:lpstr>
      <vt:lpstr>مثال</vt:lpstr>
      <vt:lpstr>Program 3</vt:lpstr>
      <vt:lpstr>إنشاء ملف نصي جديد على القرص</vt:lpstr>
      <vt:lpstr>إنشاء ملف نصي جديد على القرص</vt:lpstr>
      <vt:lpstr>الداله FileOpen</vt:lpstr>
      <vt:lpstr>الداله PrintLine</vt:lpstr>
      <vt:lpstr>الداله FileClose</vt:lpstr>
      <vt:lpstr>Program 4</vt:lpstr>
      <vt:lpstr>Program 5</vt:lpstr>
      <vt:lpstr>Program 6</vt:lpstr>
      <vt:lpstr>معالجة السلاسل النصية</vt:lpstr>
      <vt:lpstr>الفئة Stringوالطرق والكلمات الأساسية</vt:lpstr>
      <vt:lpstr>الفئة Stringوالطرق والكلمات الأساسية</vt:lpstr>
      <vt:lpstr>الفئة Stringوالطرق والكلمات الأساسية</vt:lpstr>
      <vt:lpstr>الفئة Stringوالطرق والكلمات الأساسية</vt:lpstr>
      <vt:lpstr>الفئة Stringوالطرق والكلمات الأساسية</vt:lpstr>
      <vt:lpstr>الفئة Stringوالطرق والكلمات الأساسية</vt:lpstr>
      <vt:lpstr>فرز النص</vt:lpstr>
      <vt:lpstr>العمل مع شيفرات الآسكي</vt:lpstr>
      <vt:lpstr>أمثلة</vt:lpstr>
      <vt:lpstr>Program7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نظم قواعد البيانات</dc:title>
  <dc:creator>buker</dc:creator>
  <cp:lastModifiedBy>amalabass</cp:lastModifiedBy>
  <cp:revision>43</cp:revision>
  <dcterms:created xsi:type="dcterms:W3CDTF">2012-09-07T16:43:48Z</dcterms:created>
  <dcterms:modified xsi:type="dcterms:W3CDTF">2012-10-06T07:00:15Z</dcterms:modified>
</cp:coreProperties>
</file>