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710" r:id="rId1"/>
    <p:sldMasterId id="2147483722" r:id="rId2"/>
  </p:sldMasterIdLst>
  <p:notesMasterIdLst>
    <p:notesMasterId r:id="rId20"/>
  </p:notesMasterIdLst>
  <p:sldIdLst>
    <p:sldId id="256" r:id="rId3"/>
    <p:sldId id="259" r:id="rId4"/>
    <p:sldId id="257" r:id="rId5"/>
    <p:sldId id="258" r:id="rId6"/>
    <p:sldId id="261" r:id="rId7"/>
    <p:sldId id="260" r:id="rId8"/>
    <p:sldId id="262" r:id="rId9"/>
    <p:sldId id="265" r:id="rId10"/>
    <p:sldId id="266" r:id="rId11"/>
    <p:sldId id="273" r:id="rId12"/>
    <p:sldId id="264" r:id="rId13"/>
    <p:sldId id="263" r:id="rId14"/>
    <p:sldId id="267" r:id="rId15"/>
    <p:sldId id="268" r:id="rId16"/>
    <p:sldId id="269" r:id="rId17"/>
    <p:sldId id="274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66"/>
    <a:srgbClr val="FF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 autoAdjust="0"/>
    <p:restoredTop sz="94576" autoAdjust="0"/>
  </p:normalViewPr>
  <p:slideViewPr>
    <p:cSldViewPr>
      <p:cViewPr varScale="1">
        <p:scale>
          <a:sx n="70" d="100"/>
          <a:sy n="70" d="100"/>
        </p:scale>
        <p:origin x="-5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6CA0F-887C-4EFB-A363-A607F25A263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389F8-3CC0-4CBA-A9A0-9C273FA77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6389F8-3CC0-4CBA-A9A0-9C273FA77C9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1974-199F-48FA-A9ED-41A5C9AB628A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627A-14E3-4B03-9AC9-077ED366A2CA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B8A9-3AC8-4381-B284-4942F18E2C32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3369-7CD8-4FEA-869F-9B54E75ABBF8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41E54-7A98-4E25-B670-5C99B7A3C31B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0D15-067F-491E-9554-511BFE71BDC7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635-3092-4E78-9CF0-F3861B38DE73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C89C4-D78B-4567-BB8F-59E198722F6C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0A2A-7B77-4435-BDDE-0D2BA3DE6F7C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41C29-3994-472B-856E-E06B222583AC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10F2E-C82A-4335-B65C-12E32E74944C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1974-199F-48FA-A9ED-41A5C9AB62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627A-14E3-4B03-9AC9-077ED366A2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B8A9-3AC8-4381-B284-4942F18E2C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3369-7CD8-4FEA-869F-9B54E75ABB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41E54-7A98-4E25-B670-5C99B7A3C3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0D15-067F-491E-9554-511BFE71BD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635-3092-4E78-9CF0-F3861B38DE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C89C4-D78B-4567-BB8F-59E198722F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0A2A-7B77-4435-BDDE-0D2BA3DE6F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41C29-3994-472B-856E-E06B222583A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10F2E-C82A-4335-B65C-12E32E7494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DE016-F0A1-4030-BE5C-F4F4B79CF11A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م.ع. أريج مكي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DCB13-C65A-467F-8CC9-F9F22E1CC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DE016-F0A1-4030-BE5C-F4F4B79CF1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>
                <a:solidFill>
                  <a:prstClr val="black">
                    <a:tint val="75000"/>
                  </a:prstClr>
                </a:solidFill>
              </a:rPr>
              <a:t>م.ع. أريج مكي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DCB13-C65A-467F-8CC9-F9F22E1CCA9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124200"/>
            <a:ext cx="8153400" cy="1219200"/>
          </a:xfrm>
        </p:spPr>
        <p:txBody>
          <a:bodyPr/>
          <a:lstStyle/>
          <a:p>
            <a:r>
              <a:rPr lang="ar-SA" sz="6600" kern="120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/>
              </a:rPr>
              <a:t>البرمجة الشيئية (3)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495800"/>
            <a:ext cx="6400800" cy="685800"/>
          </a:xfrm>
        </p:spPr>
        <p:txBody>
          <a:bodyPr/>
          <a:lstStyle/>
          <a:p>
            <a:r>
              <a:rPr lang="ar-SA" dirty="0" smtClean="0">
                <a:solidFill>
                  <a:srgbClr val="FF66CC"/>
                </a:solidFill>
              </a:rPr>
              <a:t>م.ع. أريج مكي</a:t>
            </a:r>
            <a:endParaRPr lang="en-US" dirty="0">
              <a:solidFill>
                <a:srgbClr val="FF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124200"/>
            <a:ext cx="8153400" cy="1219200"/>
          </a:xfrm>
        </p:spPr>
        <p:txBody>
          <a:bodyPr/>
          <a:lstStyle/>
          <a:p>
            <a:r>
              <a:rPr lang="ar-SA" sz="6600" kern="120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/>
              </a:rPr>
              <a:t>الفصل 14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95800"/>
            <a:ext cx="8305800" cy="838200"/>
          </a:xfrm>
        </p:spPr>
        <p:txBody>
          <a:bodyPr>
            <a:noAutofit/>
          </a:bodyPr>
          <a:lstStyle/>
          <a:p>
            <a:pPr rtl="1">
              <a:spcBef>
                <a:spcPct val="0"/>
              </a:spcBef>
            </a:pP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إدارة نماذج وأدوات ويندوز أثناء تشغيل البرنامج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txBody>
          <a:bodyPr>
            <a:normAutofit fontScale="90000"/>
          </a:bodyPr>
          <a:lstStyle/>
          <a:p>
            <a:pPr rtl="1"/>
            <a:r>
              <a:rPr lang="ar-SA" dirty="0" smtClean="0">
                <a:solidFill>
                  <a:srgbClr val="FFFF66"/>
                </a:solidFill>
              </a:rPr>
              <a:t>سنتعلم في هذا المعمل :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bg1"/>
                </a:solidFill>
              </a:rPr>
              <a:t>إضافة نماذج جديدة إلى برنامج والتبديل بين عدة نماذج.</a:t>
            </a:r>
          </a:p>
          <a:p>
            <a:pPr algn="r" rtl="1"/>
            <a:endParaRPr lang="ar-SA" dirty="0" smtClean="0">
              <a:solidFill>
                <a:schemeClr val="bg1"/>
              </a:solidFill>
            </a:endParaRPr>
          </a:p>
          <a:p>
            <a:pPr algn="r" rtl="1"/>
            <a:r>
              <a:rPr lang="ar-SA" dirty="0" smtClean="0">
                <a:solidFill>
                  <a:schemeClr val="bg1"/>
                </a:solidFill>
              </a:rPr>
              <a:t>تغيير مكان نموذج على سطح مكتب ويندوز.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FF66"/>
                </a:solidFill>
              </a:rPr>
              <a:t>إضافة نماذج جديدة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bg1"/>
                </a:solidFill>
              </a:rPr>
              <a:t>يمكن إضافة نموذج بإحدى الطرق التالية:</a:t>
            </a:r>
          </a:p>
          <a:p>
            <a:pPr marL="914400" lvl="1" indent="-514350" algn="r" rtl="1">
              <a:buFont typeface="+mj-lt"/>
              <a:buAutoNum type="arabicPeriod"/>
            </a:pPr>
            <a:r>
              <a:rPr lang="ar-SA" dirty="0" smtClean="0">
                <a:solidFill>
                  <a:srgbClr val="FF66CC"/>
                </a:solidFill>
              </a:rPr>
              <a:t>مربع حوار </a:t>
            </a:r>
            <a:r>
              <a:rPr lang="en-US" dirty="0" smtClean="0">
                <a:solidFill>
                  <a:srgbClr val="FF66CC"/>
                </a:solidFill>
              </a:rPr>
              <a:t>Add New Item</a:t>
            </a:r>
          </a:p>
          <a:p>
            <a:pPr marL="914400" lvl="1" indent="-514350" algn="r" rtl="1">
              <a:buFont typeface="+mj-lt"/>
              <a:buAutoNum type="arabicPeriod"/>
            </a:pPr>
            <a:r>
              <a:rPr lang="ar-SA" dirty="0" smtClean="0">
                <a:solidFill>
                  <a:srgbClr val="FF66CC"/>
                </a:solidFill>
              </a:rPr>
              <a:t>نافذة </a:t>
            </a:r>
            <a:r>
              <a:rPr lang="en-US" dirty="0" smtClean="0">
                <a:solidFill>
                  <a:srgbClr val="FF66CC"/>
                </a:solidFill>
              </a:rPr>
              <a:t>Solution Explorer</a:t>
            </a:r>
            <a:endParaRPr lang="ar-SA" dirty="0" smtClean="0">
              <a:solidFill>
                <a:srgbClr val="FF66CC"/>
              </a:solidFill>
            </a:endParaRPr>
          </a:p>
          <a:p>
            <a:pPr marL="914400" lvl="1" indent="-514350" algn="r" rtl="1">
              <a:buNone/>
            </a:pPr>
            <a:endParaRPr lang="ar-SA" dirty="0" smtClean="0">
              <a:solidFill>
                <a:schemeClr val="bg1"/>
              </a:solidFill>
            </a:endParaRPr>
          </a:p>
          <a:p>
            <a:pPr marL="514350" indent="-514350" algn="r" rtl="1"/>
            <a:r>
              <a:rPr lang="ar-SA" dirty="0" smtClean="0">
                <a:solidFill>
                  <a:schemeClr val="bg1"/>
                </a:solidFill>
              </a:rPr>
              <a:t>لكل نموذج مجموعة خاصة من الكائنات والخصائص والطرق والإجراءات الحدثية.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FF66"/>
                </a:solidFill>
              </a:rPr>
              <a:t>العمل مع عدة نماذج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2800" dirty="0" smtClean="0">
                <a:solidFill>
                  <a:schemeClr val="bg1"/>
                </a:solidFill>
              </a:rPr>
              <a:t>لإزالة نموذج من المشروع           </a:t>
            </a:r>
            <a:r>
              <a:rPr lang="en-US" sz="2800" dirty="0" smtClean="0">
                <a:solidFill>
                  <a:schemeClr val="bg1"/>
                </a:solidFill>
              </a:rPr>
              <a:t>Exclude From Project</a:t>
            </a:r>
            <a:r>
              <a:rPr lang="ar-SA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ar-SA" sz="2800" dirty="0" smtClean="0">
              <a:solidFill>
                <a:schemeClr val="bg1"/>
              </a:solidFill>
            </a:endParaRPr>
          </a:p>
          <a:p>
            <a:pPr algn="r" rtl="1">
              <a:buNone/>
            </a:pPr>
            <a:r>
              <a:rPr lang="ar-SA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ar-SA" sz="2800" dirty="0" smtClean="0">
              <a:solidFill>
                <a:schemeClr val="bg1"/>
              </a:solidFill>
            </a:endParaRPr>
          </a:p>
          <a:p>
            <a:pPr algn="r" rtl="1"/>
            <a:r>
              <a:rPr lang="ar-SA" sz="2800" dirty="0" smtClean="0">
                <a:solidFill>
                  <a:schemeClr val="bg1"/>
                </a:solidFill>
              </a:rPr>
              <a:t>حذف النموذج نهائيا من الكمبيوتر          </a:t>
            </a:r>
            <a:r>
              <a:rPr lang="en-US" sz="2800" dirty="0" smtClean="0">
                <a:solidFill>
                  <a:schemeClr val="bg1"/>
                </a:solidFill>
              </a:rPr>
              <a:t>Delete</a:t>
            </a:r>
            <a:r>
              <a:rPr lang="ar-SA" sz="2800" dirty="0" smtClean="0">
                <a:solidFill>
                  <a:schemeClr val="bg1"/>
                </a:solidFill>
              </a:rPr>
              <a:t> </a:t>
            </a:r>
          </a:p>
          <a:p>
            <a:pPr algn="r" rtl="1"/>
            <a:endParaRPr lang="ar-SA" sz="2800" dirty="0" smtClean="0">
              <a:solidFill>
                <a:schemeClr val="bg1"/>
              </a:solidFill>
            </a:endParaRPr>
          </a:p>
          <a:p>
            <a:pPr algn="r" rtl="1"/>
            <a:r>
              <a:rPr lang="ar-SA" sz="2800" dirty="0" smtClean="0">
                <a:solidFill>
                  <a:schemeClr val="bg1"/>
                </a:solidFill>
              </a:rPr>
              <a:t>لتغيير اسم النموذج           </a:t>
            </a:r>
            <a:r>
              <a:rPr lang="en-US" sz="2800" dirty="0" smtClean="0">
                <a:solidFill>
                  <a:schemeClr val="bg1"/>
                </a:solidFill>
              </a:rPr>
              <a:t>Rename</a:t>
            </a:r>
            <a:r>
              <a:rPr lang="ar-SA" sz="2800" dirty="0" smtClean="0">
                <a:solidFill>
                  <a:schemeClr val="bg1"/>
                </a:solidFill>
              </a:rPr>
              <a:t>  </a:t>
            </a:r>
          </a:p>
          <a:p>
            <a:pPr algn="r" rtl="1"/>
            <a:endParaRPr lang="ar-SA" sz="2800" dirty="0" smtClean="0">
              <a:solidFill>
                <a:schemeClr val="bg1"/>
              </a:solidFill>
            </a:endParaRPr>
          </a:p>
          <a:p>
            <a:pPr algn="r" rtl="1"/>
            <a:r>
              <a:rPr lang="ar-SA" sz="2800" dirty="0" smtClean="0">
                <a:solidFill>
                  <a:schemeClr val="bg1"/>
                </a:solidFill>
              </a:rPr>
              <a:t>تحديد نموذج البدء بالخاصية          </a:t>
            </a:r>
            <a:r>
              <a:rPr lang="en-US" sz="2800" dirty="0" smtClean="0">
                <a:solidFill>
                  <a:schemeClr val="bg1"/>
                </a:solidFill>
              </a:rPr>
              <a:t>Startup Form</a:t>
            </a:r>
            <a:r>
              <a:rPr lang="ar-SA" sz="2800" dirty="0" smtClean="0">
                <a:solidFill>
                  <a:schemeClr val="bg1"/>
                </a:solidFill>
              </a:rPr>
              <a:t> </a:t>
            </a:r>
          </a:p>
          <a:p>
            <a:pPr algn="r" rtl="1">
              <a:buNone/>
            </a:pPr>
            <a:r>
              <a:rPr lang="ar-SA" sz="2800" dirty="0" smtClean="0">
                <a:solidFill>
                  <a:schemeClr val="bg1"/>
                </a:solidFill>
              </a:rPr>
              <a:t>   من خصائص المشروع   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3581400" y="2895600"/>
            <a:ext cx="914400" cy="76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4267200" y="1905000"/>
            <a:ext cx="914400" cy="76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5181600" y="3886200"/>
            <a:ext cx="914400" cy="76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4191000" y="4953000"/>
            <a:ext cx="838200" cy="76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FF66"/>
                </a:solidFill>
              </a:rPr>
              <a:t>ضبط مكان النموذج على سطح مكتب ويندوز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>
                <a:solidFill>
                  <a:schemeClr val="bg1"/>
                </a:solidFill>
              </a:rPr>
              <a:t>يمكن التحكم في مكان ظهور النموذج باستخدام الخاصية:</a:t>
            </a:r>
          </a:p>
          <a:p>
            <a:pPr marL="914400" lvl="1" indent="-514350" algn="r" rtl="1">
              <a:buFont typeface="+mj-lt"/>
              <a:buAutoNum type="arabicPeriod"/>
            </a:pPr>
            <a:endParaRPr lang="ar-SA" dirty="0" smtClean="0">
              <a:solidFill>
                <a:schemeClr val="bg1"/>
              </a:solidFill>
            </a:endParaRPr>
          </a:p>
          <a:p>
            <a:pPr marL="914400" lvl="1" indent="-514350" algn="r" rtl="1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StartPosition</a:t>
            </a:r>
          </a:p>
          <a:p>
            <a:pPr marL="1314450" lvl="2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FF66CC"/>
                </a:solidFill>
              </a:rPr>
              <a:t>CenterScreen</a:t>
            </a:r>
            <a:r>
              <a:rPr lang="ar-SA" dirty="0" smtClean="0">
                <a:solidFill>
                  <a:srgbClr val="FF66CC"/>
                </a:solidFill>
              </a:rPr>
              <a:t>   </a:t>
            </a:r>
            <a:r>
              <a:rPr lang="ar-SA" dirty="0" smtClean="0">
                <a:solidFill>
                  <a:srgbClr val="00B0F0"/>
                </a:solidFill>
              </a:rPr>
              <a:t>في وسط الشاشة</a:t>
            </a:r>
            <a:endParaRPr lang="en-US" dirty="0" smtClean="0">
              <a:solidFill>
                <a:srgbClr val="00B0F0"/>
              </a:solidFill>
            </a:endParaRPr>
          </a:p>
          <a:p>
            <a:pPr marL="1314450" lvl="2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FF66CC"/>
                </a:solidFill>
              </a:rPr>
              <a:t>Manual</a:t>
            </a:r>
            <a:r>
              <a:rPr lang="ar-SA" dirty="0" smtClean="0">
                <a:solidFill>
                  <a:srgbClr val="FF66CC"/>
                </a:solidFill>
              </a:rPr>
              <a:t>    </a:t>
            </a:r>
            <a:r>
              <a:rPr lang="ar-SA" dirty="0" smtClean="0">
                <a:solidFill>
                  <a:srgbClr val="00B0F0"/>
                </a:solidFill>
              </a:rPr>
              <a:t>يدويا بضبط خاصية </a:t>
            </a:r>
            <a:r>
              <a:rPr lang="en-US" dirty="0" smtClean="0">
                <a:solidFill>
                  <a:srgbClr val="00B0F0"/>
                </a:solidFill>
              </a:rPr>
              <a:t>Location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endParaRPr lang="en-US" dirty="0" smtClean="0">
              <a:solidFill>
                <a:srgbClr val="00B0F0"/>
              </a:solidFill>
            </a:endParaRPr>
          </a:p>
          <a:p>
            <a:pPr marL="1314450" lvl="2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FF66CC"/>
                </a:solidFill>
              </a:rPr>
              <a:t>Centerparent</a:t>
            </a:r>
            <a:r>
              <a:rPr lang="ar-SA" dirty="0" smtClean="0">
                <a:solidFill>
                  <a:srgbClr val="FF66CC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في وسط النموذج الأب</a:t>
            </a:r>
            <a:endParaRPr lang="en-US" dirty="0" smtClean="0">
              <a:solidFill>
                <a:srgbClr val="00B0F0"/>
              </a:solidFill>
            </a:endParaRPr>
          </a:p>
          <a:p>
            <a:pPr marL="1314450" lvl="2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FF66CC"/>
                </a:solidFill>
              </a:rPr>
              <a:t>WindowsDefaultLocation</a:t>
            </a:r>
            <a:r>
              <a:rPr lang="ar-SA" dirty="0" smtClean="0">
                <a:solidFill>
                  <a:srgbClr val="FF66CC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مكان افتراضي يحدده ويندوز</a:t>
            </a:r>
            <a:endParaRPr lang="en-US" dirty="0" smtClean="0">
              <a:solidFill>
                <a:srgbClr val="00B0F0"/>
              </a:solidFill>
            </a:endParaRPr>
          </a:p>
          <a:p>
            <a:pPr marL="1314450" lvl="2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FF66CC"/>
                </a:solidFill>
              </a:rPr>
              <a:t>WindowsDefaultBounds</a:t>
            </a:r>
            <a:r>
              <a:rPr lang="ar-SA" dirty="0" smtClean="0">
                <a:solidFill>
                  <a:srgbClr val="FF66CC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حجم افتراضي يحدده ويندوز</a:t>
            </a:r>
            <a:endParaRPr lang="en-US" dirty="0" smtClean="0">
              <a:solidFill>
                <a:srgbClr val="00B0F0"/>
              </a:solidFill>
            </a:endParaRPr>
          </a:p>
          <a:p>
            <a:pPr marL="914400" lvl="1" indent="-514350" algn="r" rtl="1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FF66"/>
                </a:solidFill>
              </a:rPr>
              <a:t>ضبط مكان النموذج على سطح مكتب ويندوز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 startAt="2"/>
            </a:pPr>
            <a:r>
              <a:rPr lang="en-US" dirty="0" smtClean="0">
                <a:solidFill>
                  <a:schemeClr val="bg1"/>
                </a:solidFill>
              </a:rPr>
              <a:t>DesktopBounds</a:t>
            </a:r>
          </a:p>
          <a:p>
            <a:pPr marL="914400" lvl="1" indent="-514350" algn="r" rtl="1">
              <a:buNone/>
            </a:pPr>
            <a:r>
              <a:rPr lang="ar-SA" dirty="0" smtClean="0">
                <a:solidFill>
                  <a:schemeClr val="bg1"/>
                </a:solidFill>
              </a:rPr>
              <a:t>هذه الخاصية تحتاج إلى تحديد أربع معاملات أساسية:</a:t>
            </a:r>
          </a:p>
          <a:p>
            <a:pPr marL="914400" lvl="1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FF66CC"/>
                </a:solidFill>
              </a:rPr>
              <a:t>X</a:t>
            </a:r>
            <a:r>
              <a:rPr lang="ar-SA" dirty="0" smtClean="0">
                <a:solidFill>
                  <a:srgbClr val="FF66CC"/>
                </a:solidFill>
              </a:rPr>
              <a:t>         </a:t>
            </a:r>
            <a:r>
              <a:rPr lang="ar-SA" dirty="0" smtClean="0">
                <a:solidFill>
                  <a:srgbClr val="00B0F0"/>
                </a:solidFill>
              </a:rPr>
              <a:t>مثال: </a:t>
            </a:r>
            <a:r>
              <a:rPr lang="en-US" dirty="0" smtClean="0">
                <a:solidFill>
                  <a:srgbClr val="00B0F0"/>
                </a:solidFill>
              </a:rPr>
              <a:t>200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x=</a:t>
            </a:r>
          </a:p>
          <a:p>
            <a:pPr marL="914400" lvl="1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FF66CC"/>
                </a:solidFill>
              </a:rPr>
              <a:t>Y</a:t>
            </a:r>
            <a:r>
              <a:rPr lang="ar-SA" dirty="0" smtClean="0">
                <a:solidFill>
                  <a:srgbClr val="FF66CC"/>
                </a:solidFill>
              </a:rPr>
              <a:t>         </a:t>
            </a:r>
            <a:r>
              <a:rPr lang="ar-SA" dirty="0" smtClean="0">
                <a:solidFill>
                  <a:srgbClr val="00B0F0"/>
                </a:solidFill>
              </a:rPr>
              <a:t>مثال: 100</a:t>
            </a:r>
            <a:r>
              <a:rPr lang="en-US" dirty="0" smtClean="0">
                <a:solidFill>
                  <a:srgbClr val="00B0F0"/>
                </a:solidFill>
              </a:rPr>
              <a:t>y= </a:t>
            </a:r>
          </a:p>
          <a:p>
            <a:pPr marL="914400" lvl="1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FF66CC"/>
                </a:solidFill>
              </a:rPr>
              <a:t>Width</a:t>
            </a:r>
            <a:r>
              <a:rPr lang="ar-SA" dirty="0" smtClean="0">
                <a:solidFill>
                  <a:srgbClr val="FF66CC"/>
                </a:solidFill>
              </a:rPr>
              <a:t>  </a:t>
            </a:r>
            <a:r>
              <a:rPr lang="ar-SA" dirty="0" smtClean="0">
                <a:solidFill>
                  <a:srgbClr val="00B0F0"/>
                </a:solidFill>
              </a:rPr>
              <a:t>مثال:300 </a:t>
            </a:r>
            <a:r>
              <a:rPr lang="en-US" dirty="0" smtClean="0">
                <a:solidFill>
                  <a:srgbClr val="00B0F0"/>
                </a:solidFill>
              </a:rPr>
              <a:t>width=</a:t>
            </a:r>
          </a:p>
          <a:p>
            <a:pPr marL="914400" lvl="1" indent="-514350" algn="r" rtl="1">
              <a:buFont typeface="+mj-lt"/>
              <a:buAutoNum type="alphaLcPeriod"/>
            </a:pPr>
            <a:r>
              <a:rPr lang="en-US" dirty="0" err="1" smtClean="0">
                <a:solidFill>
                  <a:srgbClr val="FF66CC"/>
                </a:solidFill>
              </a:rPr>
              <a:t>Hight</a:t>
            </a:r>
            <a:r>
              <a:rPr lang="ar-SA" dirty="0" smtClean="0">
                <a:solidFill>
                  <a:srgbClr val="FF66CC"/>
                </a:solidFill>
              </a:rPr>
              <a:t>   </a:t>
            </a:r>
            <a:r>
              <a:rPr lang="ar-SA" dirty="0" smtClean="0">
                <a:solidFill>
                  <a:srgbClr val="00B0F0"/>
                </a:solidFill>
              </a:rPr>
              <a:t>مثال:250 </a:t>
            </a:r>
            <a:r>
              <a:rPr lang="en-US" dirty="0" err="1" smtClean="0">
                <a:solidFill>
                  <a:srgbClr val="00B0F0"/>
                </a:solidFill>
              </a:rPr>
              <a:t>Hight</a:t>
            </a:r>
            <a:r>
              <a:rPr lang="en-US" dirty="0" smtClean="0">
                <a:solidFill>
                  <a:srgbClr val="00B0F0"/>
                </a:solidFill>
              </a:rPr>
              <a:t>=</a:t>
            </a:r>
          </a:p>
          <a:p>
            <a:pPr marL="514350" indent="-514350" algn="r" rtl="1"/>
            <a:r>
              <a:rPr lang="ar-SA" dirty="0" smtClean="0">
                <a:solidFill>
                  <a:schemeClr val="bg1"/>
                </a:solidFill>
              </a:rPr>
              <a:t>وتستخدم كائن المستطيل بالشكل التالي :</a:t>
            </a:r>
          </a:p>
          <a:p>
            <a:pPr marL="514350" indent="-514350" algn="r" rtl="1">
              <a:buNone/>
            </a:pPr>
            <a:r>
              <a:rPr lang="ar-SA" sz="2400" dirty="0" smtClean="0">
                <a:solidFill>
                  <a:srgbClr val="FFFF66"/>
                </a:solidFill>
              </a:rPr>
              <a:t>    </a:t>
            </a:r>
            <a:r>
              <a:rPr lang="en-US" sz="2400" dirty="0" smtClean="0">
                <a:solidFill>
                  <a:srgbClr val="FFFF66"/>
                </a:solidFill>
              </a:rPr>
              <a:t>Form2.DesktopBounds=New Rectangle(200,100,300,250)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FF66"/>
                </a:solidFill>
              </a:rPr>
              <a:t>عرض النموذج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en-US" dirty="0" smtClean="0">
                <a:solidFill>
                  <a:srgbClr val="FF66CC"/>
                </a:solidFill>
              </a:rPr>
              <a:t>Show</a:t>
            </a:r>
            <a:r>
              <a:rPr lang="ar-SA" dirty="0" smtClean="0">
                <a:solidFill>
                  <a:schemeClr val="bg1"/>
                </a:solidFill>
              </a:rPr>
              <a:t> : يسمح بالتنقل بين النماذج المعروضة.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en-US" dirty="0" err="1" smtClean="0">
                <a:solidFill>
                  <a:srgbClr val="FF66CC"/>
                </a:solidFill>
              </a:rPr>
              <a:t>ShowDialog</a:t>
            </a:r>
            <a:r>
              <a:rPr lang="ar-SA" dirty="0" smtClean="0">
                <a:solidFill>
                  <a:schemeClr val="bg1"/>
                </a:solidFill>
              </a:rPr>
              <a:t> : </a:t>
            </a:r>
            <a:r>
              <a:rPr lang="ar-SA" dirty="0" err="1" smtClean="0">
                <a:solidFill>
                  <a:schemeClr val="bg1"/>
                </a:solidFill>
              </a:rPr>
              <a:t>لايسمح</a:t>
            </a:r>
            <a:r>
              <a:rPr lang="ar-SA" dirty="0" smtClean="0">
                <a:solidFill>
                  <a:schemeClr val="bg1"/>
                </a:solidFill>
              </a:rPr>
              <a:t> حتى يتم إغلاقه .</a:t>
            </a:r>
            <a:endParaRPr lang="en-US" dirty="0" smtClean="0">
              <a:solidFill>
                <a:schemeClr val="bg1"/>
              </a:solidFill>
            </a:endParaRPr>
          </a:p>
          <a:p>
            <a:pPr algn="r" rtl="1"/>
            <a:endParaRPr lang="en-US" dirty="0" smtClean="0">
              <a:solidFill>
                <a:schemeClr val="bg1"/>
              </a:solidFill>
            </a:endParaRPr>
          </a:p>
          <a:p>
            <a:pPr algn="r" rtl="1"/>
            <a:r>
              <a:rPr lang="ar-SA" dirty="0" smtClean="0">
                <a:solidFill>
                  <a:srgbClr val="00B0F0"/>
                </a:solidFill>
              </a:rPr>
              <a:t> كما بالشكل:</a:t>
            </a:r>
          </a:p>
          <a:p>
            <a:pPr algn="r" rtl="1">
              <a:buNone/>
            </a:pPr>
            <a:r>
              <a:rPr lang="ar-SA" dirty="0" smtClean="0">
                <a:solidFill>
                  <a:schemeClr val="bg1"/>
                </a:solidFill>
              </a:rPr>
              <a:t>    </a:t>
            </a:r>
            <a:r>
              <a:rPr lang="en-US" dirty="0" smtClean="0">
                <a:solidFill>
                  <a:schemeClr val="bg1"/>
                </a:solidFill>
              </a:rPr>
              <a:t>Form2.Show</a:t>
            </a:r>
            <a:endParaRPr lang="ar-SA" dirty="0" smtClean="0">
              <a:solidFill>
                <a:schemeClr val="bg1"/>
              </a:solidFill>
            </a:endParaRPr>
          </a:p>
          <a:p>
            <a:pPr algn="r" rtl="1">
              <a:buNone/>
            </a:pPr>
            <a:endParaRPr lang="ar-SA" dirty="0" smtClean="0">
              <a:solidFill>
                <a:schemeClr val="bg1"/>
              </a:solidFill>
            </a:endParaRPr>
          </a:p>
          <a:p>
            <a:pPr algn="r" rtl="1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ar-SA" dirty="0" smtClean="0">
                <a:solidFill>
                  <a:srgbClr val="FFFF66"/>
                </a:solidFill>
              </a:rPr>
              <a:t>إغلاق النموذج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>
                <a:solidFill>
                  <a:schemeClr val="bg1"/>
                </a:solidFill>
              </a:rPr>
              <a:t>تتناسب مع طريقة العرض:</a:t>
            </a:r>
          </a:p>
          <a:p>
            <a:pPr marL="971550" lvl="1" indent="-514350" algn="r" rtl="1">
              <a:buFont typeface="+mj-lt"/>
              <a:buAutoNum type="arabicPeriod"/>
            </a:pPr>
            <a:r>
              <a:rPr lang="en-US" dirty="0" err="1" smtClean="0">
                <a:solidFill>
                  <a:srgbClr val="FF66CC"/>
                </a:solidFill>
              </a:rPr>
              <a:t>Me.Close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:</a:t>
            </a:r>
            <a:r>
              <a:rPr lang="ar-SA" dirty="0" smtClean="0">
                <a:solidFill>
                  <a:srgbClr val="00B0F0"/>
                </a:solidFill>
              </a:rPr>
              <a:t>في حال استخدام </a:t>
            </a:r>
            <a:r>
              <a:rPr lang="en-US" dirty="0" smtClean="0">
                <a:solidFill>
                  <a:srgbClr val="00B0F0"/>
                </a:solidFill>
              </a:rPr>
              <a:t>Show</a:t>
            </a:r>
          </a:p>
          <a:p>
            <a:pPr marL="971550" lvl="1" indent="-514350" algn="r" rtl="1">
              <a:buFont typeface="+mj-lt"/>
              <a:buAutoNum type="arabicPeriod"/>
            </a:pPr>
            <a:r>
              <a:rPr lang="en-US" dirty="0" err="1" smtClean="0">
                <a:solidFill>
                  <a:srgbClr val="FF66CC"/>
                </a:solidFill>
              </a:rPr>
              <a:t>Me.DialogResult</a:t>
            </a:r>
            <a:r>
              <a:rPr lang="en-US" dirty="0" smtClean="0">
                <a:solidFill>
                  <a:srgbClr val="FF66CC"/>
                </a:solidFill>
              </a:rPr>
              <a:t>=</a:t>
            </a:r>
            <a:r>
              <a:rPr lang="en-US" dirty="0" err="1" smtClean="0">
                <a:solidFill>
                  <a:srgbClr val="FF66CC"/>
                </a:solidFill>
              </a:rPr>
              <a:t>DialogResult.OK</a:t>
            </a:r>
            <a:endParaRPr lang="ar-SA" dirty="0" smtClean="0">
              <a:solidFill>
                <a:schemeClr val="bg1"/>
              </a:solidFill>
            </a:endParaRPr>
          </a:p>
          <a:p>
            <a:pPr algn="r" rtl="1"/>
            <a:r>
              <a:rPr lang="ar-SA" dirty="0" smtClean="0">
                <a:solidFill>
                  <a:schemeClr val="bg1"/>
                </a:solidFill>
              </a:rPr>
              <a:t>التعامل مع </a:t>
            </a:r>
            <a:r>
              <a:rPr lang="en-US" dirty="0" err="1" smtClean="0">
                <a:solidFill>
                  <a:schemeClr val="bg1"/>
                </a:solidFill>
              </a:rPr>
              <a:t>DialogResult</a:t>
            </a:r>
            <a:endParaRPr lang="ar-SA" dirty="0" smtClean="0">
              <a:solidFill>
                <a:schemeClr val="bg1"/>
              </a:solidFill>
            </a:endParaRPr>
          </a:p>
          <a:p>
            <a:pPr lvl="1" algn="r" rtl="1">
              <a:buNone/>
            </a:pPr>
            <a:endParaRPr lang="en-US" sz="2400" dirty="0" smtClean="0">
              <a:solidFill>
                <a:srgbClr val="00B0F0"/>
              </a:solidFill>
            </a:endParaRPr>
          </a:p>
          <a:p>
            <a:pPr lvl="1" algn="r" rtl="1">
              <a:buNone/>
            </a:pPr>
            <a:endParaRPr lang="ar-SA" sz="2400" dirty="0" smtClean="0">
              <a:solidFill>
                <a:srgbClr val="FF66CC"/>
              </a:solidFill>
            </a:endParaRPr>
          </a:p>
          <a:p>
            <a:pPr lvl="1" algn="r" rtl="1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886200"/>
            <a:ext cx="701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rtl="1"/>
            <a:r>
              <a:rPr lang="en-US" sz="2000" dirty="0" smtClean="0">
                <a:solidFill>
                  <a:srgbClr val="00B0F0"/>
                </a:solidFill>
              </a:rPr>
              <a:t>If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rgbClr val="FF66CC"/>
                </a:solidFill>
              </a:rPr>
              <a:t>frm2.DialogResult=frm2.DialogResult.OK </a:t>
            </a:r>
            <a:r>
              <a:rPr lang="en-US" sz="2000" dirty="0" smtClean="0">
                <a:solidFill>
                  <a:srgbClr val="00B0F0"/>
                </a:solidFill>
              </a:rPr>
              <a:t>Then</a:t>
            </a:r>
          </a:p>
          <a:p>
            <a:pPr lvl="1" rtl="1">
              <a:buNone/>
            </a:pPr>
            <a:r>
              <a:rPr lang="en-US" sz="2000" dirty="0" smtClean="0">
                <a:solidFill>
                  <a:srgbClr val="00B0F0"/>
                </a:solidFill>
              </a:rPr>
              <a:t>    </a:t>
            </a:r>
            <a:r>
              <a:rPr lang="en-US" sz="2000" dirty="0" err="1" smtClean="0">
                <a:solidFill>
                  <a:schemeClr val="bg1"/>
                </a:solidFill>
              </a:rPr>
              <a:t>Msgbox</a:t>
            </a:r>
            <a:r>
              <a:rPr lang="en-US" sz="2000" dirty="0" smtClean="0">
                <a:solidFill>
                  <a:schemeClr val="bg1"/>
                </a:solidFill>
              </a:rPr>
              <a:t>(“You Press Ok”)</a:t>
            </a:r>
          </a:p>
          <a:p>
            <a:pPr lvl="1" rtl="1">
              <a:buNone/>
            </a:pPr>
            <a:r>
              <a:rPr lang="en-US" sz="2000" dirty="0" err="1" smtClean="0">
                <a:solidFill>
                  <a:srgbClr val="00B0F0"/>
                </a:solidFill>
              </a:rPr>
              <a:t>elseIf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smtClean="0">
                <a:solidFill>
                  <a:srgbClr val="FF66CC"/>
                </a:solidFill>
              </a:rPr>
              <a:t>frm2.DialogResult=frm2.DialogResult.Cancel</a:t>
            </a:r>
            <a:r>
              <a:rPr lang="en-US" sz="2000" dirty="0" smtClean="0">
                <a:solidFill>
                  <a:srgbClr val="00B0F0"/>
                </a:solidFill>
              </a:rPr>
              <a:t> Then</a:t>
            </a:r>
          </a:p>
          <a:p>
            <a:pPr lvl="1" rtl="1">
              <a:buNone/>
            </a:pPr>
            <a:r>
              <a:rPr lang="en-US" sz="2000" dirty="0" smtClean="0">
                <a:solidFill>
                  <a:srgbClr val="00B0F0"/>
                </a:solidFill>
              </a:rPr>
              <a:t>    </a:t>
            </a:r>
            <a:r>
              <a:rPr lang="en-US" sz="2000" dirty="0" err="1" smtClean="0">
                <a:solidFill>
                  <a:schemeClr val="bg1"/>
                </a:solidFill>
              </a:rPr>
              <a:t>Msgbox</a:t>
            </a:r>
            <a:r>
              <a:rPr lang="en-US" sz="2000" dirty="0" smtClean="0">
                <a:solidFill>
                  <a:schemeClr val="bg1"/>
                </a:solidFill>
              </a:rPr>
              <a:t>(“You Press cancel”)</a:t>
            </a:r>
          </a:p>
          <a:p>
            <a:pPr lvl="1" rtl="1">
              <a:buNone/>
            </a:pPr>
            <a:r>
              <a:rPr lang="en-US" sz="2000" dirty="0" smtClean="0">
                <a:solidFill>
                  <a:srgbClr val="00B0F0"/>
                </a:solidFill>
              </a:rPr>
              <a:t>Else</a:t>
            </a:r>
          </a:p>
          <a:p>
            <a:pPr lvl="1" rtl="1">
              <a:buNone/>
            </a:pPr>
            <a:r>
              <a:rPr lang="en-US" sz="2000" dirty="0" smtClean="0">
                <a:solidFill>
                  <a:srgbClr val="00B0F0"/>
                </a:solidFill>
              </a:rPr>
              <a:t>    </a:t>
            </a:r>
            <a:r>
              <a:rPr lang="en-US" sz="2000" dirty="0" err="1" smtClean="0">
                <a:solidFill>
                  <a:schemeClr val="bg1"/>
                </a:solidFill>
              </a:rPr>
              <a:t>Msgbox</a:t>
            </a:r>
            <a:r>
              <a:rPr lang="en-US" sz="2000" dirty="0" smtClean="0">
                <a:solidFill>
                  <a:schemeClr val="bg1"/>
                </a:solidFill>
              </a:rPr>
              <a:t>(“Another Button was clicked”)</a:t>
            </a:r>
          </a:p>
          <a:p>
            <a:pPr lvl="1" rtl="1">
              <a:buNone/>
            </a:pPr>
            <a:r>
              <a:rPr lang="en-US" sz="2000" dirty="0" smtClean="0">
                <a:solidFill>
                  <a:srgbClr val="00B0F0"/>
                </a:solidFill>
              </a:rPr>
              <a:t>End If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038600"/>
            <a:ext cx="8153400" cy="1219200"/>
          </a:xfrm>
        </p:spPr>
        <p:txBody>
          <a:bodyPr/>
          <a:lstStyle/>
          <a:p>
            <a:r>
              <a:rPr lang="en-US" sz="6600" b="1" kern="120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/>
              </a:rPr>
              <a:t>Program 1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rtl="1"/>
            <a:r>
              <a:rPr lang="en-US" dirty="0" smtClean="0">
                <a:solidFill>
                  <a:srgbClr val="FFFF66"/>
                </a:solidFill>
              </a:rPr>
              <a:t>Program1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bg1"/>
                </a:solidFill>
              </a:rPr>
              <a:t>أضيفي زر </a:t>
            </a:r>
            <a:r>
              <a:rPr lang="en-US" dirty="0" smtClean="0">
                <a:solidFill>
                  <a:schemeClr val="bg1"/>
                </a:solidFill>
              </a:rPr>
              <a:t>Help</a:t>
            </a:r>
            <a:r>
              <a:rPr lang="ar-SA" dirty="0" smtClean="0">
                <a:solidFill>
                  <a:schemeClr val="bg1"/>
                </a:solidFill>
              </a:rPr>
              <a:t> للتمرين السابق يعرض النموذج التالي </a:t>
            </a:r>
            <a:r>
              <a:rPr lang="ar-SA" u="sng" dirty="0" smtClean="0">
                <a:solidFill>
                  <a:schemeClr val="bg1"/>
                </a:solidFill>
              </a:rPr>
              <a:t>كمربع حوار </a:t>
            </a:r>
            <a:r>
              <a:rPr lang="ar-SA" dirty="0" smtClean="0">
                <a:solidFill>
                  <a:schemeClr val="bg1"/>
                </a:solidFill>
              </a:rPr>
              <a:t>بحيث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ar-SA" dirty="0" smtClean="0">
              <a:solidFill>
                <a:schemeClr val="bg1"/>
              </a:solidFill>
            </a:endParaRPr>
          </a:p>
          <a:p>
            <a:pPr algn="r" rtl="1"/>
            <a:r>
              <a:rPr lang="ar-SA" dirty="0" smtClean="0">
                <a:solidFill>
                  <a:schemeClr val="bg1"/>
                </a:solidFill>
              </a:rPr>
              <a:t>زر </a:t>
            </a:r>
            <a:r>
              <a:rPr lang="en-US" dirty="0" smtClean="0">
                <a:solidFill>
                  <a:schemeClr val="bg1"/>
                </a:solidFill>
              </a:rPr>
              <a:t>Open</a:t>
            </a:r>
            <a:r>
              <a:rPr lang="ar-SA" dirty="0" smtClean="0">
                <a:solidFill>
                  <a:schemeClr val="bg1"/>
                </a:solidFill>
              </a:rPr>
              <a:t>: لفتح ملف نصي باستخدام </a:t>
            </a:r>
            <a:r>
              <a:rPr lang="en-US" dirty="0" err="1" smtClean="0">
                <a:solidFill>
                  <a:schemeClr val="bg1"/>
                </a:solidFill>
              </a:rPr>
              <a:t>OpenFileDialog</a:t>
            </a:r>
            <a:endParaRPr lang="ar-SA" dirty="0" smtClean="0">
              <a:solidFill>
                <a:schemeClr val="bg1"/>
              </a:solidFill>
            </a:endParaRPr>
          </a:p>
          <a:p>
            <a:pPr algn="r" rtl="1"/>
            <a:r>
              <a:rPr lang="ar-SA" dirty="0" smtClean="0">
                <a:solidFill>
                  <a:schemeClr val="bg1"/>
                </a:solidFill>
              </a:rPr>
              <a:t>زر</a:t>
            </a:r>
            <a:r>
              <a:rPr lang="en-US" dirty="0" smtClean="0">
                <a:solidFill>
                  <a:schemeClr val="bg1"/>
                </a:solidFill>
              </a:rPr>
              <a:t>Close </a:t>
            </a:r>
            <a:r>
              <a:rPr lang="ar-SA" dirty="0" smtClean="0">
                <a:solidFill>
                  <a:schemeClr val="bg1"/>
                </a:solidFill>
              </a:rPr>
              <a:t>: لإغلاق النموذج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ar-SA" dirty="0" smtClean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r="332"/>
          <a:stretch>
            <a:fillRect/>
          </a:stretch>
        </p:blipFill>
        <p:spPr bwMode="auto">
          <a:xfrm>
            <a:off x="1066800" y="3352800"/>
            <a:ext cx="345314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ar-SA" dirty="0" smtClean="0">
                <a:solidFill>
                  <a:srgbClr val="FFFF66"/>
                </a:solidFill>
              </a:rPr>
              <a:t>خصائص أخرى للنموذج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bg1"/>
                </a:solidFill>
              </a:rPr>
              <a:t>تكبير وتصغير واستعادة إطار النموذج:</a:t>
            </a:r>
          </a:p>
          <a:p>
            <a:pPr marL="914400" lvl="1" indent="-514350" algn="r" rtl="1">
              <a:buFont typeface="+mj-lt"/>
              <a:buAutoNum type="arabicPeriod"/>
            </a:pPr>
            <a:r>
              <a:rPr lang="en-US" dirty="0" err="1" smtClean="0">
                <a:solidFill>
                  <a:srgbClr val="FF66CC"/>
                </a:solidFill>
              </a:rPr>
              <a:t>MaximizeBox</a:t>
            </a:r>
            <a:r>
              <a:rPr lang="en-US" dirty="0" smtClean="0">
                <a:solidFill>
                  <a:schemeClr val="bg1"/>
                </a:solidFill>
              </a:rPr>
              <a:t>=True</a:t>
            </a:r>
            <a:r>
              <a:rPr lang="ar-SA" dirty="0" smtClean="0">
                <a:solidFill>
                  <a:schemeClr val="bg1"/>
                </a:solidFill>
              </a:rPr>
              <a:t>: يكون مربع التكبيــر متاح</a:t>
            </a:r>
            <a:endParaRPr lang="en-US" dirty="0" smtClean="0">
              <a:solidFill>
                <a:schemeClr val="bg1"/>
              </a:solidFill>
            </a:endParaRPr>
          </a:p>
          <a:p>
            <a:pPr marL="914400" lvl="1" indent="-514350" algn="r" rtl="1">
              <a:buFont typeface="+mj-lt"/>
              <a:buAutoNum type="arabicPeriod"/>
            </a:pPr>
            <a:r>
              <a:rPr lang="en-US" dirty="0" err="1" smtClean="0">
                <a:solidFill>
                  <a:srgbClr val="FF66CC"/>
                </a:solidFill>
              </a:rPr>
              <a:t>MinimizeBox</a:t>
            </a:r>
            <a:r>
              <a:rPr lang="en-US" dirty="0" smtClean="0">
                <a:solidFill>
                  <a:schemeClr val="bg1"/>
                </a:solidFill>
              </a:rPr>
              <a:t>=True</a:t>
            </a:r>
            <a:r>
              <a:rPr lang="ar-SA" dirty="0" smtClean="0">
                <a:solidFill>
                  <a:schemeClr val="bg1"/>
                </a:solidFill>
              </a:rPr>
              <a:t>: يكون مربع التصغير متاح</a:t>
            </a:r>
            <a:endParaRPr lang="en-US" dirty="0" smtClean="0">
              <a:solidFill>
                <a:schemeClr val="bg1"/>
              </a:solidFill>
            </a:endParaRPr>
          </a:p>
          <a:p>
            <a:pPr marL="914400" lvl="1" indent="-514350" algn="r" rtl="1">
              <a:buFont typeface="+mj-lt"/>
              <a:buAutoNum type="arabicPeriod"/>
            </a:pPr>
            <a:r>
              <a:rPr lang="en-US" dirty="0" err="1" smtClean="0">
                <a:solidFill>
                  <a:srgbClr val="FF66CC"/>
                </a:solidFill>
              </a:rPr>
              <a:t>windowState</a:t>
            </a:r>
            <a:r>
              <a:rPr lang="ar-SA" dirty="0" smtClean="0">
                <a:solidFill>
                  <a:schemeClr val="bg1"/>
                </a:solidFill>
              </a:rPr>
              <a:t> حالة النافذة عند تحميلها :</a:t>
            </a:r>
            <a:endParaRPr lang="en-US" dirty="0" smtClean="0">
              <a:solidFill>
                <a:schemeClr val="bg1"/>
              </a:solidFill>
            </a:endParaRPr>
          </a:p>
          <a:p>
            <a:pPr marL="1314450" lvl="2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00B0F0"/>
                </a:solidFill>
              </a:rPr>
              <a:t>Maximized</a:t>
            </a:r>
            <a:r>
              <a:rPr lang="ar-SA" dirty="0" smtClean="0">
                <a:solidFill>
                  <a:srgbClr val="00B0F0"/>
                </a:solidFill>
              </a:rPr>
              <a:t> مكبرة</a:t>
            </a:r>
            <a:endParaRPr lang="en-US" dirty="0" smtClean="0">
              <a:solidFill>
                <a:srgbClr val="00B0F0"/>
              </a:solidFill>
            </a:endParaRPr>
          </a:p>
          <a:p>
            <a:pPr marL="1314450" lvl="2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00B0F0"/>
                </a:solidFill>
              </a:rPr>
              <a:t>Minimized</a:t>
            </a:r>
            <a:r>
              <a:rPr lang="ar-SA" dirty="0" smtClean="0">
                <a:solidFill>
                  <a:srgbClr val="00B0F0"/>
                </a:solidFill>
              </a:rPr>
              <a:t> مصغرة</a:t>
            </a:r>
            <a:endParaRPr lang="en-US" dirty="0" smtClean="0">
              <a:solidFill>
                <a:srgbClr val="00B0F0"/>
              </a:solidFill>
            </a:endParaRPr>
          </a:p>
          <a:p>
            <a:pPr marL="1314450" lvl="2" indent="-514350" algn="r" rtl="1">
              <a:buFont typeface="+mj-lt"/>
              <a:buAutoNum type="alphaLcPeriod"/>
            </a:pPr>
            <a:r>
              <a:rPr lang="en-US" dirty="0" smtClean="0">
                <a:solidFill>
                  <a:srgbClr val="00B0F0"/>
                </a:solidFill>
              </a:rPr>
              <a:t>Normal</a:t>
            </a:r>
            <a:r>
              <a:rPr lang="ar-SA" dirty="0" smtClean="0">
                <a:solidFill>
                  <a:srgbClr val="00B0F0"/>
                </a:solidFill>
              </a:rPr>
              <a:t> عادية</a:t>
            </a:r>
            <a:endParaRPr lang="en-US" dirty="0" smtClean="0">
              <a:solidFill>
                <a:srgbClr val="00B0F0"/>
              </a:solidFill>
            </a:endParaRPr>
          </a:p>
          <a:p>
            <a:pPr marL="914400" lvl="1" indent="-514350" algn="r" rtl="1">
              <a:buFont typeface="+mj-lt"/>
              <a:buAutoNum type="arabicPeriod"/>
            </a:pPr>
            <a:r>
              <a:rPr lang="en-US" dirty="0" err="1" smtClean="0">
                <a:solidFill>
                  <a:srgbClr val="FF66CC"/>
                </a:solidFill>
              </a:rPr>
              <a:t>MaximumSize</a:t>
            </a:r>
            <a:r>
              <a:rPr lang="ar-SA" dirty="0" smtClean="0">
                <a:solidFill>
                  <a:schemeClr val="bg1"/>
                </a:solidFill>
              </a:rPr>
              <a:t> أكبــر حجم ممكن</a:t>
            </a:r>
            <a:endParaRPr lang="en-US" dirty="0" smtClean="0">
              <a:solidFill>
                <a:schemeClr val="bg1"/>
              </a:solidFill>
            </a:endParaRPr>
          </a:p>
          <a:p>
            <a:pPr marL="914400" lvl="1" indent="-514350" algn="r" rtl="1">
              <a:buFont typeface="+mj-lt"/>
              <a:buAutoNum type="arabicPeriod"/>
            </a:pPr>
            <a:r>
              <a:rPr lang="en-US" dirty="0" err="1" smtClean="0">
                <a:solidFill>
                  <a:srgbClr val="FF66CC"/>
                </a:solidFill>
              </a:rPr>
              <a:t>MinimumSize</a:t>
            </a:r>
            <a:r>
              <a:rPr lang="ar-SA" dirty="0" smtClean="0">
                <a:solidFill>
                  <a:schemeClr val="bg1"/>
                </a:solidFill>
              </a:rPr>
              <a:t> أصغر حجم ممكن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ar-SA" dirty="0" smtClean="0">
                <a:solidFill>
                  <a:srgbClr val="FFFF00"/>
                </a:solidFill>
              </a:rPr>
              <a:t>إنشاء نموذج بالكود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Dim frm2 as new Form</a:t>
            </a: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Frm2.Property1=value1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Frm2.Property2=value2</a:t>
            </a: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Frm2.show()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ar-SA" dirty="0" smtClean="0">
                <a:solidFill>
                  <a:srgbClr val="FFFF66"/>
                </a:solidFill>
              </a:rPr>
              <a:t>إضافة أدوات للنموذج أثناء التشغيل</a:t>
            </a:r>
            <a:endParaRPr lang="hi-IN" dirty="0">
              <a:solidFill>
                <a:srgbClr val="FFFF66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 smtClean="0">
                <a:solidFill>
                  <a:schemeClr val="bg1"/>
                </a:solidFill>
              </a:rPr>
              <a:t>إنشاء كائنات أثناء التشغيل:</a:t>
            </a:r>
          </a:p>
          <a:p>
            <a:pPr algn="l">
              <a:buNone/>
            </a:pPr>
            <a:r>
              <a:rPr lang="en-US" dirty="0" smtClean="0">
                <a:solidFill>
                  <a:schemeClr val="bg1"/>
                </a:solidFill>
              </a:rPr>
              <a:t>       Dim Button1 as new button</a:t>
            </a:r>
          </a:p>
          <a:p>
            <a:pPr marL="514350" indent="-514350" algn="r" rtl="1">
              <a:buFont typeface="+mj-lt"/>
              <a:buAutoNum type="arabicPeriod" startAt="2"/>
            </a:pPr>
            <a:r>
              <a:rPr lang="ar-SA" dirty="0" smtClean="0">
                <a:solidFill>
                  <a:schemeClr val="bg1"/>
                </a:solidFill>
              </a:rPr>
              <a:t>خصائص الكائن يتم ضبطها من الكود:</a:t>
            </a:r>
          </a:p>
          <a:p>
            <a:pPr algn="l">
              <a:buNone/>
            </a:pPr>
            <a:r>
              <a:rPr lang="en-US" dirty="0" smtClean="0">
                <a:solidFill>
                  <a:schemeClr val="bg1"/>
                </a:solidFill>
              </a:rPr>
              <a:t>       Button1.Text=“Click me”</a:t>
            </a:r>
            <a:endParaRPr lang="ar-SA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Button1.Location=New Point(100,110)</a:t>
            </a:r>
          </a:p>
          <a:p>
            <a:pPr marL="514350" indent="-514350" algn="r" rtl="1">
              <a:buFont typeface="+mj-lt"/>
              <a:buAutoNum type="arabicPeriod" startAt="3"/>
            </a:pPr>
            <a:r>
              <a:rPr lang="ar-SA" dirty="0" smtClean="0">
                <a:solidFill>
                  <a:schemeClr val="bg1"/>
                </a:solidFill>
              </a:rPr>
              <a:t>إضافة الكائن للنموذج:</a:t>
            </a:r>
          </a:p>
          <a:p>
            <a:pPr algn="l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Form2.Controls.Add(Button1)</a:t>
            </a:r>
          </a:p>
          <a:p>
            <a:pPr algn="l">
              <a:buNone/>
            </a:pPr>
            <a:endParaRPr lang="hi-IN" dirty="0">
              <a:solidFill>
                <a:schemeClr val="bg1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ar-SA" dirty="0" smtClean="0">
                <a:solidFill>
                  <a:srgbClr val="FFFF00"/>
                </a:solidFill>
              </a:rPr>
              <a:t>تنظيم الأدوات على النموذج</a:t>
            </a:r>
            <a:endParaRPr lang="hi-IN" dirty="0">
              <a:solidFill>
                <a:srgbClr val="FFFF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bg1"/>
                </a:solidFill>
              </a:rPr>
              <a:t>ممكن استخدام الخاصيتين: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Anchor</a:t>
            </a:r>
            <a:r>
              <a:rPr lang="ar-SA" dirty="0" smtClean="0">
                <a:solidFill>
                  <a:schemeClr val="bg1"/>
                </a:solidFill>
              </a:rPr>
              <a:t> : تثبت المسافة بين الكائن وحواف النموذج.</a:t>
            </a:r>
          </a:p>
          <a:p>
            <a:pPr marL="514350" indent="-514350" algn="r" rtl="1">
              <a:buFont typeface="+mj-lt"/>
              <a:buAutoNum type="arabicPeriod"/>
            </a:pPr>
            <a:endParaRPr lang="en-US" dirty="0" smtClean="0">
              <a:solidFill>
                <a:schemeClr val="bg1"/>
              </a:solidFill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Dock</a:t>
            </a:r>
            <a:r>
              <a:rPr lang="ar-SA" dirty="0" smtClean="0">
                <a:solidFill>
                  <a:schemeClr val="bg1"/>
                </a:solidFill>
              </a:rPr>
              <a:t> : تجعل الأداة ملتصقة بأحد حواف.</a:t>
            </a:r>
            <a:endParaRPr lang="hi-IN" dirty="0">
              <a:solidFill>
                <a:schemeClr val="bg1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</p:spTree>
  </p:cSld>
  <p:clrMapOvr>
    <a:masterClrMapping/>
  </p:clrMapOvr>
  <p:transition>
    <p:sndAc>
      <p:stSnd>
        <p:snd r:embed="rId2" name="drumroll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038600"/>
            <a:ext cx="8153400" cy="1219200"/>
          </a:xfrm>
        </p:spPr>
        <p:txBody>
          <a:bodyPr/>
          <a:lstStyle/>
          <a:p>
            <a:r>
              <a:rPr lang="en-US" sz="6600" b="1" kern="120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/>
              </a:rPr>
              <a:t>Program 2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 أريج مكي</a:t>
            </a:r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7878" t="33672" r="37878" b="37706"/>
          <a:stretch>
            <a:fillRect/>
          </a:stretch>
        </p:blipFill>
        <p:spPr bwMode="auto">
          <a:xfrm>
            <a:off x="4800600" y="1981200"/>
            <a:ext cx="298524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17674" t="13469" r="59429" b="74746"/>
          <a:stretch>
            <a:fillRect/>
          </a:stretch>
        </p:blipFill>
        <p:spPr bwMode="auto">
          <a:xfrm>
            <a:off x="1524000" y="2133600"/>
            <a:ext cx="2590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462</Words>
  <Application>Microsoft Office PowerPoint</Application>
  <PresentationFormat>عرض على الشاشة (3:4)‏</PresentationFormat>
  <Paragraphs>108</Paragraphs>
  <Slides>17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17</vt:i4>
      </vt:variant>
    </vt:vector>
  </HeadingPairs>
  <TitlesOfParts>
    <vt:vector size="19" baseType="lpstr">
      <vt:lpstr>Theme2</vt:lpstr>
      <vt:lpstr>1_Theme2</vt:lpstr>
      <vt:lpstr>البرمجة الشيئية (3)</vt:lpstr>
      <vt:lpstr>الفصل 14</vt:lpstr>
      <vt:lpstr>سنتعلم في هذا المعمل :</vt:lpstr>
      <vt:lpstr>إضافة نماذج جديدة</vt:lpstr>
      <vt:lpstr>العمل مع عدة نماذج</vt:lpstr>
      <vt:lpstr>ضبط مكان النموذج على سطح مكتب ويندوز</vt:lpstr>
      <vt:lpstr>ضبط مكان النموذج على سطح مكتب ويندوز</vt:lpstr>
      <vt:lpstr>عرض النموذج</vt:lpstr>
      <vt:lpstr>إغلاق النموذج</vt:lpstr>
      <vt:lpstr>Program 1</vt:lpstr>
      <vt:lpstr>Program1</vt:lpstr>
      <vt:lpstr>خصائص أخرى للنموذج</vt:lpstr>
      <vt:lpstr>إنشاء نموذج بالكود</vt:lpstr>
      <vt:lpstr>إضافة أدوات للنموذج أثناء التشغيل</vt:lpstr>
      <vt:lpstr>تنظيم الأدوات على النموذج</vt:lpstr>
      <vt:lpstr>Program 2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البرمجة الشيئية (3)</dc:title>
  <dc:creator>Keyboard</dc:creator>
  <cp:lastModifiedBy>User</cp:lastModifiedBy>
  <cp:revision>31</cp:revision>
  <dcterms:created xsi:type="dcterms:W3CDTF">2012-10-12T14:46:55Z</dcterms:created>
  <dcterms:modified xsi:type="dcterms:W3CDTF">2012-11-23T13:00:16Z</dcterms:modified>
</cp:coreProperties>
</file>