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notesMasterIdLst>
    <p:notesMasterId r:id="rId19"/>
  </p:notesMasterIdLst>
  <p:sldIdLst>
    <p:sldId id="256" r:id="rId6"/>
    <p:sldId id="258" r:id="rId7"/>
    <p:sldId id="261" r:id="rId8"/>
    <p:sldId id="278" r:id="rId9"/>
    <p:sldId id="287" r:id="rId10"/>
    <p:sldId id="288" r:id="rId11"/>
    <p:sldId id="262" r:id="rId12"/>
    <p:sldId id="279" r:id="rId13"/>
    <p:sldId id="290" r:id="rId14"/>
    <p:sldId id="289" r:id="rId15"/>
    <p:sldId id="291" r:id="rId16"/>
    <p:sldId id="294" r:id="rId17"/>
    <p:sldId id="295" r:id="rId1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FF09"/>
    <a:srgbClr val="F9FB9B"/>
    <a:srgbClr val="CC0099"/>
    <a:srgbClr val="FFFF37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نمط متوسط 3 - تمييز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8" d="100"/>
          <a:sy n="68" d="100"/>
        </p:scale>
        <p:origin x="-6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E907ED3-89E4-465C-9D23-7FFAD2AD7F5E}" type="datetimeFigureOut">
              <a:rPr lang="ar-SA" smtClean="0"/>
              <a:pPr/>
              <a:t>14/01/34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6B40EBC-8F19-454B-A4F9-50F9285DB222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40EBC-8F19-454B-A4F9-50F9285DB222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40EBC-8F19-454B-A4F9-50F9285DB222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40EBC-8F19-454B-A4F9-50F9285DB222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40EBC-8F19-454B-A4F9-50F9285DB222}" type="slidenum">
              <a:rPr lang="ar-SA" smtClean="0"/>
              <a:pPr/>
              <a:t>4</a:t>
            </a:fld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40EBC-8F19-454B-A4F9-50F9285DB222}" type="slidenum">
              <a:rPr lang="ar-SA" smtClean="0">
                <a:solidFill>
                  <a:prstClr val="black"/>
                </a:solidFill>
              </a:rPr>
              <a:pPr/>
              <a:t>5</a:t>
            </a:fld>
            <a:endParaRPr lang="ar-SA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40EBC-8F19-454B-A4F9-50F9285DB222}" type="slidenum">
              <a:rPr lang="ar-SA" smtClean="0">
                <a:solidFill>
                  <a:prstClr val="black"/>
                </a:solidFill>
              </a:rPr>
              <a:pPr/>
              <a:t>6</a:t>
            </a:fld>
            <a:endParaRPr lang="ar-SA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40EBC-8F19-454B-A4F9-50F9285DB222}" type="slidenum">
              <a:rPr lang="ar-SA" smtClean="0"/>
              <a:pPr/>
              <a:t>7</a:t>
            </a:fld>
            <a:endParaRPr lang="ar-S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40EBC-8F19-454B-A4F9-50F9285DB222}" type="slidenum">
              <a:rPr lang="ar-SA" smtClean="0"/>
              <a:pPr/>
              <a:t>8</a:t>
            </a:fld>
            <a:endParaRPr lang="ar-S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40EBC-8F19-454B-A4F9-50F9285DB222}" type="slidenum">
              <a:rPr lang="ar-SA" smtClean="0">
                <a:solidFill>
                  <a:prstClr val="black"/>
                </a:solidFill>
              </a:rPr>
              <a:pPr/>
              <a:t>9</a:t>
            </a:fld>
            <a:endParaRPr lang="ar-SA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40EBC-8F19-454B-A4F9-50F9285DB222}" type="slidenum">
              <a:rPr lang="ar-SA" smtClean="0"/>
              <a:pPr/>
              <a:t>10</a:t>
            </a:fld>
            <a:endParaRPr lang="ar-S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40EBC-8F19-454B-A4F9-50F9285DB222}" type="slidenum">
              <a:rPr lang="ar-SA" smtClean="0">
                <a:solidFill>
                  <a:prstClr val="black"/>
                </a:solidFill>
              </a:rPr>
              <a:pPr/>
              <a:t>11</a:t>
            </a:fld>
            <a:endParaRPr lang="ar-SA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40EBC-8F19-454B-A4F9-50F9285DB222}" type="slidenum">
              <a:rPr lang="ar-SA" smtClean="0"/>
              <a:pPr/>
              <a:t>12</a:t>
            </a:fld>
            <a:endParaRPr lang="ar-S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40EBC-8F19-454B-A4F9-50F9285DB222}" type="slidenum">
              <a:rPr lang="ar-SA" smtClean="0">
                <a:solidFill>
                  <a:prstClr val="black"/>
                </a:solidFill>
              </a:rPr>
              <a:pPr/>
              <a:t>13</a:t>
            </a:fld>
            <a:endParaRPr lang="ar-SA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/>
              <a:pPr/>
              <a:t>14/01/34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/>
              <a:pPr/>
              <a:t>14/01/34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/>
              <a:pPr/>
              <a:t>14/01/34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/>
              <a:pPr/>
              <a:t>14/01/34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/>
              <a:pPr/>
              <a:t>14/01/34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/>
              <a:pPr/>
              <a:t>14/01/34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/>
              <a:pPr/>
              <a:t>14/01/34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/>
              <a:pPr/>
              <a:t>14/01/34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/>
              <a:pPr/>
              <a:t>14/01/34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/>
              <a:pPr/>
              <a:t>14/01/34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/>
              <a:pPr/>
              <a:t>14/01/34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1A2C8-D504-4920-87E7-D6B5AE870AFF}" type="datetimeFigureOut">
              <a:rPr lang="ar-SA" smtClean="0"/>
              <a:pPr/>
              <a:t>14/01/34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14/01/34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8032" y="3471143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ar-SA" sz="73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البرمجة </a:t>
            </a:r>
            <a:r>
              <a:rPr lang="ar-SA" sz="73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الشيئية  </a:t>
            </a:r>
            <a:r>
              <a:rPr lang="ar-SA" sz="73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(3</a:t>
            </a:r>
            <a:r>
              <a:rPr lang="ar-SA" sz="73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</a:t>
            </a:r>
            <a:r>
              <a:rPr lang="ar-SA" dirty="0">
                <a:solidFill>
                  <a:srgbClr val="7030A0"/>
                </a:solidFill>
              </a:rPr>
              <a:t/>
            </a:r>
            <a:br>
              <a:rPr lang="ar-SA" dirty="0">
                <a:solidFill>
                  <a:srgbClr val="7030A0"/>
                </a:solidFill>
              </a:rPr>
            </a:br>
            <a:endParaRPr lang="ar-SA" dirty="0">
              <a:solidFill>
                <a:srgbClr val="7030A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3568" y="4581127"/>
            <a:ext cx="7772400" cy="864097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م.ع </a:t>
            </a:r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أريج مكي </a:t>
            </a:r>
            <a: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ar-SA" sz="2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3429000"/>
            <a:ext cx="7772400" cy="1470025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en-US" sz="8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OBJECT-ORIENTED PROGRAMMING</a:t>
            </a:r>
            <a:endParaRPr lang="ar-SA" sz="4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861048"/>
            <a:ext cx="9144000" cy="1470025"/>
          </a:xfrm>
        </p:spPr>
        <p:txBody>
          <a:bodyPr>
            <a:normAutofit/>
          </a:bodyPr>
          <a:lstStyle/>
          <a:p>
            <a:r>
              <a:rPr lang="ar-SA" sz="6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إضافة رسوم وحركات</a:t>
            </a:r>
            <a:endParaRPr lang="ar-SA" dirty="0">
              <a:solidFill>
                <a:srgbClr val="7030A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3568" y="2996952"/>
            <a:ext cx="7772400" cy="864097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ar-SA" sz="4000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/>
              </a:rPr>
              <a:t>الفصل </a:t>
            </a:r>
            <a:r>
              <a:rPr lang="ar-SA" sz="40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/>
              </a:rPr>
              <a:t>الخامس </a:t>
            </a:r>
            <a:r>
              <a:rPr lang="ar-SA" sz="4000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/>
              </a:rPr>
              <a:t>عشر</a:t>
            </a:r>
            <a:endParaRPr lang="ar-SA" sz="2000" dirty="0">
              <a:solidFill>
                <a:srgbClr val="7030A0"/>
              </a:solidFill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573016"/>
            <a:ext cx="9144000" cy="1512168"/>
          </a:xfrm>
        </p:spPr>
        <p:txBody>
          <a:bodyPr>
            <a:normAutofit fontScale="90000"/>
          </a:bodyPr>
          <a:lstStyle/>
          <a:p>
            <a:r>
              <a:rPr lang="ar-SA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إضافة عمل فني باستعمال</a:t>
            </a:r>
            <a:r>
              <a:rPr 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System.Drawing</a:t>
            </a:r>
            <a:endParaRPr lang="ar-SA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استعمال نظام إحداثيات النموذج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914400" y="1700808"/>
            <a:ext cx="8229600" cy="4525963"/>
          </a:xfrm>
        </p:spPr>
        <p:txBody>
          <a:bodyPr>
            <a:normAutofit/>
          </a:bodyPr>
          <a:lstStyle/>
          <a:p>
            <a:pPr marL="514350" lvl="0" indent="-514350" algn="just">
              <a:buClr>
                <a:schemeClr val="accent6">
                  <a:lumMod val="75000"/>
                </a:schemeClr>
              </a:buClr>
              <a:defRPr/>
            </a:pPr>
            <a:r>
              <a:rPr lang="ar-SA" sz="3200" b="1" dirty="0" smtClean="0">
                <a:solidFill>
                  <a:schemeClr val="bg1"/>
                </a:solidFill>
              </a:rPr>
              <a:t>نقطة انطلاق نظام الاحداثيات في </a:t>
            </a:r>
            <a:r>
              <a:rPr lang="ar-SA" sz="3200" b="1" dirty="0" err="1" smtClean="0">
                <a:solidFill>
                  <a:schemeClr val="bg1"/>
                </a:solidFill>
              </a:rPr>
              <a:t>الفيجول</a:t>
            </a:r>
            <a:r>
              <a:rPr lang="ar-SA" sz="3200" b="1" dirty="0" smtClean="0">
                <a:solidFill>
                  <a:schemeClr val="bg1"/>
                </a:solidFill>
              </a:rPr>
              <a:t> </a:t>
            </a:r>
            <a:r>
              <a:rPr lang="ar-SA" sz="3200" b="1" dirty="0" err="1" smtClean="0">
                <a:solidFill>
                  <a:schemeClr val="bg1"/>
                </a:solidFill>
              </a:rPr>
              <a:t>بيسك</a:t>
            </a:r>
            <a:r>
              <a:rPr lang="ar-SA" sz="3200" b="1" dirty="0" smtClean="0">
                <a:solidFill>
                  <a:schemeClr val="bg1"/>
                </a:solidFill>
              </a:rPr>
              <a:t> هي الزاوية </a:t>
            </a:r>
            <a:r>
              <a:rPr lang="ar-SA" sz="3200" b="1" u="sng" dirty="0" smtClean="0">
                <a:solidFill>
                  <a:srgbClr val="FF0066"/>
                </a:solidFill>
              </a:rPr>
              <a:t>اليسرى العليا</a:t>
            </a:r>
            <a:r>
              <a:rPr lang="ar-SA" sz="3200" b="1" dirty="0" smtClean="0">
                <a:solidFill>
                  <a:srgbClr val="FF0066"/>
                </a:solidFill>
              </a:rPr>
              <a:t> </a:t>
            </a:r>
            <a:r>
              <a:rPr lang="ar-SA" sz="3200" b="1" dirty="0" smtClean="0">
                <a:solidFill>
                  <a:schemeClr val="bg1"/>
                </a:solidFill>
              </a:rPr>
              <a:t>للنموذج</a:t>
            </a:r>
            <a:endParaRPr lang="ar-SA" b="1" dirty="0">
              <a:solidFill>
                <a:schemeClr val="bg1"/>
              </a:solidFill>
            </a:endParaRPr>
          </a:p>
          <a:p>
            <a:pPr marL="514350" lvl="0" indent="-514350" algn="just" rtl="0">
              <a:buClr>
                <a:schemeClr val="accent6">
                  <a:lumMod val="75000"/>
                </a:schemeClr>
              </a:buClr>
              <a:defRPr/>
            </a:pPr>
            <a:r>
              <a:rPr lang="ar-SA" sz="3200" b="1" dirty="0" smtClean="0">
                <a:solidFill>
                  <a:srgbClr val="FFFF09"/>
                </a:solidFill>
              </a:rPr>
              <a:t>                                </a:t>
            </a:r>
            <a:r>
              <a:rPr lang="en-US" b="1" dirty="0" smtClean="0">
                <a:solidFill>
                  <a:srgbClr val="FFFF09"/>
                </a:solidFill>
              </a:rPr>
              <a:t>(</a:t>
            </a:r>
            <a:r>
              <a:rPr lang="en-US" b="1" dirty="0" err="1" smtClean="0">
                <a:solidFill>
                  <a:srgbClr val="FFFF09"/>
                </a:solidFill>
              </a:rPr>
              <a:t>x,y</a:t>
            </a:r>
            <a:r>
              <a:rPr lang="en-US" b="1" dirty="0" smtClean="0">
                <a:solidFill>
                  <a:srgbClr val="FFFF09"/>
                </a:solidFill>
              </a:rPr>
              <a:t>)</a:t>
            </a:r>
            <a:endParaRPr lang="ar-SA" sz="3200" b="1" dirty="0" smtClean="0">
              <a:solidFill>
                <a:srgbClr val="FFFF09"/>
              </a:solidFill>
            </a:endParaRPr>
          </a:p>
        </p:txBody>
      </p:sp>
      <p:cxnSp>
        <p:nvCxnSpPr>
          <p:cNvPr id="9" name="رابط منحني 8"/>
          <p:cNvCxnSpPr/>
          <p:nvPr/>
        </p:nvCxnSpPr>
        <p:spPr>
          <a:xfrm rot="10800000" flipV="1">
            <a:off x="3347864" y="3140968"/>
            <a:ext cx="1872208" cy="1296144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منحني 10"/>
          <p:cNvCxnSpPr/>
          <p:nvPr/>
        </p:nvCxnSpPr>
        <p:spPr>
          <a:xfrm>
            <a:off x="5652120" y="3140968"/>
            <a:ext cx="1728192" cy="1296144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وسيلة شرح بيضاوية 11"/>
          <p:cNvSpPr/>
          <p:nvPr/>
        </p:nvSpPr>
        <p:spPr>
          <a:xfrm>
            <a:off x="6516216" y="4581128"/>
            <a:ext cx="1512168" cy="1008112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المحور العمودي</a:t>
            </a:r>
            <a:endParaRPr lang="ar-SA" sz="2400" b="1" dirty="0"/>
          </a:p>
        </p:txBody>
      </p:sp>
      <p:sp>
        <p:nvSpPr>
          <p:cNvPr id="13" name="وسيلة شرح بيضاوية 12"/>
          <p:cNvSpPr/>
          <p:nvPr/>
        </p:nvSpPr>
        <p:spPr>
          <a:xfrm>
            <a:off x="2627784" y="4509120"/>
            <a:ext cx="1512168" cy="1008112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المحور الأفقي</a:t>
            </a:r>
            <a:endParaRPr lang="ar-SA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استعمال نظام إحداثيات النموذج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2348880"/>
            <a:ext cx="4392487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رابط كسهم مستقيم 13"/>
          <p:cNvCxnSpPr/>
          <p:nvPr/>
        </p:nvCxnSpPr>
        <p:spPr>
          <a:xfrm>
            <a:off x="2987824" y="2636912"/>
            <a:ext cx="4752528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/>
          <p:nvPr/>
        </p:nvCxnSpPr>
        <p:spPr>
          <a:xfrm>
            <a:off x="2987824" y="2636912"/>
            <a:ext cx="0" cy="3528392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9" name="شكل بيضاوي 18"/>
          <p:cNvSpPr/>
          <p:nvPr/>
        </p:nvSpPr>
        <p:spPr>
          <a:xfrm>
            <a:off x="7380312" y="2204864"/>
            <a:ext cx="1368152" cy="7920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FFFF09"/>
                </a:solidFill>
              </a:rPr>
              <a:t>المحور</a:t>
            </a:r>
          </a:p>
          <a:p>
            <a:pPr algn="ctr"/>
            <a:r>
              <a:rPr lang="en-US" sz="2400" b="1" dirty="0" smtClean="0">
                <a:solidFill>
                  <a:srgbClr val="FFFF09"/>
                </a:solidFill>
              </a:rPr>
              <a:t>x</a:t>
            </a:r>
            <a:endParaRPr lang="ar-SA" sz="2400" b="1" dirty="0" smtClean="0">
              <a:solidFill>
                <a:srgbClr val="FFFF09"/>
              </a:solidFill>
            </a:endParaRPr>
          </a:p>
          <a:p>
            <a:pPr algn="ctr"/>
            <a:endParaRPr lang="ar-SA" sz="2400" b="1" dirty="0">
              <a:solidFill>
                <a:srgbClr val="FFFF09"/>
              </a:solidFill>
            </a:endParaRPr>
          </a:p>
        </p:txBody>
      </p:sp>
      <p:sp>
        <p:nvSpPr>
          <p:cNvPr id="20" name="شكل بيضاوي 19"/>
          <p:cNvSpPr/>
          <p:nvPr/>
        </p:nvSpPr>
        <p:spPr>
          <a:xfrm>
            <a:off x="2195736" y="6065912"/>
            <a:ext cx="1368152" cy="7920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FFFF09"/>
                </a:solidFill>
              </a:rPr>
              <a:t>المحور</a:t>
            </a:r>
          </a:p>
          <a:p>
            <a:pPr algn="ctr"/>
            <a:r>
              <a:rPr lang="en-US" sz="2400" b="1" dirty="0" smtClean="0">
                <a:solidFill>
                  <a:srgbClr val="FFFF09"/>
                </a:solidFill>
              </a:rPr>
              <a:t>Y</a:t>
            </a:r>
            <a:endParaRPr lang="ar-SA" sz="2400" b="1" dirty="0">
              <a:solidFill>
                <a:srgbClr val="FFFF09"/>
              </a:solidFill>
            </a:endParaRPr>
          </a:p>
        </p:txBody>
      </p:sp>
      <p:sp>
        <p:nvSpPr>
          <p:cNvPr id="22" name="شكل بيضاوي 21"/>
          <p:cNvSpPr/>
          <p:nvPr/>
        </p:nvSpPr>
        <p:spPr>
          <a:xfrm>
            <a:off x="1763688" y="2276872"/>
            <a:ext cx="1368152" cy="7920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 smtClean="0">
                <a:solidFill>
                  <a:srgbClr val="FFFF09"/>
                </a:solidFill>
              </a:rPr>
              <a:t>(0,0)</a:t>
            </a:r>
            <a:endParaRPr lang="ar-SA" sz="2400" b="1" dirty="0">
              <a:solidFill>
                <a:srgbClr val="FFFF0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الفئة 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System.Drawing.Graphics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1331640" y="1844824"/>
          <a:ext cx="7416824" cy="4627551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2453062"/>
                <a:gridCol w="4963762"/>
              </a:tblGrid>
              <a:tr h="567137">
                <a:tc>
                  <a:txBody>
                    <a:bodyPr/>
                    <a:lstStyle/>
                    <a:p>
                      <a:pPr algn="l" rtl="1"/>
                      <a:r>
                        <a:rPr lang="ar-SA" sz="2800" dirty="0" smtClean="0">
                          <a:solidFill>
                            <a:srgbClr val="FF0066"/>
                          </a:solidFill>
                        </a:rPr>
                        <a:t>الطريقة</a:t>
                      </a:r>
                      <a:endParaRPr lang="ar-SA" sz="2800" dirty="0">
                        <a:solidFill>
                          <a:srgbClr val="FF0066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dirty="0" smtClean="0">
                          <a:solidFill>
                            <a:srgbClr val="FF0066"/>
                          </a:solidFill>
                        </a:rPr>
                        <a:t>الوصف</a:t>
                      </a:r>
                      <a:endParaRPr lang="ar-SA" sz="2800" dirty="0">
                        <a:solidFill>
                          <a:srgbClr val="FF0066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7592">
                <a:tc>
                  <a:txBody>
                    <a:bodyPr/>
                    <a:lstStyle/>
                    <a:p>
                      <a:pPr algn="l" rtl="1"/>
                      <a:r>
                        <a:rPr lang="en-US" sz="2800" b="1" dirty="0" err="1" smtClean="0">
                          <a:solidFill>
                            <a:srgbClr val="FFFF00"/>
                          </a:solidFill>
                        </a:rPr>
                        <a:t>DrawLine</a:t>
                      </a:r>
                      <a:endParaRPr lang="en-US" sz="2800" b="1" dirty="0" smtClean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0" dirty="0" smtClean="0">
                          <a:solidFill>
                            <a:schemeClr val="bg1"/>
                          </a:solidFill>
                        </a:rPr>
                        <a:t>خط يربط بين نقطتين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7137">
                <a:tc>
                  <a:txBody>
                    <a:bodyPr/>
                    <a:lstStyle/>
                    <a:p>
                      <a:pPr algn="l" rtl="1"/>
                      <a:r>
                        <a:rPr lang="en-US" sz="2800" b="1" dirty="0" err="1" smtClean="0">
                          <a:solidFill>
                            <a:srgbClr val="FFFF00"/>
                          </a:solidFill>
                        </a:rPr>
                        <a:t>DrawRectangle</a:t>
                      </a:r>
                      <a:endParaRPr lang="ar-SA" sz="2800" b="1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0" dirty="0" smtClean="0">
                          <a:solidFill>
                            <a:schemeClr val="bg1"/>
                          </a:solidFill>
                        </a:rPr>
                        <a:t>مستطيل او مربع يربط أربع نقاط</a:t>
                      </a:r>
                      <a:endParaRPr lang="ar-SA" sz="2800" b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7137">
                <a:tc>
                  <a:txBody>
                    <a:bodyPr/>
                    <a:lstStyle/>
                    <a:p>
                      <a:pPr algn="l" rtl="1"/>
                      <a:r>
                        <a:rPr lang="en-US" sz="2800" b="1" dirty="0" err="1" smtClean="0">
                          <a:solidFill>
                            <a:srgbClr val="FFFF00"/>
                          </a:solidFill>
                        </a:rPr>
                        <a:t>DrawArc</a:t>
                      </a:r>
                      <a:endParaRPr lang="ar-SA" sz="2800" b="1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0" dirty="0" smtClean="0">
                          <a:solidFill>
                            <a:schemeClr val="bg1"/>
                          </a:solidFill>
                        </a:rPr>
                        <a:t>خط منحني يربط بين </a:t>
                      </a:r>
                      <a:r>
                        <a:rPr lang="ar-SA" sz="2800" b="0" dirty="0" err="1" smtClean="0">
                          <a:solidFill>
                            <a:schemeClr val="bg1"/>
                          </a:solidFill>
                        </a:rPr>
                        <a:t>نقطتين </a:t>
                      </a:r>
                      <a:r>
                        <a:rPr lang="ar-SA" sz="2800" b="0" dirty="0" smtClean="0">
                          <a:solidFill>
                            <a:schemeClr val="bg1"/>
                          </a:solidFill>
                        </a:rPr>
                        <a:t>(قطع ناقص</a:t>
                      </a:r>
                      <a:r>
                        <a:rPr lang="ar-SA" sz="2800" b="0" dirty="0" err="1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ar-SA" sz="2800" b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7137">
                <a:tc>
                  <a:txBody>
                    <a:bodyPr/>
                    <a:lstStyle/>
                    <a:p>
                      <a:pPr algn="l" rtl="1"/>
                      <a:r>
                        <a:rPr lang="en-US" sz="2800" b="1" dirty="0" err="1" smtClean="0">
                          <a:solidFill>
                            <a:srgbClr val="FFFF09"/>
                          </a:solidFill>
                        </a:rPr>
                        <a:t>DrawPolygon</a:t>
                      </a:r>
                      <a:endParaRPr lang="ar-SA" sz="2800" b="1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sz="28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شكل معقد بعدد متغير من النقاط و الجهات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7137">
                <a:tc>
                  <a:txBody>
                    <a:bodyPr/>
                    <a:lstStyle/>
                    <a:p>
                      <a:pPr marL="0" marR="0" lvl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FF0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DrawEllipse</a:t>
                      </a:r>
                      <a:endParaRPr kumimoji="0" lang="ar-SA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sz="28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شكل </a:t>
                      </a:r>
                      <a:r>
                        <a:rPr lang="ar-SA" sz="2800" b="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بيضوي</a:t>
                      </a:r>
                      <a:r>
                        <a:rPr lang="ar-SA" sz="28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محصور بمستطيل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7137">
                <a:tc>
                  <a:txBody>
                    <a:bodyPr/>
                    <a:lstStyle/>
                    <a:p>
                      <a:pPr marL="0" marR="0" lvl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FF0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DrawCurve</a:t>
                      </a:r>
                      <a:endParaRPr kumimoji="0" lang="ar-SA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sz="28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خط منحني يمر عبر عدد متغير من النقاط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7137">
                <a:tc>
                  <a:txBody>
                    <a:bodyPr/>
                    <a:lstStyle/>
                    <a:p>
                      <a:pPr marL="0" marR="0" lvl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FF0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DrawPolygon</a:t>
                      </a:r>
                      <a:endParaRPr kumimoji="0" lang="ar-SA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sz="28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منحنى مرسوم باستعمال أربع نقاط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الفئة 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System.Drawing.Graphics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914400" y="1700808"/>
            <a:ext cx="8229600" cy="4525963"/>
          </a:xfrm>
        </p:spPr>
        <p:txBody>
          <a:bodyPr>
            <a:normAutofit/>
          </a:bodyPr>
          <a:lstStyle/>
          <a:p>
            <a:pPr marL="514350" lvl="0" indent="-514350" algn="just">
              <a:buClr>
                <a:schemeClr val="accent6">
                  <a:lumMod val="75000"/>
                </a:schemeClr>
              </a:buClr>
              <a:defRPr/>
            </a:pPr>
            <a:r>
              <a:rPr lang="ar-SA" dirty="0" smtClean="0">
                <a:solidFill>
                  <a:schemeClr val="bg1"/>
                </a:solidFill>
              </a:rPr>
              <a:t>الطرق السابقة تنشأ اشكالا </a:t>
            </a:r>
            <a:r>
              <a:rPr lang="ar-SA" dirty="0" err="1" smtClean="0">
                <a:solidFill>
                  <a:schemeClr val="bg1"/>
                </a:solidFill>
              </a:rPr>
              <a:t>فارغه</a:t>
            </a:r>
            <a:r>
              <a:rPr lang="ar-SA" dirty="0" smtClean="0">
                <a:solidFill>
                  <a:schemeClr val="bg1"/>
                </a:solidFill>
              </a:rPr>
              <a:t> , هناك طرق تنشأ اشكالا معبأة بلون تبدأ اسماء هذه الطرق عادة بكلمة </a:t>
            </a:r>
            <a:r>
              <a:rPr lang="en-US" b="1" u="sng" dirty="0" smtClean="0">
                <a:solidFill>
                  <a:srgbClr val="FF0066"/>
                </a:solidFill>
              </a:rPr>
              <a:t>Fill</a:t>
            </a:r>
            <a:endParaRPr lang="ar-SA" dirty="0">
              <a:solidFill>
                <a:schemeClr val="bg1"/>
              </a:solidFill>
            </a:endParaRPr>
          </a:p>
          <a:p>
            <a:pPr marL="1771650" lvl="3" indent="-514350" algn="just">
              <a:buClr>
                <a:schemeClr val="accent6">
                  <a:lumMod val="75000"/>
                </a:schemeClr>
              </a:buClr>
              <a:buFont typeface="+mj-lt"/>
              <a:buAutoNum type="arabicPeriod"/>
              <a:defRPr/>
            </a:pPr>
            <a:r>
              <a:rPr lang="en-US" sz="2800" b="1" dirty="0" err="1" smtClean="0">
                <a:solidFill>
                  <a:srgbClr val="FFFF00"/>
                </a:solidFill>
              </a:rPr>
              <a:t>FillRectangle</a:t>
            </a:r>
            <a:endParaRPr lang="en-US" sz="2800" b="1" dirty="0" smtClean="0">
              <a:solidFill>
                <a:srgbClr val="FFFF00"/>
              </a:solidFill>
            </a:endParaRPr>
          </a:p>
          <a:p>
            <a:pPr marL="1771650" lvl="3" indent="-514350" algn="just">
              <a:buClr>
                <a:schemeClr val="accent6">
                  <a:lumMod val="75000"/>
                </a:schemeClr>
              </a:buClr>
              <a:buFont typeface="+mj-lt"/>
              <a:buAutoNum type="arabicPeriod"/>
              <a:defRPr/>
            </a:pPr>
            <a:r>
              <a:rPr lang="en-US" sz="2800" b="1" dirty="0" err="1" smtClean="0">
                <a:solidFill>
                  <a:srgbClr val="FFFF00"/>
                </a:solidFill>
              </a:rPr>
              <a:t>FillEllipse</a:t>
            </a:r>
            <a:endParaRPr lang="ar-SA" sz="28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الفئة 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System.Drawing.Graphics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914400" y="1412776"/>
            <a:ext cx="8229600" cy="5157192"/>
          </a:xfrm>
        </p:spPr>
        <p:txBody>
          <a:bodyPr>
            <a:normAutofit fontScale="92500" lnSpcReduction="20000"/>
          </a:bodyPr>
          <a:lstStyle/>
          <a:p>
            <a:pPr marL="514350" indent="-514350" algn="just">
              <a:buClr>
                <a:schemeClr val="accent6">
                  <a:lumMod val="75000"/>
                </a:schemeClr>
              </a:buClr>
              <a:defRPr/>
            </a:pPr>
            <a:r>
              <a:rPr lang="ar-SA" dirty="0" smtClean="0">
                <a:solidFill>
                  <a:schemeClr val="bg1"/>
                </a:solidFill>
              </a:rPr>
              <a:t>عند استخدام الفئة </a:t>
            </a:r>
            <a:r>
              <a:rPr lang="en-US" dirty="0" err="1" smtClean="0">
                <a:solidFill>
                  <a:schemeClr val="bg1"/>
                </a:solidFill>
              </a:rPr>
              <a:t>System.Drawing.Graphics</a:t>
            </a:r>
            <a:r>
              <a:rPr lang="ar-SA" dirty="0" smtClean="0">
                <a:solidFill>
                  <a:schemeClr val="bg1"/>
                </a:solidFill>
              </a:rPr>
              <a:t>  في الرسم نحتاج الى </a:t>
            </a:r>
            <a:r>
              <a:rPr lang="ar-SA" dirty="0" err="1" smtClean="0">
                <a:solidFill>
                  <a:schemeClr val="bg1"/>
                </a:solidFill>
              </a:rPr>
              <a:t>إنشاء :</a:t>
            </a:r>
            <a:endParaRPr lang="ar-SA" dirty="0">
              <a:solidFill>
                <a:schemeClr val="bg1"/>
              </a:solidFill>
            </a:endParaRPr>
          </a:p>
          <a:p>
            <a:pPr marL="1771650" lvl="3" indent="-514350" algn="just">
              <a:buClr>
                <a:schemeClr val="accent6">
                  <a:lumMod val="75000"/>
                </a:schemeClr>
              </a:buClr>
              <a:buFont typeface="+mj-lt"/>
              <a:buAutoNum type="arabicPeriod"/>
              <a:defRPr/>
            </a:pPr>
            <a:r>
              <a:rPr lang="ar-SA" sz="2800" b="1" dirty="0" smtClean="0">
                <a:solidFill>
                  <a:srgbClr val="FFFF00"/>
                </a:solidFill>
              </a:rPr>
              <a:t>كائن </a:t>
            </a:r>
            <a:r>
              <a:rPr lang="en-US" sz="2800" b="1" dirty="0" smtClean="0">
                <a:solidFill>
                  <a:srgbClr val="FFFF00"/>
                </a:solidFill>
              </a:rPr>
              <a:t>Graphics</a:t>
            </a:r>
            <a:r>
              <a:rPr lang="ar-SA" sz="2800" b="1" dirty="0" smtClean="0">
                <a:solidFill>
                  <a:srgbClr val="FFFF00"/>
                </a:solidFill>
              </a:rPr>
              <a:t> </a:t>
            </a: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ar-SA" sz="3000" b="1" dirty="0" smtClean="0">
                <a:solidFill>
                  <a:srgbClr val="FF0066"/>
                </a:solidFill>
              </a:rPr>
              <a:t>  </a:t>
            </a:r>
            <a:r>
              <a:rPr lang="en-US" sz="3000" b="1" dirty="0" smtClean="0">
                <a:solidFill>
                  <a:srgbClr val="FF0066"/>
                </a:solidFill>
              </a:rPr>
              <a:t>Dim G as Graphics    </a:t>
            </a: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3000" b="1" dirty="0" smtClean="0">
                <a:solidFill>
                  <a:srgbClr val="FF0066"/>
                </a:solidFill>
              </a:rPr>
              <a:t>   G=</a:t>
            </a:r>
            <a:r>
              <a:rPr lang="en-US" sz="3000" b="1" dirty="0" err="1" smtClean="0">
                <a:solidFill>
                  <a:srgbClr val="FF0066"/>
                </a:solidFill>
              </a:rPr>
              <a:t>Me.CreateGraphics</a:t>
            </a:r>
            <a:endParaRPr lang="en-US" sz="3000" b="1" dirty="0" smtClean="0">
              <a:solidFill>
                <a:srgbClr val="FFFF00"/>
              </a:solidFill>
            </a:endParaRPr>
          </a:p>
          <a:p>
            <a:pPr marL="1771650" lvl="3" indent="-514350" algn="just">
              <a:buClr>
                <a:schemeClr val="accent6">
                  <a:lumMod val="75000"/>
                </a:schemeClr>
              </a:buClr>
              <a:buFont typeface="+mj-lt"/>
              <a:buAutoNum type="arabicPeriod" startAt="2"/>
              <a:defRPr/>
            </a:pPr>
            <a:r>
              <a:rPr lang="ar-SA" sz="2800" b="1" dirty="0" smtClean="0">
                <a:solidFill>
                  <a:srgbClr val="FFFF00"/>
                </a:solidFill>
              </a:rPr>
              <a:t>كائن </a:t>
            </a:r>
            <a:r>
              <a:rPr lang="en-US" sz="2800" b="1" dirty="0" smtClean="0">
                <a:solidFill>
                  <a:srgbClr val="FFFF00"/>
                </a:solidFill>
              </a:rPr>
              <a:t> Pen</a:t>
            </a:r>
            <a:r>
              <a:rPr lang="ar-SA" sz="2800" b="1" dirty="0" smtClean="0">
                <a:solidFill>
                  <a:srgbClr val="FFFF00"/>
                </a:solidFill>
              </a:rPr>
              <a:t>للأشكال الغير معبأة </a:t>
            </a:r>
          </a:p>
          <a:p>
            <a:pPr marL="2686050" lvl="5" indent="-514350" algn="just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2800" b="1" dirty="0" smtClean="0">
                <a:solidFill>
                  <a:srgbClr val="FF0066"/>
                </a:solidFill>
              </a:rPr>
              <a:t>    Dim  </a:t>
            </a:r>
            <a:r>
              <a:rPr lang="en-US" sz="2800" b="1" dirty="0" err="1" smtClean="0">
                <a:solidFill>
                  <a:srgbClr val="FF0066"/>
                </a:solidFill>
              </a:rPr>
              <a:t>PenColor</a:t>
            </a:r>
            <a:r>
              <a:rPr lang="en-US" sz="2800" b="1" dirty="0" smtClean="0">
                <a:solidFill>
                  <a:srgbClr val="FF0066"/>
                </a:solidFill>
              </a:rPr>
              <a:t>  as New Pen (</a:t>
            </a:r>
            <a:r>
              <a:rPr lang="en-US" sz="2800" b="1" dirty="0" err="1" smtClean="0">
                <a:solidFill>
                  <a:srgbClr val="FF0066"/>
                </a:solidFill>
              </a:rPr>
              <a:t>Color.Red</a:t>
            </a:r>
            <a:r>
              <a:rPr lang="en-US" sz="2800" b="1" dirty="0" smtClean="0">
                <a:solidFill>
                  <a:srgbClr val="FF0066"/>
                </a:solidFill>
              </a:rPr>
              <a:t>)</a:t>
            </a:r>
          </a:p>
          <a:p>
            <a:pPr marL="1771650" lvl="3" indent="-514350" algn="just">
              <a:buClr>
                <a:schemeClr val="accent6">
                  <a:lumMod val="75000"/>
                </a:schemeClr>
              </a:buClr>
              <a:buFont typeface="+mj-lt"/>
              <a:buAutoNum type="arabicPeriod" startAt="3"/>
              <a:defRPr/>
            </a:pPr>
            <a:r>
              <a:rPr lang="ar-SA" sz="2800" b="1" dirty="0" smtClean="0">
                <a:solidFill>
                  <a:srgbClr val="FFFF00"/>
                </a:solidFill>
              </a:rPr>
              <a:t>كائن </a:t>
            </a:r>
            <a:r>
              <a:rPr lang="en-US" sz="2800" b="1" dirty="0" smtClean="0">
                <a:solidFill>
                  <a:srgbClr val="FFFF00"/>
                </a:solidFill>
              </a:rPr>
              <a:t> Brush</a:t>
            </a:r>
            <a:r>
              <a:rPr lang="ar-SA" sz="2800" b="1" dirty="0" smtClean="0">
                <a:solidFill>
                  <a:srgbClr val="FFFF00"/>
                </a:solidFill>
              </a:rPr>
              <a:t>للأشكال المعبأة </a:t>
            </a:r>
          </a:p>
          <a:p>
            <a:pPr marL="2228850" lvl="4" indent="-514350" algn="just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3000" b="1" dirty="0" smtClean="0">
                <a:solidFill>
                  <a:srgbClr val="FF0066"/>
                </a:solidFill>
              </a:rPr>
              <a:t>       Dim </a:t>
            </a:r>
            <a:r>
              <a:rPr lang="en-US" sz="3000" b="1" dirty="0" err="1" smtClean="0">
                <a:solidFill>
                  <a:srgbClr val="FF0066"/>
                </a:solidFill>
              </a:rPr>
              <a:t>BrushColor</a:t>
            </a:r>
            <a:r>
              <a:rPr lang="en-US" sz="3000" b="1" dirty="0" smtClean="0">
                <a:solidFill>
                  <a:srgbClr val="FF0066"/>
                </a:solidFill>
              </a:rPr>
              <a:t> as New </a:t>
            </a:r>
            <a:r>
              <a:rPr lang="en-US" sz="3000" b="1" dirty="0" err="1" smtClean="0">
                <a:solidFill>
                  <a:srgbClr val="FF0066"/>
                </a:solidFill>
              </a:rPr>
              <a:t>SolidBrush</a:t>
            </a:r>
            <a:r>
              <a:rPr lang="en-US" sz="3000" b="1" dirty="0" smtClean="0">
                <a:solidFill>
                  <a:srgbClr val="FF0066"/>
                </a:solidFill>
              </a:rPr>
              <a:t> (</a:t>
            </a:r>
            <a:r>
              <a:rPr lang="en-US" sz="3000" b="1" dirty="0" err="1" smtClean="0">
                <a:solidFill>
                  <a:srgbClr val="FF0066"/>
                </a:solidFill>
              </a:rPr>
              <a:t>Color.Green</a:t>
            </a:r>
            <a:r>
              <a:rPr lang="en-US" sz="3000" b="1" dirty="0" smtClean="0">
                <a:solidFill>
                  <a:srgbClr val="FF0066"/>
                </a:solidFill>
              </a:rPr>
              <a:t>)</a:t>
            </a:r>
            <a:endParaRPr lang="ar-SA" sz="3000" b="1" dirty="0" smtClean="0">
              <a:solidFill>
                <a:srgbClr val="FF0066"/>
              </a:solidFill>
            </a:endParaRPr>
          </a:p>
          <a:p>
            <a:pPr marL="514350" indent="-514350">
              <a:buClr>
                <a:schemeClr val="accent6">
                  <a:lumMod val="75000"/>
                </a:schemeClr>
              </a:buClr>
              <a:defRPr/>
            </a:pPr>
            <a:r>
              <a:rPr lang="ar-SA" sz="3600" dirty="0" smtClean="0">
                <a:solidFill>
                  <a:schemeClr val="bg1"/>
                </a:solidFill>
              </a:rPr>
              <a:t>ثم يتم رسم </a:t>
            </a:r>
            <a:r>
              <a:rPr lang="ar-SA" sz="3600" dirty="0" err="1" smtClean="0">
                <a:solidFill>
                  <a:schemeClr val="bg1"/>
                </a:solidFill>
              </a:rPr>
              <a:t>الشكل :</a:t>
            </a:r>
            <a:endParaRPr lang="ar-SA" sz="3600" dirty="0" smtClean="0">
              <a:solidFill>
                <a:schemeClr val="bg1"/>
              </a:solidFill>
            </a:endParaRPr>
          </a:p>
          <a:p>
            <a:pPr marL="514350" indent="-514350" algn="l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3000" b="1" smtClean="0">
                <a:solidFill>
                  <a:srgbClr val="FF0066"/>
                </a:solidFill>
              </a:rPr>
              <a:t>       G.DrawLine</a:t>
            </a:r>
            <a:r>
              <a:rPr lang="en-US" sz="3000" b="1" dirty="0" smtClean="0">
                <a:solidFill>
                  <a:srgbClr val="FF0066"/>
                </a:solidFill>
              </a:rPr>
              <a:t>(PenColor,y1,y1,x2,y2)</a:t>
            </a:r>
            <a:endParaRPr lang="ar-SA" sz="3000" b="1" dirty="0" smtClean="0">
              <a:solidFill>
                <a:srgbClr val="FF0066"/>
              </a:solidFill>
            </a:endParaRPr>
          </a:p>
          <a:p>
            <a:pPr marL="514350" indent="-514350">
              <a:buClr>
                <a:schemeClr val="accent6">
                  <a:lumMod val="75000"/>
                </a:schemeClr>
              </a:buClr>
              <a:defRPr/>
            </a:pPr>
            <a:endParaRPr lang="ar-SA" dirty="0" smtClean="0">
              <a:solidFill>
                <a:schemeClr val="bg1"/>
              </a:solidFill>
            </a:endParaRPr>
          </a:p>
          <a:p>
            <a:pPr marL="1771650" lvl="3" indent="-514350" algn="just">
              <a:buClr>
                <a:schemeClr val="accent6">
                  <a:lumMod val="75000"/>
                </a:schemeClr>
              </a:buClr>
              <a:buNone/>
              <a:defRPr/>
            </a:pPr>
            <a:endParaRPr lang="en-US" sz="2400" b="1" dirty="0" smtClean="0">
              <a:solidFill>
                <a:srgbClr val="FF0066"/>
              </a:solidFill>
            </a:endParaRPr>
          </a:p>
          <a:p>
            <a:pPr marL="1771650" lvl="3" indent="-514350" algn="just">
              <a:buClr>
                <a:schemeClr val="accent6">
                  <a:lumMod val="75000"/>
                </a:schemeClr>
              </a:buClr>
              <a:buNone/>
              <a:defRPr/>
            </a:pPr>
            <a:endParaRPr lang="ar-SA" sz="2800" b="1" dirty="0" smtClean="0">
              <a:solidFill>
                <a:srgbClr val="FFFF00"/>
              </a:solidFill>
            </a:endParaRPr>
          </a:p>
          <a:p>
            <a:pPr marL="1771650" lvl="3" indent="-514350" algn="just">
              <a:buClr>
                <a:schemeClr val="accent6">
                  <a:lumMod val="75000"/>
                </a:schemeClr>
              </a:buClr>
              <a:buFont typeface="+mj-lt"/>
              <a:buAutoNum type="arabicPeriod" startAt="3"/>
              <a:defRPr/>
            </a:pPr>
            <a:endParaRPr lang="en-US" sz="2800" dirty="0" smtClean="0">
              <a:solidFill>
                <a:srgbClr val="FF0066"/>
              </a:solidFill>
            </a:endParaRPr>
          </a:p>
          <a:p>
            <a:pPr marL="1771650" lvl="3" indent="-514350" algn="just">
              <a:buClr>
                <a:schemeClr val="accent6">
                  <a:lumMod val="75000"/>
                </a:schemeClr>
              </a:buClr>
              <a:buNone/>
              <a:defRPr/>
            </a:pPr>
            <a:endParaRPr lang="ar-SA" sz="2800" b="1" dirty="0" smtClean="0">
              <a:solidFill>
                <a:srgbClr val="FFFF00"/>
              </a:solidFill>
            </a:endParaRPr>
          </a:p>
          <a:p>
            <a:pPr marL="1771650" lvl="3" indent="-514350" algn="just">
              <a:buClr>
                <a:schemeClr val="accent6">
                  <a:lumMod val="75000"/>
                </a:schemeClr>
              </a:buClr>
              <a:buFont typeface="+mj-lt"/>
              <a:buAutoNum type="arabicPeriod"/>
              <a:defRPr/>
            </a:pPr>
            <a:endParaRPr lang="en-US" sz="28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استعمال الحدث 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Paint</a:t>
            </a:r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الخاص بالنموذج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914400" y="1700808"/>
            <a:ext cx="8229600" cy="4525963"/>
          </a:xfrm>
        </p:spPr>
        <p:txBody>
          <a:bodyPr>
            <a:normAutofit/>
          </a:bodyPr>
          <a:lstStyle/>
          <a:p>
            <a:pPr marL="514350" indent="-514350" algn="justLow">
              <a:buClr>
                <a:schemeClr val="accent6">
                  <a:lumMod val="75000"/>
                </a:schemeClr>
              </a:buClr>
              <a:defRPr/>
            </a:pPr>
            <a:r>
              <a:rPr lang="ar-SA" dirty="0" smtClean="0">
                <a:solidFill>
                  <a:schemeClr val="bg1"/>
                </a:solidFill>
              </a:rPr>
              <a:t>عند استخدام الطريقة </a:t>
            </a:r>
            <a:r>
              <a:rPr lang="en-US" b="1" dirty="0" err="1" smtClean="0">
                <a:solidFill>
                  <a:srgbClr val="FFFF09"/>
                </a:solidFill>
              </a:rPr>
              <a:t>DrawLine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ar-SA" dirty="0" smtClean="0">
                <a:solidFill>
                  <a:schemeClr val="bg1"/>
                </a:solidFill>
              </a:rPr>
              <a:t> نلاحظ ان الخط المنشأ يختفي </a:t>
            </a:r>
            <a:r>
              <a:rPr lang="ar-SA" dirty="0" err="1" smtClean="0">
                <a:solidFill>
                  <a:schemeClr val="bg1"/>
                </a:solidFill>
              </a:rPr>
              <a:t>اذأ</a:t>
            </a:r>
            <a:r>
              <a:rPr lang="ar-SA" dirty="0" smtClean="0">
                <a:solidFill>
                  <a:schemeClr val="bg1"/>
                </a:solidFill>
              </a:rPr>
              <a:t> ظهر مربع حوار على النموذج أو عند تصغير النموذج ثم تكبيره </a:t>
            </a:r>
          </a:p>
          <a:p>
            <a:pPr marL="514350" indent="-514350" algn="justLow">
              <a:buClr>
                <a:schemeClr val="accent6">
                  <a:lumMod val="75000"/>
                </a:schemeClr>
              </a:buClr>
              <a:defRPr/>
            </a:pPr>
            <a:r>
              <a:rPr lang="ar-SA" sz="2800" b="1" dirty="0" smtClean="0">
                <a:solidFill>
                  <a:schemeClr val="bg1"/>
                </a:solidFill>
              </a:rPr>
              <a:t>عند وضع الشيفره الخاصة بالرسوم في الحدث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rgbClr val="00B0F0"/>
                </a:solidFill>
              </a:rPr>
              <a:t>Paint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ar-SA" sz="2800" b="1" dirty="0" smtClean="0">
                <a:solidFill>
                  <a:schemeClr val="bg1"/>
                </a:solidFill>
              </a:rPr>
              <a:t>تستمر الأشكال بالظهور حتى لو تم تغطية النموذج أو تصغيره.</a:t>
            </a:r>
            <a:endParaRPr lang="ar-SA" sz="2800" b="1" dirty="0" smtClean="0">
              <a:solidFill>
                <a:srgbClr val="FFFF00"/>
              </a:solidFill>
            </a:endParaRPr>
          </a:p>
          <a:p>
            <a:pPr marL="1771650" lvl="3" indent="-514350" algn="just">
              <a:buClr>
                <a:schemeClr val="accent6">
                  <a:lumMod val="75000"/>
                </a:schemeClr>
              </a:buClr>
              <a:buNone/>
              <a:defRPr/>
            </a:pPr>
            <a:endParaRPr lang="ar-SA" sz="28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3429000"/>
            <a:ext cx="7772400" cy="1470025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sz="6600" b="1" dirty="0" smtClean="0">
                <a:solidFill>
                  <a:schemeClr val="bg1"/>
                </a:solidFill>
              </a:rPr>
              <a:t>Program 1</a:t>
            </a:r>
            <a:endParaRPr lang="ar-SA" sz="6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Program 1</a:t>
            </a:r>
            <a:endParaRPr lang="ar-SA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1043608" y="1556792"/>
            <a:ext cx="3240360" cy="4536504"/>
          </a:xfrm>
        </p:spPr>
      </p:pic>
      <p:sp>
        <p:nvSpPr>
          <p:cNvPr id="9" name="عنصر نائب للمحتوى 5"/>
          <p:cNvSpPr>
            <a:spLocks noGrp="1"/>
          </p:cNvSpPr>
          <p:nvPr>
            <p:ph idx="1"/>
          </p:nvPr>
        </p:nvSpPr>
        <p:spPr>
          <a:xfrm>
            <a:off x="4067944" y="1700808"/>
            <a:ext cx="4752528" cy="4525963"/>
          </a:xfrm>
        </p:spPr>
        <p:txBody>
          <a:bodyPr>
            <a:normAutofit/>
          </a:bodyPr>
          <a:lstStyle/>
          <a:p>
            <a:pPr marL="514350" indent="-514350"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/>
            </a:pPr>
            <a:r>
              <a:rPr lang="ar-SA" b="1" dirty="0" smtClean="0">
                <a:solidFill>
                  <a:srgbClr val="FF0066"/>
                </a:solidFill>
              </a:rPr>
              <a:t>أر سمي الشكل </a:t>
            </a:r>
            <a:r>
              <a:rPr lang="ar-SA" b="1" dirty="0" err="1" smtClean="0">
                <a:solidFill>
                  <a:srgbClr val="FF0066"/>
                </a:solidFill>
              </a:rPr>
              <a:t>التالي :</a:t>
            </a:r>
            <a:endParaRPr lang="en-US" b="1" dirty="0" smtClean="0">
              <a:solidFill>
                <a:srgbClr val="FF0066"/>
              </a:solidFill>
            </a:endParaRPr>
          </a:p>
          <a:p>
            <a:pPr marL="1771650" lvl="3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ar-SA" sz="2400" dirty="0" smtClean="0">
                <a:solidFill>
                  <a:srgbClr val="FFFF00"/>
                </a:solidFill>
              </a:rPr>
              <a:t>100, 20, 100, 90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ar-SA" sz="2400" b="1" dirty="0" smtClean="0">
                <a:solidFill>
                  <a:srgbClr val="00B0F0"/>
                </a:solidFill>
              </a:rPr>
              <a:t>الرأس</a:t>
            </a:r>
          </a:p>
          <a:p>
            <a:pPr marL="1771650" lvl="3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ar-SA" sz="2400" dirty="0" smtClean="0">
                <a:solidFill>
                  <a:srgbClr val="FFFF00"/>
                </a:solidFill>
              </a:rPr>
              <a:t>150, 110, 150, 250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ar-SA" sz="2400" b="1" dirty="0" smtClean="0">
                <a:solidFill>
                  <a:srgbClr val="00B0F0"/>
                </a:solidFill>
              </a:rPr>
              <a:t>الجسم</a:t>
            </a:r>
          </a:p>
          <a:p>
            <a:pPr marL="1771650" lvl="3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ar-SA" sz="2400" dirty="0" smtClean="0">
                <a:solidFill>
                  <a:srgbClr val="FFFF00"/>
                </a:solidFill>
              </a:rPr>
              <a:t>150, 150, 100, 170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ar-SA" sz="2400" b="1" dirty="0" smtClean="0">
                <a:solidFill>
                  <a:srgbClr val="00B0F0"/>
                </a:solidFill>
              </a:rPr>
              <a:t>اليدين</a:t>
            </a:r>
            <a:endParaRPr lang="en-US" sz="2400" b="1" dirty="0" smtClean="0">
              <a:solidFill>
                <a:srgbClr val="00B0F0"/>
              </a:solidFill>
            </a:endParaRPr>
          </a:p>
          <a:p>
            <a:pPr marL="1771650" lvl="3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ar-SA" sz="2400" dirty="0" smtClean="0">
                <a:solidFill>
                  <a:srgbClr val="FFFF00"/>
                </a:solidFill>
              </a:rPr>
              <a:t>150, 150, 200, 170</a:t>
            </a:r>
            <a:endParaRPr lang="en-US" sz="2400" b="1" dirty="0" smtClean="0">
              <a:solidFill>
                <a:srgbClr val="FFFF00"/>
              </a:solidFill>
            </a:endParaRPr>
          </a:p>
          <a:p>
            <a:pPr marL="1771650" lvl="3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ar-SA" sz="2400" dirty="0" smtClean="0">
                <a:solidFill>
                  <a:srgbClr val="FFFF00"/>
                </a:solidFill>
              </a:rPr>
              <a:t>150, 250, 100, 300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ar-SA" sz="2400" b="1" dirty="0" smtClean="0">
                <a:solidFill>
                  <a:srgbClr val="00B0F0"/>
                </a:solidFill>
              </a:rPr>
              <a:t>الرجلين</a:t>
            </a:r>
          </a:p>
          <a:p>
            <a:pPr marL="1771650" lvl="3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ar-SA" sz="2400" dirty="0" smtClean="0">
                <a:solidFill>
                  <a:srgbClr val="FFFF00"/>
                </a:solidFill>
              </a:rPr>
              <a:t>150, 250, 200, 300</a:t>
            </a:r>
            <a:endParaRPr lang="en-US" sz="2400" b="1" dirty="0" smtClean="0">
              <a:solidFill>
                <a:srgbClr val="FFFF00"/>
              </a:solidFill>
            </a:endParaRPr>
          </a:p>
          <a:p>
            <a:pPr marL="514350" indent="-514350" algn="just"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/>
            </a:pPr>
            <a:r>
              <a:rPr lang="ar-SA" b="1" dirty="0" smtClean="0">
                <a:solidFill>
                  <a:srgbClr val="FF0066"/>
                </a:solidFill>
              </a:rPr>
              <a:t>رسم دائرة معبأة ومستطيل معبأ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3429000"/>
            <a:ext cx="7772400" cy="1470025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sz="6600" b="1" dirty="0" err="1" smtClean="0">
                <a:solidFill>
                  <a:schemeClr val="bg1"/>
                </a:solidFill>
              </a:rPr>
              <a:t>HomWork</a:t>
            </a:r>
            <a:endParaRPr lang="ar-SA" sz="6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</TotalTime>
  <Words>308</Words>
  <Application>Microsoft Office PowerPoint</Application>
  <PresentationFormat>عرض على الشاشة (3:4)‏</PresentationFormat>
  <Paragraphs>80</Paragraphs>
  <Slides>13</Slides>
  <Notes>13</Notes>
  <HiddenSlides>0</HiddenSlides>
  <MMClips>0</MMClips>
  <ScaleCrop>false</ScaleCrop>
  <HeadingPairs>
    <vt:vector size="4" baseType="variant">
      <vt:variant>
        <vt:lpstr>سمة</vt:lpstr>
      </vt:variant>
      <vt:variant>
        <vt:i4>5</vt:i4>
      </vt:variant>
      <vt:variant>
        <vt:lpstr>عناوين الشرائح</vt:lpstr>
      </vt:variant>
      <vt:variant>
        <vt:i4>13</vt:i4>
      </vt:variant>
    </vt:vector>
  </HeadingPairs>
  <TitlesOfParts>
    <vt:vector size="18" baseType="lpstr">
      <vt:lpstr>Office Theme</vt:lpstr>
      <vt:lpstr>1_Office Theme</vt:lpstr>
      <vt:lpstr>2_Office Theme</vt:lpstr>
      <vt:lpstr>3_Office Theme</vt:lpstr>
      <vt:lpstr>4_Office Theme</vt:lpstr>
      <vt:lpstr>البرمجة الشيئية  (3) </vt:lpstr>
      <vt:lpstr>OBJECT-ORIENTED PROGRAMMING</vt:lpstr>
      <vt:lpstr>إضافة رسوم وحركات</vt:lpstr>
      <vt:lpstr>إضافة عمل فني باستعمال System.Drawing</vt:lpstr>
      <vt:lpstr>استعمال نظام إحداثيات النموذج</vt:lpstr>
      <vt:lpstr>استعمال نظام إحداثيات النموذج</vt:lpstr>
      <vt:lpstr>الفئة System.Drawing.Graphics</vt:lpstr>
      <vt:lpstr>الفئة System.Drawing.Graphics</vt:lpstr>
      <vt:lpstr>الفئة System.Drawing.Graphics</vt:lpstr>
      <vt:lpstr>استعمال الحدث Paint الخاص بالنموذج</vt:lpstr>
      <vt:lpstr>Program 1</vt:lpstr>
      <vt:lpstr>Program 1</vt:lpstr>
      <vt:lpstr>HomWork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نظم قواعد البيانات</dc:title>
  <dc:creator>buker</dc:creator>
  <cp:lastModifiedBy>User</cp:lastModifiedBy>
  <cp:revision>49</cp:revision>
  <dcterms:created xsi:type="dcterms:W3CDTF">2012-09-07T16:43:48Z</dcterms:created>
  <dcterms:modified xsi:type="dcterms:W3CDTF">2012-11-27T17:59:16Z</dcterms:modified>
</cp:coreProperties>
</file>