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92" r:id="rId1"/>
  </p:sldMasterIdLst>
  <p:sldIdLst>
    <p:sldId id="260" r:id="rId2"/>
    <p:sldId id="256" r:id="rId3"/>
    <p:sldId id="257" r:id="rId4"/>
    <p:sldId id="259" r:id="rId5"/>
    <p:sldId id="261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aximized" horzBarState="maximized">
    <p:restoredLeft sz="84380"/>
    <p:restoredTop sz="94660"/>
  </p:normalViewPr>
  <p:slideViewPr>
    <p:cSldViewPr>
      <p:cViewPr varScale="1">
        <p:scale>
          <a:sx n="50" d="100"/>
          <a:sy n="50" d="100"/>
        </p:scale>
        <p:origin x="-8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F1D69-1E04-434E-A321-F60C37D76272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59FC-6400-46E8-A35F-CD5A6213D2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F1D69-1E04-434E-A321-F60C37D76272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59FC-6400-46E8-A35F-CD5A6213D2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F1D69-1E04-434E-A321-F60C37D76272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59FC-6400-46E8-A35F-CD5A6213D2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F1D69-1E04-434E-A321-F60C37D76272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59FC-6400-46E8-A35F-CD5A6213D2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F1D69-1E04-434E-A321-F60C37D76272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59FC-6400-46E8-A35F-CD5A6213D2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F1D69-1E04-434E-A321-F60C37D76272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59FC-6400-46E8-A35F-CD5A6213D2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F1D69-1E04-434E-A321-F60C37D76272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59FC-6400-46E8-A35F-CD5A6213D2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F1D69-1E04-434E-A321-F60C37D76272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59FC-6400-46E8-A35F-CD5A6213D2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F1D69-1E04-434E-A321-F60C37D76272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59FC-6400-46E8-A35F-CD5A6213D2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F1D69-1E04-434E-A321-F60C37D76272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59FC-6400-46E8-A35F-CD5A6213D2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F1D69-1E04-434E-A321-F60C37D76272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59FC-6400-46E8-A35F-CD5A6213D2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F1D69-1E04-434E-A321-F60C37D76272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E59FC-6400-46E8-A35F-CD5A6213D2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4032448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6600" dirty="0" smtClean="0">
                <a:solidFill>
                  <a:srgbClr val="00B050"/>
                </a:solidFill>
              </a:rPr>
              <a:t>Part 2</a:t>
            </a:r>
            <a:br>
              <a:rPr lang="en-US" sz="6600" dirty="0" smtClean="0">
                <a:solidFill>
                  <a:srgbClr val="00B050"/>
                </a:solidFill>
              </a:rPr>
            </a:br>
            <a:r>
              <a:rPr lang="en-US" sz="6600" dirty="0" smtClean="0">
                <a:solidFill>
                  <a:srgbClr val="FF0000"/>
                </a:solidFill>
              </a:rPr>
              <a:t>Effective Presentation</a:t>
            </a:r>
            <a:endParaRPr lang="en-US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2. Making a start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11560" y="2276872"/>
            <a:ext cx="8136904" cy="3295268"/>
          </a:xfrm>
        </p:spPr>
        <p:txBody>
          <a:bodyPr>
            <a:noAutofit/>
          </a:bodyPr>
          <a:lstStyle/>
          <a:p>
            <a:pPr algn="l"/>
            <a:r>
              <a:rPr lang="en-US" sz="4800" b="1" dirty="0" smtClean="0">
                <a:solidFill>
                  <a:schemeClr val="tx1"/>
                </a:solidFill>
              </a:rPr>
              <a:t>To make a good introduction to a presentation you should</a:t>
            </a:r>
            <a:r>
              <a:rPr lang="en-US" sz="4800" b="1" dirty="0" smtClean="0"/>
              <a:t> </a:t>
            </a:r>
            <a:r>
              <a:rPr lang="en-US" sz="4800" b="1" dirty="0" smtClean="0">
                <a:solidFill>
                  <a:srgbClr val="FF0000"/>
                </a:solidFill>
              </a:rPr>
              <a:t>greet the audience, introduce yourself and your talk.  </a:t>
            </a:r>
            <a:r>
              <a:rPr lang="en-US" sz="4800" b="1" dirty="0" smtClean="0">
                <a:solidFill>
                  <a:srgbClr val="0070C0"/>
                </a:solidFill>
              </a:rPr>
              <a:t>  </a:t>
            </a:r>
            <a:endParaRPr lang="en-US" sz="4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11560" y="345430"/>
            <a:ext cx="7745571" cy="62478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endParaRPr lang="ar-SA" sz="2800" dirty="0" smtClean="0"/>
          </a:p>
          <a:p>
            <a:pPr algn="l"/>
            <a:r>
              <a:rPr lang="en-US" sz="3200" b="1" dirty="0">
                <a:solidFill>
                  <a:srgbClr val="FF0000"/>
                </a:solidFill>
              </a:rPr>
              <a:t>I</a:t>
            </a:r>
            <a:r>
              <a:rPr lang="en-US" sz="3200" b="1" dirty="0" smtClean="0">
                <a:solidFill>
                  <a:srgbClr val="FF0000"/>
                </a:solidFill>
              </a:rPr>
              <a:t>n the introduction you should include the following items:</a:t>
            </a:r>
          </a:p>
          <a:p>
            <a:pPr marL="342900" indent="-342900" algn="l"/>
            <a:r>
              <a:rPr lang="en-US" sz="2800" b="1" dirty="0" smtClean="0">
                <a:cs typeface="+mj-cs"/>
              </a:rPr>
              <a:t>1-  your name and position</a:t>
            </a:r>
          </a:p>
          <a:p>
            <a:pPr marL="342900" indent="-342900" algn="l"/>
            <a:r>
              <a:rPr lang="en-US" sz="2800" b="1" dirty="0" smtClean="0">
                <a:cs typeface="+mj-cs"/>
              </a:rPr>
              <a:t>2- the title / subject of your presentation</a:t>
            </a:r>
          </a:p>
          <a:p>
            <a:pPr marL="342900" indent="-342900" algn="l"/>
            <a:r>
              <a:rPr lang="en-US" sz="2800" b="1" dirty="0" smtClean="0">
                <a:cs typeface="+mj-cs"/>
              </a:rPr>
              <a:t>3- the purpose of your presentation</a:t>
            </a:r>
          </a:p>
          <a:p>
            <a:pPr marL="342900" indent="-342900" algn="l"/>
            <a:r>
              <a:rPr lang="en-US" sz="2800" b="1" dirty="0" smtClean="0">
                <a:cs typeface="+mj-cs"/>
              </a:rPr>
              <a:t>4- the length of time you will make</a:t>
            </a:r>
          </a:p>
          <a:p>
            <a:pPr marL="342900" indent="-342900" algn="l"/>
            <a:r>
              <a:rPr lang="en-US" sz="2800" b="1" dirty="0" smtClean="0">
                <a:cs typeface="+mj-cs"/>
              </a:rPr>
              <a:t>5- the main parts or points you will cover</a:t>
            </a:r>
          </a:p>
          <a:p>
            <a:pPr marL="342900" indent="-342900" algn="l"/>
            <a:r>
              <a:rPr lang="en-US" sz="2800" b="1" dirty="0" smtClean="0">
                <a:cs typeface="+mj-cs"/>
              </a:rPr>
              <a:t>6- any visual aids you should use</a:t>
            </a:r>
          </a:p>
          <a:p>
            <a:pPr marL="342900" indent="-342900" algn="l"/>
            <a:r>
              <a:rPr lang="en-US" sz="2800" b="1" dirty="0" smtClean="0">
                <a:cs typeface="+mj-cs"/>
              </a:rPr>
              <a:t>7- when the audience may ask question ( it’s better to ask by the end </a:t>
            </a:r>
            <a:r>
              <a:rPr lang="en-US" sz="2800" b="1" smtClean="0">
                <a:cs typeface="+mj-cs"/>
              </a:rPr>
              <a:t>of the presentation </a:t>
            </a:r>
            <a:r>
              <a:rPr lang="en-US" sz="2800" b="1" dirty="0" smtClean="0">
                <a:cs typeface="+mj-cs"/>
              </a:rPr>
              <a:t>not to interrupt you during the talk. ) </a:t>
            </a:r>
          </a:p>
          <a:p>
            <a:pPr marL="342900" indent="-342900" algn="l"/>
            <a:r>
              <a:rPr lang="en-US" sz="2800" b="1" dirty="0" smtClean="0">
                <a:cs typeface="+mj-cs"/>
              </a:rPr>
              <a:t>8- a reference to the audience : a human touch</a:t>
            </a:r>
          </a:p>
          <a:p>
            <a:pPr marL="342900" indent="-342900" algn="l"/>
            <a:r>
              <a:rPr lang="en-US" sz="2800" dirty="0" smtClean="0">
                <a:solidFill>
                  <a:srgbClr val="0070C0"/>
                </a:solidFill>
              </a:rPr>
              <a:t>  </a:t>
            </a:r>
            <a:r>
              <a:rPr lang="en-US" sz="2800" dirty="0" smtClean="0">
                <a:solidFill>
                  <a:srgbClr val="00B050"/>
                </a:solidFill>
              </a:rPr>
              <a:t>       Study language focus ( p </a:t>
            </a:r>
            <a:r>
              <a:rPr lang="en-US" sz="2800" dirty="0" smtClean="0">
                <a:solidFill>
                  <a:srgbClr val="FF0000"/>
                </a:solidFill>
              </a:rPr>
              <a:t>114</a:t>
            </a:r>
            <a:r>
              <a:rPr lang="en-US" sz="2800" dirty="0" smtClean="0">
                <a:solidFill>
                  <a:srgbClr val="00B050"/>
                </a:solidFill>
              </a:rPr>
              <a:t> )</a:t>
            </a:r>
            <a:r>
              <a:rPr lang="en-US" sz="2800" dirty="0" smtClean="0">
                <a:solidFill>
                  <a:srgbClr val="0070C0"/>
                </a:solidFill>
              </a:rPr>
              <a:t>  </a:t>
            </a:r>
          </a:p>
        </p:txBody>
      </p:sp>
      <p:sp>
        <p:nvSpPr>
          <p:cNvPr id="4" name="سهم إلى اليمين 3"/>
          <p:cNvSpPr/>
          <p:nvPr/>
        </p:nvSpPr>
        <p:spPr>
          <a:xfrm>
            <a:off x="971600" y="5877272"/>
            <a:ext cx="432048" cy="6472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3- Linking the parts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8064896" cy="4032448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sz="7700" b="1" dirty="0" smtClean="0">
                <a:solidFill>
                  <a:srgbClr val="0070C0"/>
                </a:solidFill>
              </a:rPr>
              <a:t>ways of organizing information and linking ideas of your presentation.</a:t>
            </a:r>
          </a:p>
          <a:p>
            <a:pPr algn="l"/>
            <a:r>
              <a:rPr lang="en-US" sz="7700" b="1" dirty="0" smtClean="0">
                <a:solidFill>
                  <a:srgbClr val="0070C0"/>
                </a:solidFill>
              </a:rPr>
              <a:t>     </a:t>
            </a:r>
            <a:r>
              <a:rPr lang="en-US" sz="7700" b="1" dirty="0" smtClean="0">
                <a:solidFill>
                  <a:srgbClr val="00B050"/>
                </a:solidFill>
              </a:rPr>
              <a:t>Study language focus </a:t>
            </a:r>
          </a:p>
          <a:p>
            <a:pPr algn="l"/>
            <a:r>
              <a:rPr lang="en-US" sz="7700" b="1" dirty="0" smtClean="0">
                <a:solidFill>
                  <a:srgbClr val="00B050"/>
                </a:solidFill>
              </a:rPr>
              <a:t>     Linking ideas( p </a:t>
            </a:r>
            <a:r>
              <a:rPr lang="en-US" sz="7700" b="1" dirty="0" smtClean="0">
                <a:solidFill>
                  <a:srgbClr val="FF0000"/>
                </a:solidFill>
              </a:rPr>
              <a:t>121</a:t>
            </a:r>
            <a:r>
              <a:rPr lang="en-US" sz="7700" b="1" dirty="0" smtClean="0">
                <a:solidFill>
                  <a:srgbClr val="00B050"/>
                </a:solidFill>
              </a:rPr>
              <a:t> ) </a:t>
            </a:r>
          </a:p>
          <a:p>
            <a:pPr algn="l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سهم إلى اليمين 4"/>
          <p:cNvSpPr/>
          <p:nvPr/>
        </p:nvSpPr>
        <p:spPr>
          <a:xfrm>
            <a:off x="611560" y="4653136"/>
            <a:ext cx="720080" cy="503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772400" cy="1470025"/>
          </a:xfrm>
        </p:spPr>
        <p:txBody>
          <a:bodyPr>
            <a:no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</a:rPr>
              <a:t/>
            </a:r>
            <a:br>
              <a:rPr lang="en-US" sz="8000" b="1" dirty="0" smtClean="0">
                <a:solidFill>
                  <a:srgbClr val="FF0000"/>
                </a:solidFill>
              </a:rPr>
            </a:br>
            <a:r>
              <a:rPr lang="en-US" sz="8000" b="1" dirty="0" smtClean="0">
                <a:solidFill>
                  <a:srgbClr val="FF0000"/>
                </a:solidFill>
              </a:rPr>
              <a:t>4- Visual Aids</a:t>
            </a:r>
            <a:br>
              <a:rPr lang="en-US" sz="8000" b="1" dirty="0" smtClean="0">
                <a:solidFill>
                  <a:srgbClr val="FF0000"/>
                </a:solidFill>
              </a:rPr>
            </a:b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7992888" cy="3528392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v"/>
            </a:pPr>
            <a:r>
              <a:rPr lang="en-US" sz="4800" b="1" dirty="0" smtClean="0">
                <a:solidFill>
                  <a:srgbClr val="00B050"/>
                </a:solidFill>
              </a:rPr>
              <a:t>Describing trends , charts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and graphs. </a:t>
            </a:r>
            <a:r>
              <a:rPr lang="en-US" sz="4800" b="1" dirty="0" smtClean="0"/>
              <a:t> </a:t>
            </a:r>
            <a:endParaRPr lang="en-US" sz="4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7772400" cy="1470025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4800" b="1" dirty="0" smtClean="0">
                <a:solidFill>
                  <a:srgbClr val="FF0000"/>
                </a:solidFill>
              </a:rPr>
              <a:t>6- Body Language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3568" y="1700808"/>
            <a:ext cx="7560840" cy="4392488"/>
          </a:xfrm>
        </p:spPr>
        <p:txBody>
          <a:bodyPr>
            <a:noAutofit/>
          </a:bodyPr>
          <a:lstStyle/>
          <a:p>
            <a:pPr algn="l"/>
            <a:r>
              <a:rPr lang="en-US" sz="4400" dirty="0" smtClean="0">
                <a:solidFill>
                  <a:srgbClr val="0070C0"/>
                </a:solidFill>
                <a:cs typeface="+mj-cs"/>
              </a:rPr>
              <a:t>It is important to use language and body language to minimize and emphasize your message</a:t>
            </a:r>
          </a:p>
          <a:p>
            <a:pPr algn="l"/>
            <a:r>
              <a:rPr lang="en-US" sz="4400" dirty="0" smtClean="0">
                <a:solidFill>
                  <a:srgbClr val="0070C0"/>
                </a:solidFill>
                <a:cs typeface="+mj-cs"/>
              </a:rPr>
              <a:t>and to communicate your message clearly and effectively.</a:t>
            </a:r>
          </a:p>
          <a:p>
            <a:pPr algn="l"/>
            <a:endParaRPr lang="en-US" sz="4400" dirty="0">
              <a:solidFill>
                <a:srgbClr val="0070C0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Examples of body language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7544" y="1844824"/>
            <a:ext cx="7920880" cy="3672408"/>
          </a:xfrm>
        </p:spPr>
        <p:txBody>
          <a:bodyPr>
            <a:noAutofit/>
          </a:bodyPr>
          <a:lstStyle/>
          <a:p>
            <a:pPr algn="l"/>
            <a:r>
              <a:rPr lang="en-US" sz="4400" b="1" dirty="0" smtClean="0">
                <a:solidFill>
                  <a:srgbClr val="00B050"/>
                </a:solidFill>
              </a:rPr>
              <a:t>1- eye contact</a:t>
            </a:r>
          </a:p>
          <a:p>
            <a:pPr algn="l"/>
            <a:r>
              <a:rPr lang="en-US" sz="4400" b="1" dirty="0" smtClean="0">
                <a:solidFill>
                  <a:srgbClr val="00B050"/>
                </a:solidFill>
              </a:rPr>
              <a:t>2- facial expressions</a:t>
            </a:r>
          </a:p>
          <a:p>
            <a:pPr algn="l"/>
            <a:r>
              <a:rPr lang="en-US" sz="4400" b="1" dirty="0" smtClean="0">
                <a:solidFill>
                  <a:srgbClr val="00B050"/>
                </a:solidFill>
              </a:rPr>
              <a:t>3- hands ( position – gestures )</a:t>
            </a:r>
          </a:p>
          <a:p>
            <a:pPr algn="l"/>
            <a:r>
              <a:rPr lang="en-US" sz="4400" b="1" dirty="0" smtClean="0">
                <a:solidFill>
                  <a:srgbClr val="00B050"/>
                </a:solidFill>
              </a:rPr>
              <a:t>4- movement</a:t>
            </a:r>
          </a:p>
          <a:p>
            <a:pPr algn="l"/>
            <a:r>
              <a:rPr lang="en-US" sz="4400" b="1" dirty="0" smtClean="0">
                <a:solidFill>
                  <a:srgbClr val="00B050"/>
                </a:solidFill>
              </a:rPr>
              <a:t>5- stance and </a:t>
            </a:r>
            <a:r>
              <a:rPr lang="en-US" sz="4400" b="1" dirty="0" smtClean="0">
                <a:solidFill>
                  <a:srgbClr val="00B050"/>
                </a:solidFill>
              </a:rPr>
              <a:t>posture</a:t>
            </a:r>
          </a:p>
          <a:p>
            <a:pPr algn="l"/>
            <a:r>
              <a:rPr lang="en-US" sz="4400" b="1" dirty="0" smtClean="0">
                <a:solidFill>
                  <a:srgbClr val="00B050"/>
                </a:solidFill>
              </a:rPr>
              <a:t>Page 138 </a:t>
            </a:r>
            <a:r>
              <a:rPr lang="en-US" sz="4400" b="1" smtClean="0">
                <a:solidFill>
                  <a:srgbClr val="00B050"/>
                </a:solidFill>
              </a:rPr>
              <a:t>Language focus</a:t>
            </a:r>
            <a:endParaRPr lang="en-US" sz="4400" b="1" dirty="0" smtClean="0">
              <a:solidFill>
                <a:srgbClr val="00B050"/>
              </a:solidFill>
            </a:endParaRPr>
          </a:p>
          <a:p>
            <a:pPr algn="l"/>
            <a:endParaRPr lang="en-US" sz="4400" b="1" dirty="0" smtClean="0">
              <a:solidFill>
                <a:srgbClr val="00B050"/>
              </a:solidFill>
            </a:endParaRPr>
          </a:p>
          <a:p>
            <a:pPr algn="l"/>
            <a:endParaRPr lang="en-US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Finishing off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2204864"/>
            <a:ext cx="8064896" cy="3240360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>
                <a:solidFill>
                  <a:srgbClr val="0070C0"/>
                </a:solidFill>
              </a:rPr>
              <a:t>Use the language of endings in the final part of a presentation.</a:t>
            </a:r>
          </a:p>
          <a:p>
            <a:pPr algn="l"/>
            <a:r>
              <a:rPr lang="en-US" sz="4800" dirty="0" smtClean="0">
                <a:solidFill>
                  <a:srgbClr val="00B050"/>
                </a:solidFill>
              </a:rPr>
              <a:t>     Study language focus</a:t>
            </a:r>
          </a:p>
          <a:p>
            <a:pPr algn="l"/>
            <a:r>
              <a:rPr lang="en-US" sz="4800" dirty="0" smtClean="0">
                <a:solidFill>
                  <a:srgbClr val="00B050"/>
                </a:solidFill>
              </a:rPr>
              <a:t>         Endings ( p </a:t>
            </a:r>
            <a:r>
              <a:rPr lang="en-US" sz="4800" dirty="0" smtClean="0">
                <a:solidFill>
                  <a:srgbClr val="FF0000"/>
                </a:solidFill>
              </a:rPr>
              <a:t>142</a:t>
            </a:r>
            <a:r>
              <a:rPr lang="en-US" sz="4800" dirty="0" smtClean="0">
                <a:solidFill>
                  <a:srgbClr val="00B050"/>
                </a:solidFill>
              </a:rPr>
              <a:t> ) </a:t>
            </a:r>
          </a:p>
          <a:p>
            <a:pPr algn="l"/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4" name="سهم إلى اليمين 3"/>
          <p:cNvSpPr/>
          <p:nvPr/>
        </p:nvSpPr>
        <p:spPr>
          <a:xfrm>
            <a:off x="1412399" y="4797152"/>
            <a:ext cx="432048" cy="6472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u="sng" dirty="0" smtClean="0">
                <a:solidFill>
                  <a:srgbClr val="FF0000"/>
                </a:solidFill>
              </a:rPr>
              <a:t>Exercise :</a:t>
            </a:r>
            <a:br>
              <a:rPr lang="en-US" u="sng" dirty="0" smtClean="0">
                <a:solidFill>
                  <a:srgbClr val="FF0000"/>
                </a:solidFill>
              </a:rPr>
            </a:br>
            <a:r>
              <a:rPr lang="en-US" sz="3600" dirty="0" smtClean="0"/>
              <a:t>Match column A with B</a:t>
            </a:r>
            <a:br>
              <a:rPr lang="en-US" sz="3600" dirty="0" smtClean="0"/>
            </a:br>
            <a:r>
              <a:rPr lang="ar-SA" sz="3600" dirty="0" smtClean="0"/>
              <a:t>  </a:t>
            </a:r>
            <a:r>
              <a:rPr lang="en-US" sz="3600" dirty="0" smtClean="0"/>
              <a:t>           </a:t>
            </a:r>
            <a:r>
              <a:rPr lang="en-US" sz="3600" dirty="0" smtClean="0">
                <a:solidFill>
                  <a:srgbClr val="00B050"/>
                </a:solidFill>
              </a:rPr>
              <a:t>A                                             B</a:t>
            </a:r>
            <a:endParaRPr lang="en-US" sz="3600" u="sng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2060"/>
                </a:solidFill>
              </a:rPr>
              <a:t>a. Before you come to the         end,   </a:t>
            </a:r>
          </a:p>
          <a:p>
            <a:pPr algn="l">
              <a:buNone/>
            </a:pPr>
            <a:r>
              <a:rPr lang="ar-SA" dirty="0" smtClean="0">
                <a:solidFill>
                  <a:srgbClr val="002060"/>
                </a:solidFill>
              </a:rPr>
              <a:t>        </a:t>
            </a:r>
            <a:r>
              <a:rPr lang="en-US" dirty="0" smtClean="0">
                <a:solidFill>
                  <a:srgbClr val="002060"/>
                </a:solidFill>
              </a:rPr>
              <a:t>b. </a:t>
            </a:r>
            <a:r>
              <a:rPr lang="en-US" dirty="0" err="1" smtClean="0">
                <a:solidFill>
                  <a:srgbClr val="002060"/>
                </a:solidFill>
              </a:rPr>
              <a:t>I’be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glad to answer</a:t>
            </a:r>
          </a:p>
          <a:p>
            <a:pPr algn="l">
              <a:buNone/>
            </a:pPr>
            <a:r>
              <a:rPr lang="en-US" dirty="0" smtClean="0">
                <a:solidFill>
                  <a:srgbClr val="002060"/>
                </a:solidFill>
              </a:rPr>
              <a:t>c. To summarize,</a:t>
            </a:r>
          </a:p>
          <a:p>
            <a:pPr algn="l">
              <a:buNone/>
            </a:pPr>
            <a:r>
              <a:rPr lang="en-US" dirty="0" smtClean="0">
                <a:solidFill>
                  <a:srgbClr val="002060"/>
                </a:solidFill>
              </a:rPr>
              <a:t>d. We can conclude</a:t>
            </a:r>
          </a:p>
          <a:p>
            <a:pPr algn="l">
              <a:buNone/>
            </a:pPr>
            <a:r>
              <a:rPr lang="en-US" dirty="0" smtClean="0">
                <a:solidFill>
                  <a:srgbClr val="002060"/>
                </a:solidFill>
              </a:rPr>
              <a:t>e. In my opinion,</a:t>
            </a:r>
          </a:p>
          <a:p>
            <a:pPr algn="l">
              <a:buNone/>
            </a:pPr>
            <a:r>
              <a:rPr lang="en-US" dirty="0" smtClean="0">
                <a:solidFill>
                  <a:srgbClr val="002060"/>
                </a:solidFill>
              </a:rPr>
              <a:t>f.  I’d like to suggest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l" rtl="0">
              <a:buNone/>
            </a:pPr>
            <a:r>
              <a:rPr lang="en-US" dirty="0" smtClean="0"/>
              <a:t>1.there are four major           features.</a:t>
            </a:r>
          </a:p>
          <a:p>
            <a:pPr algn="l" rtl="0">
              <a:buNone/>
            </a:pPr>
            <a:r>
              <a:rPr lang="en-US" dirty="0" smtClean="0"/>
              <a:t>2.we start the discussion      now.</a:t>
            </a:r>
          </a:p>
          <a:p>
            <a:pPr algn="l" rtl="0">
              <a:buNone/>
            </a:pPr>
            <a:r>
              <a:rPr lang="en-US" dirty="0" smtClean="0"/>
              <a:t>3. by quoting a well-              known saying.</a:t>
            </a:r>
          </a:p>
          <a:p>
            <a:pPr algn="l" rtl="0">
              <a:buNone/>
            </a:pPr>
            <a:r>
              <a:rPr lang="en-US" dirty="0" smtClean="0"/>
              <a:t>4.we should reduce our        costs.</a:t>
            </a:r>
          </a:p>
          <a:p>
            <a:pPr algn="l" rtl="0">
              <a:buNone/>
            </a:pPr>
            <a:r>
              <a:rPr lang="en-US" dirty="0" smtClean="0"/>
              <a:t>5. any question now.</a:t>
            </a:r>
          </a:p>
          <a:p>
            <a:pPr algn="l" rtl="0">
              <a:buNone/>
            </a:pPr>
            <a:r>
              <a:rPr lang="en-US" dirty="0" smtClean="0"/>
              <a:t>6.I,d like to thank you for      your participation.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475656" y="692696"/>
            <a:ext cx="68814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en-US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524000" y="1124744"/>
          <a:ext cx="6096000" cy="187220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936104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F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E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D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C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B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A      </a:t>
                      </a:r>
                      <a:endParaRPr lang="en-US" dirty="0"/>
                    </a:p>
                  </a:txBody>
                  <a:tcPr/>
                </a:tc>
              </a:tr>
              <a:tr h="936104">
                <a:tc>
                  <a:txBody>
                    <a:bodyPr/>
                    <a:lstStyle/>
                    <a:p>
                      <a:pPr algn="just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</TotalTime>
  <Words>327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سمة Office</vt:lpstr>
      <vt:lpstr> Part 2 Effective Presentation</vt:lpstr>
      <vt:lpstr>2. Making a start</vt:lpstr>
      <vt:lpstr>Slide 3</vt:lpstr>
      <vt:lpstr>3- Linking the parts</vt:lpstr>
      <vt:lpstr> 4- Visual Aids </vt:lpstr>
      <vt:lpstr> 6- Body Language</vt:lpstr>
      <vt:lpstr>Examples of body language</vt:lpstr>
      <vt:lpstr>Finishing off</vt:lpstr>
      <vt:lpstr>Exercise : Match column A with B              A                                             B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Presentation</dc:title>
  <dc:creator>Fathia</dc:creator>
  <cp:lastModifiedBy>LAB2</cp:lastModifiedBy>
  <cp:revision>61</cp:revision>
  <dcterms:created xsi:type="dcterms:W3CDTF">2012-11-30T08:11:48Z</dcterms:created>
  <dcterms:modified xsi:type="dcterms:W3CDTF">2012-12-02T05:52:18Z</dcterms:modified>
</cp:coreProperties>
</file>