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4"/>
  </p:sldMasterIdLst>
  <p:notesMasterIdLst>
    <p:notesMasterId r:id="rId25"/>
  </p:notesMasterIdLst>
  <p:handoutMasterIdLst>
    <p:handoutMasterId r:id="rId26"/>
  </p:handoutMasterIdLst>
  <p:sldIdLst>
    <p:sldId id="256" r:id="rId5"/>
    <p:sldId id="258" r:id="rId6"/>
    <p:sldId id="269" r:id="rId7"/>
    <p:sldId id="270" r:id="rId8"/>
    <p:sldId id="260" r:id="rId9"/>
    <p:sldId id="281" r:id="rId10"/>
    <p:sldId id="261" r:id="rId11"/>
    <p:sldId id="278" r:id="rId12"/>
    <p:sldId id="262" r:id="rId13"/>
    <p:sldId id="279" r:id="rId14"/>
    <p:sldId id="264" r:id="rId15"/>
    <p:sldId id="276" r:id="rId16"/>
    <p:sldId id="283" r:id="rId17"/>
    <p:sldId id="288" r:id="rId18"/>
    <p:sldId id="284" r:id="rId19"/>
    <p:sldId id="289" r:id="rId20"/>
    <p:sldId id="285" r:id="rId21"/>
    <p:sldId id="290" r:id="rId22"/>
    <p:sldId id="286" r:id="rId23"/>
    <p:sldId id="291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inimized" horzBarState="maximized"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76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8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2.xml"/><Relationship Id="rId2" Type="http://schemas.openxmlformats.org/officeDocument/2006/relationships/slide" Target="slides/slide10.xml"/><Relationship Id="rId1" Type="http://schemas.openxmlformats.org/officeDocument/2006/relationships/slide" Target="slides/slide8.xml"/><Relationship Id="rId5" Type="http://schemas.openxmlformats.org/officeDocument/2006/relationships/slide" Target="slides/slide20.xml"/><Relationship Id="rId4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860E9694-E08B-4807-ACBF-29DB868607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0537D884-68B2-4015-B250-F44CC478B6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ar-EG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8627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498475" y="1311275"/>
            <a:ext cx="10429875" cy="5908675"/>
            <a:chOff x="-313" y="824"/>
            <a:chExt cx="6570" cy="3722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17" name="Rectangle 15"/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18" name="Rectangle 16"/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19" name="Rectangle 17"/>
            <p:cNvSpPr>
              <a:spLocks noChangeArrowheads="1"/>
            </p:cNvSpPr>
            <p:nvPr userDrawn="1"/>
          </p:nvSpPr>
          <p:spPr bwMode="hidden">
            <a:xfrm rot="18603245" flipV="1">
              <a:off x="4054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>
                <a:defRPr/>
              </a:pPr>
              <a:endParaRPr lang="ar-EG"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20" name="Rectangle 18"/>
            <p:cNvSpPr>
              <a:spLocks noChangeArrowheads="1"/>
            </p:cNvSpPr>
            <p:nvPr userDrawn="1"/>
          </p:nvSpPr>
          <p:spPr bwMode="hidden">
            <a:xfrm rot="39991575" flipH="1" flipV="1">
              <a:off x="5370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>
                <a:defRPr/>
              </a:pPr>
              <a:endParaRPr lang="ar-EG"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21" name="Rectangle 19"/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ar-EG"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22" name="Rectangle 20"/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ar-EG"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23" name="Rectangle 21"/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ar-EG"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24" name="Rectangle 22"/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ar-EG"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25" name="Rectangle 23"/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ar-EG"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26" name="Rectangle 24"/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ar-EG"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27" name="Rectangle 25"/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28" name="Rectangle 26"/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ar-EG"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29" name="Rectangle 27"/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ar-EG"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30" name="Rectangle 28"/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ar-EG"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31" name="Rectangle 29"/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ar-EG"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32" name="Rectangle 30"/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33" name="Rectangle 31"/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36" name="Rectangle 34"/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37" name="Oval 35"/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Oval 36"/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Oval 37"/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Oval 38"/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Oval 39"/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Oval 40"/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Oval 41"/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Oval 42"/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Oval 43"/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Oval 44"/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Oval 45"/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Oval 46"/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Oval 47"/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Oval 48"/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Oval 49"/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Oval 50"/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Oval 51"/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Oval 52"/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Oval 53"/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Oval 54"/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Oval 55"/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Oval 56"/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Oval 57"/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Oval 58"/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" name="Oval 59"/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" name="Oval 60"/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3" name="Oval 61"/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4" name="Oval 62"/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" name="Oval 63"/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" name="Oval 64"/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Oval 65"/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8" name="Oval 66"/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9" name="Oval 67"/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0" name="Oval 68"/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1" name="Oval 69"/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" name="Oval 70"/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Oval 71"/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Oval 72"/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Oval 73"/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Oval 74"/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Oval 75"/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8" name="Oval 76"/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9" name="Oval 77"/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" name="Oval 78"/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" name="Oval 79"/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Oval 80"/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3" name="Oval 81"/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" name="Oval 82"/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Oval 83"/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" name="Oval 84"/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" name="Oval 85"/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" name="Oval 86"/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" name="Oval 87"/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" name="Oval 88"/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1" name="Oval 89"/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" name="Oval 90"/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Oval 91"/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Oval 92"/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Oval 93"/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Oval 94"/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Oval 95"/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Oval 96"/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Oval 97"/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Oval 98"/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Oval 99"/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Oval 100"/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Oval 101"/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Oval 102"/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Oval 103"/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Oval 104"/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Oval 105"/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Oval 106"/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Oval 107"/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Oval 108"/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Oval 109"/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Oval 110"/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Oval 111"/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Oval 112"/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Oval 113"/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" name="Oval 114"/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Oval 115"/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" name="Oval 116"/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" name="Oval 117"/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Oval 118"/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" name="Oval 119"/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" name="Oval 120"/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" name="Oval 121"/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" name="Oval 122"/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" name="Oval 123"/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" name="Oval 124"/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" name="Oval 125"/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" name="Oval 126"/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9" name="Oval 127"/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0" name="Oval 128"/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1" name="Oval 129"/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2" name="Oval 130"/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" name="Oval 131"/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4" name="Oval 132"/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5" name="Oval 133"/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6" name="Oval 134"/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7" name="Oval 135"/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8" name="Oval 136"/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9" name="Oval 137"/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0" name="Oval 138"/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1" name="Oval 139"/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2" name="Oval 140"/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" name="Oval 141"/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" name="Oval 142"/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5" name="Oval 143"/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6" name="Oval 144"/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7" name="Oval 145"/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8" name="Oval 146"/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9" name="Oval 147"/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0" name="Oval 148"/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1" name="Oval 149"/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2" name="Oval 150"/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3" name="Oval 151"/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" name="Oval 152"/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5" name="Oval 153"/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6" name="Oval 154"/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7" name="Oval 155"/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8" name="Oval 156"/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9" name="Oval 157"/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0" name="Oval 158"/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1" name="Oval 159"/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2" name="Oval 160"/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3" name="Oval 161"/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" name="Oval 162"/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5" name="Oval 163"/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6" name="Oval 164"/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7" name="Oval 165"/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8" name="Oval 166"/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9" name="Oval 167"/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0" name="Oval 168"/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1" name="Oval 169"/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2" name="Oval 170"/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3" name="Oval 171"/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" name="Oval 172"/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5" name="Oval 173"/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6" name="Oval 174"/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7" name="Oval 175"/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8" name="Oval 176"/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9" name="Oval 177"/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0" name="Oval 178"/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1" name="Oval 179"/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2" name="Oval 180"/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3" name="Oval 181"/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4" name="Oval 182"/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5" name="Oval 183"/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6" name="Oval 184"/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7" name="Oval 185"/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8" name="Oval 186"/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9" name="Oval 187"/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0" name="Oval 188"/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1" name="Oval 189"/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2" name="Oval 190"/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3" name="Oval 191"/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" name="Oval 192"/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5" name="Oval 193"/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6" name="Oval 194"/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7" name="Oval 195"/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8" name="Oval 196"/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9" name="Oval 197"/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0" name="Oval 198"/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1" name="Oval 199"/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2" name="Oval 200"/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3" name="Oval 201"/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4" name="Oval 202"/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" name="Oval 203"/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" name="Oval 204"/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7" name="Oval 205"/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8" name="Oval 206"/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" name="Oval 207"/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" name="Oval 208"/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" name="Oval 209"/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" name="Oval 210"/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" name="Oval 211"/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4" name="Oval 212"/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" name="Oval 213"/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6" name="Oval 214"/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7" name="Oval 215"/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8" name="Oval 216"/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9" name="Oval 217"/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6298" name="Rectangle 2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446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46299" name="Rectangle 2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ar-SA"/>
              <a:t>انقر لتحرير نمط العنوان الثانوي الرئيسي</a:t>
            </a:r>
            <a:endParaRPr lang="en-US"/>
          </a:p>
        </p:txBody>
      </p:sp>
      <p:sp>
        <p:nvSpPr>
          <p:cNvPr id="220" name="Rectangle 2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1" name="Rectangle 22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CS1023 - Dr.Yousry Taha</a:t>
            </a:r>
          </a:p>
        </p:txBody>
      </p:sp>
      <p:sp>
        <p:nvSpPr>
          <p:cNvPr id="222" name="Rectangle 2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AA9A09-CF24-4DD1-9654-D574939B72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798C0F-FB1C-490E-824F-00CE740186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CS1023 - Dr.Yousry Taha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36A89C-1EC7-4BE8-8C0C-9D51133028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CS1023 - Dr.Yousry Taha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5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25834C-1FC7-4373-9D3A-8B7BA8F6C0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CS1023 - Dr.Yousry Taha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7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31220-B9E3-434D-ACBA-FCCE155E0E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CS1023 - Dr.Yousry Taha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B2533D-0D19-486F-B5BF-93E58EE378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CS1023 - Dr.Yousry Taha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0521A-F095-4969-833A-3278C164F9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CS1023 - Dr.Yousry Taha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74EDCA-AA21-4BEC-B085-F67B6AD756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CS1023 - Dr.Yousry Taha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EG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4EDF6C-B785-4B52-9DB2-E6CD761094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CS1023 - Dr.Yousry Taha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EE053-C46F-48BE-B20A-7BC091F64E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CS1023 - Dr.Yousry Taha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94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94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F8CEB4-504D-4065-8936-239313EE83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CS1023 - Dr.Yousry Taha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496888" y="1308100"/>
            <a:ext cx="10429876" cy="5908675"/>
            <a:chOff x="-313" y="824"/>
            <a:chExt cx="6570" cy="3722"/>
          </a:xfrm>
        </p:grpSpPr>
        <p:sp>
          <p:nvSpPr>
            <p:cNvPr id="45059" name="Rectangle 3"/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45060" name="Rectangle 4"/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45061" name="Rectangle 5"/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45062" name="Rectangle 6"/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45063" name="Rectangle 7"/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45064" name="Rectangle 8"/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45065" name="Rectangle 9"/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45066" name="Rectangle 10"/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45067" name="Rectangle 11"/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45068" name="Rectangle 12"/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45069" name="Rectangle 13"/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45070" name="Rectangle 14"/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45071" name="Rectangle 15"/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45072" name="Rectangle 16"/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45073" name="Rectangle 17"/>
            <p:cNvSpPr>
              <a:spLocks noChangeArrowheads="1"/>
            </p:cNvSpPr>
            <p:nvPr userDrawn="1"/>
          </p:nvSpPr>
          <p:spPr bwMode="hidden">
            <a:xfrm rot="18603245" flipV="1">
              <a:off x="4053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>
                <a:defRPr/>
              </a:pPr>
              <a:endParaRPr lang="ar-EG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45074" name="Rectangle 18"/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>
                <a:defRPr/>
              </a:pPr>
              <a:endParaRPr lang="ar-EG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45075" name="Rectangle 19"/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ar-EG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45076" name="Rectangle 20"/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ar-EG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45077" name="Rectangle 21"/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ar-EG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45078" name="Rectangle 22"/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ar-EG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45079" name="Rectangle 23"/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ar-EG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45080" name="Rectangle 24"/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ar-EG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45081" name="Rectangle 25"/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45082" name="Rectangle 26"/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ar-EG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45083" name="Rectangle 27"/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ar-EG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45084" name="Rectangle 28"/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ar-EG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45085" name="Rectangle 29"/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ar-EG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45086" name="Rectangle 30"/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45087" name="Rectangle 31"/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45088" name="Rectangle 32"/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45089" name="Rectangle 33"/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45090" name="Rectangle 34"/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ar-EG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45091" name="Oval 35"/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092" name="Oval 36"/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093" name="Oval 37"/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094" name="Oval 38"/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095" name="Oval 39"/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096" name="Oval 40"/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097" name="Oval 41"/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098" name="Oval 42"/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099" name="Oval 43"/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00" name="Oval 44"/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01" name="Oval 45"/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02" name="Oval 46"/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03" name="Oval 47"/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04" name="Oval 48"/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05" name="Oval 49"/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06" name="Oval 50"/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07" name="Oval 51"/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08" name="Oval 52"/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09" name="Oval 53"/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10" name="Oval 54"/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11" name="Oval 55"/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12" name="Oval 56"/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13" name="Oval 57"/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14" name="Oval 58"/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15" name="Oval 59"/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16" name="Oval 60"/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17" name="Oval 61"/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18" name="Oval 62"/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19" name="Oval 63"/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20" name="Oval 64"/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21" name="Oval 65"/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22" name="Oval 66"/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23" name="Oval 67"/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24" name="Oval 68"/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25" name="Oval 69"/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26" name="Oval 70"/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27" name="Oval 71"/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28" name="Oval 72"/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29" name="Oval 73"/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30" name="Oval 74"/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31" name="Oval 75"/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32" name="Oval 76"/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33" name="Oval 77"/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34" name="Oval 78"/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35" name="Oval 79"/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36" name="Oval 80"/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37" name="Oval 81"/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38" name="Oval 82"/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39" name="Oval 83"/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40" name="Oval 84"/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41" name="Oval 85"/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42" name="Oval 86"/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43" name="Oval 87"/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44" name="Oval 88"/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45" name="Oval 89"/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46" name="Oval 90"/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47" name="Oval 91"/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48" name="Oval 92"/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49" name="Oval 93"/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50" name="Oval 94"/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51" name="Oval 95"/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52" name="Oval 96"/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53" name="Oval 97"/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54" name="Oval 98"/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55" name="Oval 99"/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56" name="Oval 100"/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57" name="Oval 101"/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58" name="Oval 102"/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59" name="Oval 103"/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60" name="Oval 104"/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61" name="Oval 105"/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62" name="Oval 106"/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63" name="Oval 107"/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64" name="Oval 108"/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65" name="Oval 109"/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66" name="Oval 110"/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67" name="Oval 111"/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68" name="Oval 112"/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69" name="Oval 113"/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70" name="Oval 114"/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71" name="Oval 115"/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72" name="Oval 116"/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73" name="Oval 117"/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74" name="Oval 118"/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75" name="Oval 119"/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76" name="Oval 120"/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77" name="Oval 121"/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78" name="Oval 122"/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79" name="Oval 123"/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80" name="Oval 124"/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81" name="Oval 125"/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82" name="Oval 126"/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83" name="Oval 127"/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84" name="Oval 128"/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85" name="Oval 129"/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86" name="Oval 130"/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87" name="Oval 131"/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88" name="Oval 132"/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89" name="Oval 133"/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90" name="Oval 134"/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91" name="Oval 135"/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92" name="Oval 136"/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93" name="Oval 137"/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94" name="Oval 138"/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95" name="Oval 139"/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96" name="Oval 140"/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97" name="Oval 141"/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98" name="Oval 142"/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99" name="Oval 143"/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00" name="Oval 144"/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01" name="Oval 145"/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02" name="Oval 146"/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03" name="Oval 147"/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04" name="Oval 148"/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05" name="Oval 149"/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06" name="Oval 150"/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07" name="Oval 151"/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08" name="Oval 152"/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09" name="Oval 153"/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10" name="Oval 154"/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11" name="Oval 155"/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12" name="Oval 156"/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13" name="Oval 157"/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14" name="Oval 158"/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15" name="Oval 159"/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16" name="Oval 160"/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17" name="Oval 161"/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18" name="Oval 162"/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19" name="Oval 163"/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20" name="Oval 164"/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21" name="Oval 165"/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22" name="Oval 166"/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23" name="Oval 167"/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24" name="Oval 168"/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25" name="Oval 169"/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26" name="Oval 170"/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27" name="Oval 171"/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28" name="Oval 172"/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29" name="Oval 173"/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30" name="Oval 174"/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31" name="Oval 175"/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32" name="Oval 176"/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33" name="Oval 177"/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34" name="Oval 178"/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35" name="Oval 179"/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36" name="Oval 180"/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37" name="Oval 181"/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38" name="Oval 182"/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39" name="Oval 183"/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40" name="Oval 184"/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41" name="Oval 185"/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42" name="Oval 186"/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43" name="Oval 187"/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44" name="Oval 188"/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45" name="Oval 189"/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46" name="Oval 190"/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47" name="Oval 191"/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48" name="Oval 192"/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49" name="Oval 193"/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50" name="Oval 194"/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51" name="Oval 195"/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52" name="Oval 196"/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53" name="Oval 197"/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54" name="Oval 198"/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55" name="Oval 199"/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56" name="Oval 200"/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57" name="Oval 201"/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58" name="Oval 202"/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59" name="Oval 203"/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60" name="Oval 204"/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61" name="Oval 205"/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62" name="Oval 206"/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63" name="Oval 207"/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64" name="Oval 208"/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65" name="Oval 209"/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66" name="Oval 210"/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67" name="Oval 211"/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68" name="Oval 212"/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69" name="Oval 213"/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70" name="Oval 214"/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71" name="Oval 215"/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72" name="Oval 216"/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73" name="Oval 217"/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EG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5274" name="Rectangle 2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defRPr>
            </a:lvl1pPr>
          </a:lstStyle>
          <a:p>
            <a:pPr>
              <a:defRPr/>
            </a:pPr>
            <a:fld id="{E7F69EF5-AB7C-4DED-8FF8-26FFAEA3F2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5275" name="Rectangle 2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276" name="Rectangle 2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CS1023 - Dr.Yousry Taha</a:t>
            </a:r>
          </a:p>
        </p:txBody>
      </p:sp>
      <p:sp>
        <p:nvSpPr>
          <p:cNvPr id="45277" name="Rectangle 2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  <a:endParaRPr lang="en-US" smtClean="0"/>
          </a:p>
          <a:p>
            <a:pPr lvl="1"/>
            <a:r>
              <a:rPr lang="ar-SA" smtClean="0"/>
              <a:t>المستوى الثاني</a:t>
            </a:r>
            <a:endParaRPr lang="en-US" smtClean="0"/>
          </a:p>
          <a:p>
            <a:pPr lvl="2"/>
            <a:r>
              <a:rPr lang="ar-SA" smtClean="0"/>
              <a:t>المستوى الثالث</a:t>
            </a:r>
            <a:endParaRPr lang="en-US" smtClean="0"/>
          </a:p>
          <a:p>
            <a:pPr lvl="3"/>
            <a:r>
              <a:rPr lang="ar-SA" smtClean="0"/>
              <a:t>المستوى الرابع</a:t>
            </a:r>
            <a:endParaRPr lang="en-US" smtClean="0"/>
          </a:p>
          <a:p>
            <a:pPr lvl="4"/>
            <a:r>
              <a:rPr lang="ar-SA" smtClean="0"/>
              <a:t>المستوى الخامس</a:t>
            </a:r>
            <a:endParaRPr lang="en-US" smtClean="0"/>
          </a:p>
        </p:txBody>
      </p:sp>
      <p:sp>
        <p:nvSpPr>
          <p:cNvPr id="45278" name="Rectangle 2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  <a:endParaRPr lang="en-US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4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ar-EG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231820" y="811369"/>
            <a:ext cx="8545669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54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تحويل </a:t>
            </a:r>
            <a:r>
              <a:rPr lang="ar-SA" sz="54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نموذج </a:t>
            </a:r>
            <a:r>
              <a:rPr lang="ar-SA" sz="54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الكينونات والعلاقات</a:t>
            </a:r>
            <a:r>
              <a:rPr lang="ar-EG" sz="54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 </a:t>
            </a:r>
            <a:r>
              <a:rPr lang="ar-EG" sz="54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إ</a:t>
            </a:r>
            <a:r>
              <a:rPr lang="ar-SA" sz="54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ل</a:t>
            </a:r>
            <a:r>
              <a:rPr lang="ar-EG" sz="54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ى</a:t>
            </a:r>
            <a:r>
              <a:rPr lang="ar-SA" sz="54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 قاعدة بيانات علائقية</a:t>
            </a:r>
            <a:br>
              <a:rPr lang="ar-SA" sz="54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</a:br>
            <a:r>
              <a:rPr lang="ar-SA" sz="54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 </a:t>
            </a:r>
            <a:r>
              <a:rPr lang="en-US" sz="54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Relational DB Design</a:t>
            </a:r>
            <a:r>
              <a:rPr lang="ar-SA" sz="54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 </a:t>
            </a:r>
            <a:br>
              <a:rPr lang="ar-SA" sz="54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</a:br>
            <a:r>
              <a:rPr lang="en-US" sz="54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ER-to-Relational Mapping</a:t>
            </a:r>
            <a:endParaRPr lang="en-US" sz="5400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980525-09BE-4431-AB32-347EFDA7AAC5}" type="slidenum">
              <a:rPr lang="en-US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17638"/>
            <a:ext cx="8963696" cy="4826000"/>
          </a:xfrm>
        </p:spPr>
        <p:txBody>
          <a:bodyPr/>
          <a:lstStyle/>
          <a:p>
            <a:pPr marL="609600" indent="-609600" algn="r" rtl="1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ar-SA" b="1" dirty="0" smtClean="0"/>
              <a:t>عملية التحويل هي عبارة عن خطوات محددة يتبعها مصمم قواعد البيانات لتحويل نموذج الكينونة/العلاقة </a:t>
            </a:r>
            <a:r>
              <a:rPr lang="ar-SA" b="1" dirty="0" smtClean="0"/>
              <a:t>إلى </a:t>
            </a:r>
            <a:r>
              <a:rPr lang="ar-SA" b="1" dirty="0" smtClean="0"/>
              <a:t>مخطط قواعد البيانات العلائقية.</a:t>
            </a:r>
          </a:p>
          <a:p>
            <a:pPr marL="609600" indent="-609600" algn="ctr" eaLnBrk="1" hangingPunct="1">
              <a:lnSpc>
                <a:spcPct val="90000"/>
              </a:lnSpc>
              <a:buNone/>
              <a:defRPr/>
            </a:pPr>
            <a:r>
              <a:rPr lang="en-US" b="1" dirty="0" smtClean="0"/>
              <a:t>(</a:t>
            </a:r>
            <a:r>
              <a:rPr lang="en-US" b="1" dirty="0" smtClean="0"/>
              <a:t>Mapping ERD to relational </a:t>
            </a:r>
            <a:r>
              <a:rPr lang="en-US" b="1" dirty="0" smtClean="0"/>
              <a:t>schema)</a:t>
            </a:r>
            <a:endParaRPr lang="ar-SA" b="1" dirty="0" smtClean="0"/>
          </a:p>
          <a:p>
            <a:pPr marL="609600" indent="-609600" algn="ctr" eaLnBrk="1" hangingPunct="1">
              <a:lnSpc>
                <a:spcPct val="90000"/>
              </a:lnSpc>
              <a:buNone/>
              <a:defRPr/>
            </a:pPr>
            <a:endParaRPr lang="ar-SA" b="1" dirty="0" smtClean="0"/>
          </a:p>
          <a:p>
            <a:pPr marL="609600" indent="-609600" algn="r" rtl="1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ar-SA" b="1" dirty="0" smtClean="0"/>
              <a:t>تعتمد عملية التحويل علي فهم المصمم للمبادئ التي تم عرضها ومناقشتها سابقاً والخاصة بالمفتاح الأساسي</a:t>
            </a:r>
            <a:r>
              <a:rPr lang="en-US" b="1" dirty="0" smtClean="0"/>
              <a:t> </a:t>
            </a:r>
            <a:r>
              <a:rPr lang="ar-SA" b="1" dirty="0" smtClean="0"/>
              <a:t> و المفتاح </a:t>
            </a:r>
            <a:r>
              <a:rPr lang="ar-SA" b="1" dirty="0" smtClean="0"/>
              <a:t>الأجنبي </a:t>
            </a:r>
            <a:r>
              <a:rPr lang="en-US" b="1" dirty="0" smtClean="0"/>
              <a:t> </a:t>
            </a:r>
            <a:r>
              <a:rPr lang="ar-SA" b="1" dirty="0" smtClean="0"/>
              <a:t>و أنواع </a:t>
            </a:r>
            <a:r>
              <a:rPr lang="ar-SA" b="1" dirty="0" smtClean="0"/>
              <a:t>الكينونات </a:t>
            </a:r>
            <a:r>
              <a:rPr lang="ar-SA" b="1" dirty="0" smtClean="0"/>
              <a:t>والعلاقات وأنواع الارتباطات بين العلاقات.</a:t>
            </a:r>
            <a:endParaRPr lang="en-US" b="1" dirty="0" smtClean="0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>
          <a:xfrm>
            <a:off x="0" y="274638"/>
            <a:ext cx="8963696" cy="1143000"/>
          </a:xfrm>
        </p:spPr>
        <p:txBody>
          <a:bodyPr/>
          <a:lstStyle/>
          <a:p>
            <a:pPr algn="r"/>
            <a:r>
              <a:rPr lang="ar-SA" sz="36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تحويل نموذج الكينونات والعلاقات إلى قاعدة بيانات علائقية </a:t>
            </a:r>
            <a:endParaRPr lang="en-US" sz="36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474D70C-89E9-4170-9445-644380FCAEC6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762000"/>
          </a:xfrm>
        </p:spPr>
        <p:txBody>
          <a:bodyPr/>
          <a:lstStyle/>
          <a:p>
            <a:pPr algn="r">
              <a:defRPr/>
            </a:pPr>
            <a:r>
              <a:rPr lang="ar-SA" sz="42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التحويل – الخطوة الأولى</a:t>
            </a:r>
            <a:endParaRPr lang="en-US" sz="4200" b="1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5738" y="1519706"/>
            <a:ext cx="8763000" cy="4723931"/>
          </a:xfrm>
        </p:spPr>
        <p:txBody>
          <a:bodyPr/>
          <a:lstStyle/>
          <a:p>
            <a:pPr marL="457200" indent="-457200" algn="r" defTabSz="793750" rtl="1" eaLnBrk="1" hangingPunct="1">
              <a:buFontTx/>
              <a:buAutoNum type="arabicPeriod"/>
              <a:defRPr/>
            </a:pPr>
            <a:r>
              <a:rPr lang="ar-SA" b="1" u="sng" dirty="0" smtClean="0"/>
              <a:t>لكل كيان </a:t>
            </a:r>
            <a:r>
              <a:rPr lang="ar-SA" b="1" u="sng" dirty="0" smtClean="0"/>
              <a:t>عادي </a:t>
            </a:r>
            <a:r>
              <a:rPr lang="ar-SA" b="1" u="sng" dirty="0" smtClean="0"/>
              <a:t>في شكل الكينونة/العلاقة يتم عمل </a:t>
            </a:r>
            <a:r>
              <a:rPr lang="ar-SA" b="1" u="sng" dirty="0" smtClean="0"/>
              <a:t>الآتي:</a:t>
            </a:r>
          </a:p>
          <a:p>
            <a:pPr marL="457200" indent="-457200" algn="r" defTabSz="793750" rtl="1" eaLnBrk="1" hangingPunct="1">
              <a:buNone/>
              <a:defRPr/>
            </a:pPr>
            <a:endParaRPr lang="ar-SA" b="1" u="sng" dirty="0" smtClean="0"/>
          </a:p>
          <a:p>
            <a:pPr marL="457200" indent="-457200" algn="r" defTabSz="793750" rtl="1" eaLnBrk="1" hangingPunct="1">
              <a:buFont typeface="Arial" pitchFamily="34" charset="0"/>
              <a:buChar char="•"/>
              <a:defRPr/>
            </a:pPr>
            <a:r>
              <a:rPr lang="ar-SA" b="1" dirty="0" smtClean="0"/>
              <a:t>إنشاء جدول (علاقة)  تحتوي علي جميع الصفات البسيطة الموجودة في الكيان.</a:t>
            </a:r>
          </a:p>
          <a:p>
            <a:pPr marL="457200" indent="-457200" algn="r" defTabSz="793750" rtl="1" eaLnBrk="1" hangingPunct="1">
              <a:buNone/>
              <a:defRPr/>
            </a:pPr>
            <a:endParaRPr lang="ar-SA" b="1" dirty="0" smtClean="0"/>
          </a:p>
          <a:p>
            <a:pPr marL="457200" indent="-457200" algn="r" defTabSz="793750" rtl="1" eaLnBrk="1" hangingPunct="1">
              <a:buFont typeface="Arial" pitchFamily="34" charset="0"/>
              <a:buChar char="•"/>
              <a:defRPr/>
            </a:pPr>
            <a:r>
              <a:rPr lang="ar-SA" b="1" dirty="0" smtClean="0"/>
              <a:t>مفتاح الجدول هو </a:t>
            </a:r>
            <a:r>
              <a:rPr lang="ar-SA" b="1" dirty="0" smtClean="0"/>
              <a:t>مفتاح </a:t>
            </a:r>
            <a:r>
              <a:rPr lang="ar-SA" b="1" dirty="0" smtClean="0"/>
              <a:t>الكينونة </a:t>
            </a:r>
            <a:r>
              <a:rPr lang="ar-SA" b="1" dirty="0" smtClean="0"/>
              <a:t>أو أحد المفاتيح المؤهلة في حالة وجود أكثر من مفتاح للكيان </a:t>
            </a:r>
            <a:r>
              <a:rPr lang="ar-SA" b="1" dirty="0" smtClean="0"/>
              <a:t>.</a:t>
            </a:r>
            <a:endParaRPr lang="ar-SA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utoUpdateAnimBg="0"/>
      <p:bldP spid="15363" grpId="0" build="p" bldLvl="2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D19AE9-0493-492A-A8EE-EC9C9F2A9511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457200"/>
          </a:xfrm>
        </p:spPr>
        <p:txBody>
          <a:bodyPr/>
          <a:lstStyle/>
          <a:p>
            <a:pPr algn="r">
              <a:defRPr/>
            </a:pPr>
            <a:r>
              <a:rPr lang="ar-SA" sz="42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الخطوة الأولي: مثال</a:t>
            </a:r>
            <a:endParaRPr lang="en-US" sz="4200" b="1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14400"/>
            <a:ext cx="8458200" cy="5181600"/>
          </a:xfrm>
        </p:spPr>
        <p:txBody>
          <a:bodyPr/>
          <a:lstStyle/>
          <a:p>
            <a:pPr eaLnBrk="1" hangingPunct="1">
              <a:defRPr/>
            </a:pPr>
            <a:endParaRPr lang="ar-SA" dirty="0" smtClean="0"/>
          </a:p>
          <a:p>
            <a:pPr eaLnBrk="1" hangingPunct="1">
              <a:defRPr/>
            </a:pPr>
            <a:endParaRPr lang="ar-SA" dirty="0" smtClean="0"/>
          </a:p>
          <a:p>
            <a:pPr eaLnBrk="1" hangingPunct="1">
              <a:defRPr/>
            </a:pPr>
            <a:endParaRPr lang="ar-SA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ar-SA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ar-SA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ar-SA" dirty="0" smtClean="0"/>
          </a:p>
          <a:p>
            <a:pPr algn="r" rtl="1" eaLnBrk="1" hangingPunct="1">
              <a:buFont typeface="Wingdings" pitchFamily="2" charset="2"/>
              <a:buNone/>
              <a:defRPr/>
            </a:pPr>
            <a:r>
              <a:rPr lang="en-US" b="1" dirty="0" smtClean="0"/>
              <a:t>   </a:t>
            </a:r>
            <a:r>
              <a:rPr lang="ar-SA" b="1" dirty="0" smtClean="0"/>
              <a:t>طالب ( رقم التسجيل – العنوان – </a:t>
            </a:r>
            <a:r>
              <a:rPr lang="ar-SA" b="1" dirty="0" smtClean="0"/>
              <a:t>الاسم)</a:t>
            </a:r>
            <a:endParaRPr lang="ar-SA" b="1" dirty="0" smtClean="0"/>
          </a:p>
        </p:txBody>
      </p:sp>
      <p:sp>
        <p:nvSpPr>
          <p:cNvPr id="16412" name="Line 28"/>
          <p:cNvSpPr>
            <a:spLocks noChangeShapeType="1"/>
          </p:cNvSpPr>
          <p:nvPr/>
        </p:nvSpPr>
        <p:spPr bwMode="auto">
          <a:xfrm flipH="1">
            <a:off x="5867400" y="5029200"/>
            <a:ext cx="14922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0" name="Group 61"/>
          <p:cNvGrpSpPr>
            <a:grpSpLocks/>
          </p:cNvGrpSpPr>
          <p:nvPr/>
        </p:nvGrpSpPr>
        <p:grpSpPr bwMode="auto">
          <a:xfrm>
            <a:off x="2762251" y="1288437"/>
            <a:ext cx="5010150" cy="1997075"/>
            <a:chOff x="1740" y="710"/>
            <a:chExt cx="3156" cy="1258"/>
          </a:xfrm>
        </p:grpSpPr>
        <p:sp>
          <p:nvSpPr>
            <p:cNvPr id="21" name="Rectangle 7"/>
            <p:cNvSpPr>
              <a:spLocks noChangeArrowheads="1"/>
            </p:cNvSpPr>
            <p:nvPr/>
          </p:nvSpPr>
          <p:spPr bwMode="auto">
            <a:xfrm>
              <a:off x="2640" y="1397"/>
              <a:ext cx="1054" cy="571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rtl="1"/>
              <a:r>
                <a:rPr lang="ar-SA" sz="2800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طالب</a:t>
              </a:r>
              <a:endParaRPr lang="en-US" sz="28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Oval 10"/>
            <p:cNvSpPr>
              <a:spLocks noChangeArrowheads="1"/>
            </p:cNvSpPr>
            <p:nvPr/>
          </p:nvSpPr>
          <p:spPr bwMode="auto">
            <a:xfrm>
              <a:off x="4333" y="1413"/>
              <a:ext cx="563" cy="489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1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رقم </a:t>
              </a:r>
            </a:p>
            <a:p>
              <a:pPr algn="ctr"/>
              <a:r>
                <a:rPr lang="ar-SA" b="1" u="sng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التسجيل</a:t>
              </a:r>
              <a:endParaRPr lang="en-US" b="1" u="sng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Oval 12"/>
            <p:cNvSpPr>
              <a:spLocks noChangeArrowheads="1"/>
            </p:cNvSpPr>
            <p:nvPr/>
          </p:nvSpPr>
          <p:spPr bwMode="auto">
            <a:xfrm>
              <a:off x="4007" y="710"/>
              <a:ext cx="563" cy="490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العنوان</a:t>
              </a:r>
              <a:endParaRPr lang="en-US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Line 19"/>
            <p:cNvSpPr>
              <a:spLocks noChangeShapeType="1"/>
            </p:cNvSpPr>
            <p:nvPr/>
          </p:nvSpPr>
          <p:spPr bwMode="auto">
            <a:xfrm flipH="1">
              <a:off x="3700" y="1678"/>
              <a:ext cx="638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25" name="Line 20"/>
            <p:cNvSpPr>
              <a:spLocks noChangeShapeType="1"/>
            </p:cNvSpPr>
            <p:nvPr/>
          </p:nvSpPr>
          <p:spPr bwMode="auto">
            <a:xfrm flipH="1">
              <a:off x="3510" y="965"/>
              <a:ext cx="501" cy="4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26" name="Oval 11"/>
            <p:cNvSpPr>
              <a:spLocks noChangeArrowheads="1"/>
            </p:cNvSpPr>
            <p:nvPr/>
          </p:nvSpPr>
          <p:spPr bwMode="auto">
            <a:xfrm flipH="1">
              <a:off x="1740" y="1454"/>
              <a:ext cx="563" cy="490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الاسم</a:t>
              </a:r>
              <a:endParaRPr lang="en-US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" name="Line 60"/>
            <p:cNvSpPr>
              <a:spLocks noChangeShapeType="1"/>
            </p:cNvSpPr>
            <p:nvPr/>
          </p:nvSpPr>
          <p:spPr bwMode="auto">
            <a:xfrm flipH="1" flipV="1">
              <a:off x="2296" y="1685"/>
              <a:ext cx="356" cy="1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utoUpdateAnimBg="0"/>
      <p:bldP spid="16387" grpId="0" build="p" autoUpdateAnimBg="0"/>
      <p:bldP spid="164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AEEC15-26DC-4197-9352-D570D98BB5E2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8001000" cy="914400"/>
          </a:xfrm>
        </p:spPr>
        <p:txBody>
          <a:bodyPr/>
          <a:lstStyle/>
          <a:p>
            <a:pPr algn="r" eaLnBrk="1" hangingPunct="1">
              <a:defRPr/>
            </a:pPr>
            <a:r>
              <a:rPr lang="ar-SA" sz="42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التحويل – الخطوة الثانية</a:t>
            </a:r>
            <a:endParaRPr lang="en-US" sz="4200" b="1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3182" y="1143000"/>
            <a:ext cx="8493617" cy="5086350"/>
          </a:xfrm>
        </p:spPr>
        <p:txBody>
          <a:bodyPr/>
          <a:lstStyle/>
          <a:p>
            <a:pPr marL="514350" indent="-514350" algn="r" rtl="1" eaLnBrk="1" hangingPunct="1">
              <a:lnSpc>
                <a:spcPct val="90000"/>
              </a:lnSpc>
              <a:buClr>
                <a:schemeClr val="accent6">
                  <a:lumMod val="60000"/>
                  <a:lumOff val="40000"/>
                </a:schemeClr>
              </a:buClr>
              <a:buFont typeface="+mj-lt"/>
              <a:buAutoNum type="arabicPeriod" startAt="2"/>
              <a:defRPr/>
            </a:pPr>
            <a:r>
              <a:rPr lang="ar-SA" sz="2800" b="1" u="sng" dirty="0" smtClean="0"/>
              <a:t> </a:t>
            </a:r>
            <a:r>
              <a:rPr lang="ar-SA" b="1" u="sng" dirty="0" smtClean="0"/>
              <a:t>لكل علاقة من النوع 1:1 في شكل الكينونة/العلاقة يتم عمل الآتي:</a:t>
            </a:r>
          </a:p>
          <a:p>
            <a:pPr marL="514350" indent="-514350" algn="r" rtl="1" eaLnBrk="1" hangingPunct="1">
              <a:lnSpc>
                <a:spcPct val="90000"/>
              </a:lnSpc>
              <a:buClr>
                <a:schemeClr val="accent6">
                  <a:lumMod val="60000"/>
                  <a:lumOff val="40000"/>
                </a:schemeClr>
              </a:buClr>
              <a:buNone/>
              <a:defRPr/>
            </a:pPr>
            <a:endParaRPr lang="ar-SA" b="1" u="sng" dirty="0" smtClean="0"/>
          </a:p>
          <a:p>
            <a:pPr marL="457200" indent="-457200" algn="r" rtl="1" eaLnBrk="1" hangingPunct="1">
              <a:lnSpc>
                <a:spcPct val="90000"/>
              </a:lnSpc>
              <a:buClr>
                <a:schemeClr val="bg1">
                  <a:lumMod val="60000"/>
                  <a:lumOff val="40000"/>
                </a:schemeClr>
              </a:buClr>
              <a:buFont typeface="Arial" pitchFamily="34" charset="0"/>
              <a:buChar char="•"/>
              <a:defRPr/>
            </a:pPr>
            <a:r>
              <a:rPr lang="ar-SA" b="1" dirty="0" smtClean="0"/>
              <a:t>تحديد </a:t>
            </a:r>
            <a:r>
              <a:rPr lang="ar-SA" b="1" dirty="0" smtClean="0"/>
              <a:t>الكيانان </a:t>
            </a:r>
            <a:r>
              <a:rPr lang="ar-SA" b="1" dirty="0" smtClean="0"/>
              <a:t>المرتبطان </a:t>
            </a:r>
            <a:r>
              <a:rPr lang="ar-SA" b="1" dirty="0" smtClean="0"/>
              <a:t>معاً عن طريق </a:t>
            </a:r>
            <a:r>
              <a:rPr lang="ar-SA" b="1" dirty="0" smtClean="0"/>
              <a:t>العلاقة</a:t>
            </a:r>
            <a:endParaRPr lang="ar-SA" b="1" dirty="0" smtClean="0"/>
          </a:p>
          <a:p>
            <a:pPr marL="457200" indent="-457200" algn="r" rtl="1" eaLnBrk="1" hangingPunct="1">
              <a:lnSpc>
                <a:spcPct val="90000"/>
              </a:lnSpc>
              <a:buClr>
                <a:schemeClr val="bg1">
                  <a:lumMod val="60000"/>
                  <a:lumOff val="40000"/>
                </a:schemeClr>
              </a:buClr>
              <a:buFont typeface="Arial" pitchFamily="34" charset="0"/>
              <a:buChar char="•"/>
              <a:defRPr/>
            </a:pPr>
            <a:r>
              <a:rPr lang="ar-SA" b="1" dirty="0" smtClean="0"/>
              <a:t>اختيار واحد </a:t>
            </a:r>
            <a:r>
              <a:rPr lang="ar-SA" b="1" dirty="0" smtClean="0"/>
              <a:t>من </a:t>
            </a:r>
            <a:r>
              <a:rPr lang="ar-SA" b="1" dirty="0" smtClean="0"/>
              <a:t>الجدولين (العلاقتين) </a:t>
            </a:r>
            <a:r>
              <a:rPr lang="ar-SA" b="1" dirty="0" smtClean="0"/>
              <a:t>وإضافة المفتاح الأساسي </a:t>
            </a:r>
            <a:r>
              <a:rPr lang="ar-SA" b="1" dirty="0" smtClean="0"/>
              <a:t>للجدول الآخر </a:t>
            </a:r>
            <a:r>
              <a:rPr lang="ar-SA" b="1" dirty="0" smtClean="0"/>
              <a:t>كمفتاح أجنبي في العلاقة التي تم </a:t>
            </a:r>
            <a:r>
              <a:rPr lang="ar-SA" b="1" dirty="0" smtClean="0"/>
              <a:t>اختيارها.</a:t>
            </a:r>
          </a:p>
          <a:p>
            <a:pPr marL="457200" indent="-457200" algn="r" rtl="1" eaLnBrk="1" hangingPunct="1">
              <a:lnSpc>
                <a:spcPct val="90000"/>
              </a:lnSpc>
              <a:buClr>
                <a:schemeClr val="bg1">
                  <a:lumMod val="60000"/>
                  <a:lumOff val="40000"/>
                </a:schemeClr>
              </a:buClr>
              <a:buFont typeface="Arial" pitchFamily="34" charset="0"/>
              <a:buChar char="•"/>
              <a:defRPr/>
            </a:pPr>
            <a:r>
              <a:rPr lang="ar-SA" b="1" dirty="0" smtClean="0"/>
              <a:t>من </a:t>
            </a:r>
            <a:r>
              <a:rPr lang="ar-SA" b="1" dirty="0" smtClean="0"/>
              <a:t>الممكن دمج الكيانان </a:t>
            </a:r>
            <a:r>
              <a:rPr lang="ar-SA" b="1" dirty="0" smtClean="0"/>
              <a:t>معاً </a:t>
            </a:r>
            <a:r>
              <a:rPr lang="ar-SA" b="1" dirty="0" smtClean="0"/>
              <a:t>ليصبحا كياناً واحداً.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utoUpdateAnimBg="0"/>
      <p:bldP spid="6147" grpId="0" build="p" bldLvl="2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B044DD-7A1B-444F-8B7B-54EF0C498D85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44699"/>
            <a:ext cx="8458200" cy="650651"/>
          </a:xfrm>
        </p:spPr>
        <p:txBody>
          <a:bodyPr/>
          <a:lstStyle/>
          <a:p>
            <a:pPr rtl="1" eaLnBrk="1" hangingPunct="1">
              <a:defRPr/>
            </a:pPr>
            <a:r>
              <a:rPr lang="ar-SA" sz="42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الخطوة </a:t>
            </a:r>
            <a:r>
              <a:rPr lang="ar-SA" sz="42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الثانية: </a:t>
            </a:r>
            <a:r>
              <a:rPr lang="ar-SA" sz="42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مثال </a:t>
            </a:r>
            <a:endParaRPr lang="en-US" sz="4200" b="1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8700" name="Line 28"/>
          <p:cNvSpPr>
            <a:spLocks noChangeShapeType="1"/>
          </p:cNvSpPr>
          <p:nvPr/>
        </p:nvSpPr>
        <p:spPr bwMode="auto">
          <a:xfrm flipH="1">
            <a:off x="5949950" y="3298825"/>
            <a:ext cx="11747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01" name="Line 29"/>
          <p:cNvSpPr>
            <a:spLocks noChangeShapeType="1"/>
          </p:cNvSpPr>
          <p:nvPr/>
        </p:nvSpPr>
        <p:spPr bwMode="auto">
          <a:xfrm flipH="1">
            <a:off x="4991100" y="4092575"/>
            <a:ext cx="18557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51"/>
          <p:cNvGrpSpPr>
            <a:grpSpLocks/>
          </p:cNvGrpSpPr>
          <p:nvPr/>
        </p:nvGrpSpPr>
        <p:grpSpPr bwMode="auto">
          <a:xfrm>
            <a:off x="914400" y="895350"/>
            <a:ext cx="7086600" cy="1828800"/>
            <a:chOff x="576" y="720"/>
            <a:chExt cx="4464" cy="1152"/>
          </a:xfrm>
        </p:grpSpPr>
        <p:sp>
          <p:nvSpPr>
            <p:cNvPr id="12307" name="AutoShape 32"/>
            <p:cNvSpPr>
              <a:spLocks noChangeArrowheads="1"/>
            </p:cNvSpPr>
            <p:nvPr/>
          </p:nvSpPr>
          <p:spPr bwMode="auto">
            <a:xfrm>
              <a:off x="2304" y="1104"/>
              <a:ext cx="960" cy="384"/>
            </a:xfrm>
            <a:prstGeom prst="flowChartDecision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rtl="1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عنده</a:t>
              </a:r>
              <a:endParaRPr lang="en-US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308" name="Rectangle 33"/>
            <p:cNvSpPr>
              <a:spLocks noChangeArrowheads="1"/>
            </p:cNvSpPr>
            <p:nvPr/>
          </p:nvSpPr>
          <p:spPr bwMode="auto">
            <a:xfrm>
              <a:off x="1440" y="1104"/>
              <a:ext cx="624" cy="336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rtl="1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سجل طبي</a:t>
              </a:r>
              <a:endParaRPr lang="en-US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309" name="Rectangle 34"/>
            <p:cNvSpPr>
              <a:spLocks noChangeArrowheads="1"/>
            </p:cNvSpPr>
            <p:nvPr/>
          </p:nvSpPr>
          <p:spPr bwMode="auto">
            <a:xfrm>
              <a:off x="3504" y="1104"/>
              <a:ext cx="624" cy="336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rtl="1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موظف</a:t>
              </a:r>
              <a:endParaRPr lang="en-US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312" name="Oval 37"/>
            <p:cNvSpPr>
              <a:spLocks noChangeArrowheads="1"/>
            </p:cNvSpPr>
            <p:nvPr/>
          </p:nvSpPr>
          <p:spPr bwMode="auto">
            <a:xfrm>
              <a:off x="4608" y="1104"/>
              <a:ext cx="432" cy="288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 u="sng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رقم</a:t>
              </a:r>
              <a:endParaRPr lang="en-US" b="1" u="sng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313" name="Oval 38"/>
            <p:cNvSpPr>
              <a:spLocks noChangeArrowheads="1"/>
            </p:cNvSpPr>
            <p:nvPr/>
          </p:nvSpPr>
          <p:spPr bwMode="auto">
            <a:xfrm>
              <a:off x="4416" y="1488"/>
              <a:ext cx="432" cy="288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الاسم</a:t>
              </a:r>
              <a:endParaRPr lang="en-US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314" name="Oval 39"/>
            <p:cNvSpPr>
              <a:spLocks noChangeArrowheads="1"/>
            </p:cNvSpPr>
            <p:nvPr/>
          </p:nvSpPr>
          <p:spPr bwMode="auto">
            <a:xfrm>
              <a:off x="4368" y="720"/>
              <a:ext cx="432" cy="288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العنوان</a:t>
              </a:r>
              <a:endParaRPr lang="en-US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315" name="Oval 40"/>
            <p:cNvSpPr>
              <a:spLocks noChangeArrowheads="1"/>
            </p:cNvSpPr>
            <p:nvPr/>
          </p:nvSpPr>
          <p:spPr bwMode="auto">
            <a:xfrm flipH="1">
              <a:off x="576" y="1104"/>
              <a:ext cx="432" cy="288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التاريخ</a:t>
              </a:r>
              <a:endParaRPr lang="en-US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316" name="Oval 41"/>
            <p:cNvSpPr>
              <a:spLocks noChangeArrowheads="1"/>
            </p:cNvSpPr>
            <p:nvPr/>
          </p:nvSpPr>
          <p:spPr bwMode="auto">
            <a:xfrm flipH="1">
              <a:off x="672" y="1488"/>
              <a:ext cx="528" cy="384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المستشفي</a:t>
              </a:r>
              <a:endParaRPr lang="en-US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317" name="Oval 42"/>
            <p:cNvSpPr>
              <a:spLocks noChangeArrowheads="1"/>
            </p:cNvSpPr>
            <p:nvPr/>
          </p:nvSpPr>
          <p:spPr bwMode="auto">
            <a:xfrm flipH="1">
              <a:off x="816" y="720"/>
              <a:ext cx="432" cy="288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 u="sng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رقم</a:t>
              </a:r>
              <a:endParaRPr lang="en-US" b="1" u="sng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318" name="Line 43"/>
            <p:cNvSpPr>
              <a:spLocks noChangeShapeType="1"/>
            </p:cNvSpPr>
            <p:nvPr/>
          </p:nvSpPr>
          <p:spPr bwMode="auto">
            <a:xfrm>
              <a:off x="1248" y="912"/>
              <a:ext cx="336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2319" name="Line 44"/>
            <p:cNvSpPr>
              <a:spLocks noChangeShapeType="1"/>
            </p:cNvSpPr>
            <p:nvPr/>
          </p:nvSpPr>
          <p:spPr bwMode="auto">
            <a:xfrm>
              <a:off x="1008" y="1248"/>
              <a:ext cx="43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2320" name="Line 45"/>
            <p:cNvSpPr>
              <a:spLocks noChangeShapeType="1"/>
            </p:cNvSpPr>
            <p:nvPr/>
          </p:nvSpPr>
          <p:spPr bwMode="auto">
            <a:xfrm flipV="1">
              <a:off x="1200" y="1440"/>
              <a:ext cx="384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2321" name="Line 46"/>
            <p:cNvSpPr>
              <a:spLocks noChangeShapeType="1"/>
            </p:cNvSpPr>
            <p:nvPr/>
          </p:nvSpPr>
          <p:spPr bwMode="auto">
            <a:xfrm flipH="1">
              <a:off x="4128" y="1248"/>
              <a:ext cx="4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2322" name="Line 47"/>
            <p:cNvSpPr>
              <a:spLocks noChangeShapeType="1"/>
            </p:cNvSpPr>
            <p:nvPr/>
          </p:nvSpPr>
          <p:spPr bwMode="auto">
            <a:xfrm flipH="1">
              <a:off x="3984" y="864"/>
              <a:ext cx="384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2323" name="Line 48"/>
            <p:cNvSpPr>
              <a:spLocks noChangeShapeType="1"/>
            </p:cNvSpPr>
            <p:nvPr/>
          </p:nvSpPr>
          <p:spPr bwMode="auto">
            <a:xfrm flipH="1" flipV="1">
              <a:off x="3984" y="1440"/>
              <a:ext cx="432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2324" name="Text Box 49"/>
            <p:cNvSpPr txBox="1">
              <a:spLocks noChangeArrowheads="1"/>
            </p:cNvSpPr>
            <p:nvPr/>
          </p:nvSpPr>
          <p:spPr bwMode="auto">
            <a:xfrm>
              <a:off x="3288" y="1039"/>
              <a:ext cx="188" cy="231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ar-SA" b="1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325" name="Text Box 50"/>
            <p:cNvSpPr txBox="1">
              <a:spLocks noChangeArrowheads="1"/>
            </p:cNvSpPr>
            <p:nvPr/>
          </p:nvSpPr>
          <p:spPr bwMode="auto">
            <a:xfrm>
              <a:off x="2088" y="1039"/>
              <a:ext cx="188" cy="231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ar-SA" b="1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8724" name="Freeform 52"/>
          <p:cNvSpPr>
            <a:spLocks/>
          </p:cNvSpPr>
          <p:nvPr/>
        </p:nvSpPr>
        <p:spPr bwMode="auto">
          <a:xfrm>
            <a:off x="1665288" y="3249613"/>
            <a:ext cx="4552950" cy="298450"/>
          </a:xfrm>
          <a:custGeom>
            <a:avLst/>
            <a:gdLst>
              <a:gd name="T0" fmla="*/ 0 w 2868"/>
              <a:gd name="T1" fmla="*/ 298450 h 306"/>
              <a:gd name="T2" fmla="*/ 315912 w 2868"/>
              <a:gd name="T3" fmla="*/ 240906 h 306"/>
              <a:gd name="T4" fmla="*/ 895350 w 2868"/>
              <a:gd name="T5" fmla="*/ 160929 h 306"/>
              <a:gd name="T6" fmla="*/ 1473200 w 2868"/>
              <a:gd name="T7" fmla="*/ 149225 h 306"/>
              <a:gd name="T8" fmla="*/ 2127250 w 2868"/>
              <a:gd name="T9" fmla="*/ 137521 h 306"/>
              <a:gd name="T10" fmla="*/ 3116262 w 2868"/>
              <a:gd name="T11" fmla="*/ 103385 h 306"/>
              <a:gd name="T12" fmla="*/ 3694113 w 2868"/>
              <a:gd name="T13" fmla="*/ 137521 h 306"/>
              <a:gd name="T14" fmla="*/ 3806825 w 2868"/>
              <a:gd name="T15" fmla="*/ 171658 h 306"/>
              <a:gd name="T16" fmla="*/ 3917950 w 2868"/>
              <a:gd name="T17" fmla="*/ 195065 h 306"/>
              <a:gd name="T18" fmla="*/ 4216400 w 2868"/>
              <a:gd name="T19" fmla="*/ 160929 h 306"/>
              <a:gd name="T20" fmla="*/ 4329113 w 2868"/>
              <a:gd name="T21" fmla="*/ 137521 h 306"/>
              <a:gd name="T22" fmla="*/ 4384675 w 2868"/>
              <a:gd name="T23" fmla="*/ 125817 h 306"/>
              <a:gd name="T24" fmla="*/ 4497388 w 2868"/>
              <a:gd name="T25" fmla="*/ 69248 h 306"/>
              <a:gd name="T26" fmla="*/ 4533900 w 2868"/>
              <a:gd name="T27" fmla="*/ 34136 h 306"/>
              <a:gd name="T28" fmla="*/ 4552950 w 2868"/>
              <a:gd name="T29" fmla="*/ 0 h 30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868"/>
              <a:gd name="T46" fmla="*/ 0 h 306"/>
              <a:gd name="T47" fmla="*/ 2868 w 2868"/>
              <a:gd name="T48" fmla="*/ 306 h 30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868" h="306">
                <a:moveTo>
                  <a:pt x="0" y="306"/>
                </a:moveTo>
                <a:cubicBezTo>
                  <a:pt x="67" y="292"/>
                  <a:pt x="132" y="257"/>
                  <a:pt x="199" y="247"/>
                </a:cubicBezTo>
                <a:cubicBezTo>
                  <a:pt x="328" y="228"/>
                  <a:pt x="441" y="204"/>
                  <a:pt x="564" y="165"/>
                </a:cubicBezTo>
                <a:cubicBezTo>
                  <a:pt x="680" y="129"/>
                  <a:pt x="807" y="157"/>
                  <a:pt x="928" y="153"/>
                </a:cubicBezTo>
                <a:cubicBezTo>
                  <a:pt x="1065" y="149"/>
                  <a:pt x="1203" y="145"/>
                  <a:pt x="1340" y="141"/>
                </a:cubicBezTo>
                <a:cubicBezTo>
                  <a:pt x="1548" y="129"/>
                  <a:pt x="1755" y="118"/>
                  <a:pt x="1963" y="106"/>
                </a:cubicBezTo>
                <a:cubicBezTo>
                  <a:pt x="2085" y="116"/>
                  <a:pt x="2206" y="126"/>
                  <a:pt x="2327" y="141"/>
                </a:cubicBezTo>
                <a:cubicBezTo>
                  <a:pt x="2376" y="175"/>
                  <a:pt x="2345" y="159"/>
                  <a:pt x="2398" y="176"/>
                </a:cubicBezTo>
                <a:cubicBezTo>
                  <a:pt x="2421" y="184"/>
                  <a:pt x="2468" y="200"/>
                  <a:pt x="2468" y="200"/>
                </a:cubicBezTo>
                <a:cubicBezTo>
                  <a:pt x="2609" y="186"/>
                  <a:pt x="2549" y="200"/>
                  <a:pt x="2656" y="165"/>
                </a:cubicBezTo>
                <a:cubicBezTo>
                  <a:pt x="2692" y="153"/>
                  <a:pt x="2692" y="153"/>
                  <a:pt x="2727" y="141"/>
                </a:cubicBezTo>
                <a:cubicBezTo>
                  <a:pt x="2739" y="137"/>
                  <a:pt x="2762" y="129"/>
                  <a:pt x="2762" y="129"/>
                </a:cubicBezTo>
                <a:cubicBezTo>
                  <a:pt x="2784" y="107"/>
                  <a:pt x="2811" y="93"/>
                  <a:pt x="2833" y="71"/>
                </a:cubicBezTo>
                <a:cubicBezTo>
                  <a:pt x="2843" y="61"/>
                  <a:pt x="2850" y="48"/>
                  <a:pt x="2856" y="35"/>
                </a:cubicBezTo>
                <a:cubicBezTo>
                  <a:pt x="2861" y="24"/>
                  <a:pt x="2868" y="0"/>
                  <a:pt x="2868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EG"/>
          </a:p>
        </p:txBody>
      </p:sp>
      <p:sp>
        <p:nvSpPr>
          <p:cNvPr id="28725" name="Line 53"/>
          <p:cNvSpPr>
            <a:spLocks noChangeShapeType="1"/>
          </p:cNvSpPr>
          <p:nvPr/>
        </p:nvSpPr>
        <p:spPr bwMode="auto">
          <a:xfrm flipH="1">
            <a:off x="5932488" y="5226050"/>
            <a:ext cx="11747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26" name="Line 54"/>
          <p:cNvSpPr>
            <a:spLocks noChangeShapeType="1"/>
          </p:cNvSpPr>
          <p:nvPr/>
        </p:nvSpPr>
        <p:spPr bwMode="auto">
          <a:xfrm flipH="1">
            <a:off x="4991100" y="6138863"/>
            <a:ext cx="18161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27" name="Freeform 55"/>
          <p:cNvSpPr>
            <a:spLocks/>
          </p:cNvSpPr>
          <p:nvPr/>
        </p:nvSpPr>
        <p:spPr bwMode="auto">
          <a:xfrm>
            <a:off x="2709863" y="5022850"/>
            <a:ext cx="2957512" cy="577850"/>
          </a:xfrm>
          <a:custGeom>
            <a:avLst/>
            <a:gdLst>
              <a:gd name="T0" fmla="*/ 2938462 w 1863"/>
              <a:gd name="T1" fmla="*/ 577850 h 364"/>
              <a:gd name="T2" fmla="*/ 1985962 w 1863"/>
              <a:gd name="T3" fmla="*/ 541338 h 364"/>
              <a:gd name="T4" fmla="*/ 1612900 w 1863"/>
              <a:gd name="T5" fmla="*/ 485775 h 364"/>
              <a:gd name="T6" fmla="*/ 512762 w 1863"/>
              <a:gd name="T7" fmla="*/ 466725 h 364"/>
              <a:gd name="T8" fmla="*/ 269875 w 1863"/>
              <a:gd name="T9" fmla="*/ 392112 h 364"/>
              <a:gd name="T10" fmla="*/ 157162 w 1863"/>
              <a:gd name="T11" fmla="*/ 317500 h 364"/>
              <a:gd name="T12" fmla="*/ 101600 w 1863"/>
              <a:gd name="T13" fmla="*/ 279400 h 364"/>
              <a:gd name="T14" fmla="*/ 7937 w 1863"/>
              <a:gd name="T15" fmla="*/ 112713 h 364"/>
              <a:gd name="T16" fmla="*/ 7937 w 1863"/>
              <a:gd name="T17" fmla="*/ 0 h 36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863"/>
              <a:gd name="T28" fmla="*/ 0 h 364"/>
              <a:gd name="T29" fmla="*/ 1863 w 1863"/>
              <a:gd name="T30" fmla="*/ 364 h 36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863" h="364">
                <a:moveTo>
                  <a:pt x="1851" y="364"/>
                </a:moveTo>
                <a:cubicBezTo>
                  <a:pt x="1634" y="296"/>
                  <a:pt x="1863" y="364"/>
                  <a:pt x="1251" y="341"/>
                </a:cubicBezTo>
                <a:cubicBezTo>
                  <a:pt x="1168" y="338"/>
                  <a:pt x="1104" y="308"/>
                  <a:pt x="1016" y="306"/>
                </a:cubicBezTo>
                <a:cubicBezTo>
                  <a:pt x="785" y="300"/>
                  <a:pt x="554" y="298"/>
                  <a:pt x="323" y="294"/>
                </a:cubicBezTo>
                <a:cubicBezTo>
                  <a:pt x="272" y="277"/>
                  <a:pt x="221" y="264"/>
                  <a:pt x="170" y="247"/>
                </a:cubicBezTo>
                <a:cubicBezTo>
                  <a:pt x="143" y="238"/>
                  <a:pt x="123" y="216"/>
                  <a:pt x="99" y="200"/>
                </a:cubicBezTo>
                <a:cubicBezTo>
                  <a:pt x="87" y="192"/>
                  <a:pt x="64" y="176"/>
                  <a:pt x="64" y="176"/>
                </a:cubicBezTo>
                <a:cubicBezTo>
                  <a:pt x="59" y="168"/>
                  <a:pt x="6" y="76"/>
                  <a:pt x="5" y="71"/>
                </a:cubicBezTo>
                <a:cubicBezTo>
                  <a:pt x="0" y="48"/>
                  <a:pt x="5" y="24"/>
                  <a:pt x="5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ar-EG"/>
          </a:p>
        </p:txBody>
      </p:sp>
      <p:sp>
        <p:nvSpPr>
          <p:cNvPr id="28728" name="Text Box 56"/>
          <p:cNvSpPr txBox="1">
            <a:spLocks noChangeArrowheads="1"/>
          </p:cNvSpPr>
          <p:nvPr/>
        </p:nvSpPr>
        <p:spPr bwMode="auto">
          <a:xfrm>
            <a:off x="3314700" y="2730500"/>
            <a:ext cx="51530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موظف ( رقم الموظف – العنوان – الاسم )</a:t>
            </a:r>
            <a:endParaRPr lang="en-US" sz="28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8729" name="Text Box 57"/>
          <p:cNvSpPr txBox="1">
            <a:spLocks noChangeArrowheads="1"/>
          </p:cNvSpPr>
          <p:nvPr/>
        </p:nvSpPr>
        <p:spPr bwMode="auto">
          <a:xfrm>
            <a:off x="1981200" y="3540125"/>
            <a:ext cx="6527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سجل طبي  ( رقم السجل الطبي – التاريخ – المستشفي</a:t>
            </a:r>
            <a:endParaRPr lang="en-US" sz="28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8730" name="Text Box 58"/>
          <p:cNvSpPr txBox="1">
            <a:spLocks noChangeArrowheads="1"/>
          </p:cNvSpPr>
          <p:nvPr/>
        </p:nvSpPr>
        <p:spPr bwMode="auto">
          <a:xfrm>
            <a:off x="133350" y="3540125"/>
            <a:ext cx="21478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- </a:t>
            </a:r>
            <a:r>
              <a:rPr lang="ar-SA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رقم الموظف )</a:t>
            </a:r>
            <a:endParaRPr lang="en-US" sz="28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8731" name="Text Box 59"/>
          <p:cNvSpPr txBox="1">
            <a:spLocks noChangeArrowheads="1"/>
          </p:cNvSpPr>
          <p:nvPr/>
        </p:nvSpPr>
        <p:spPr bwMode="auto">
          <a:xfrm>
            <a:off x="3762375" y="4014788"/>
            <a:ext cx="9207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  <a:defRPr/>
            </a:pPr>
            <a:r>
              <a:rPr lang="ar-SA" sz="3200" b="1" u="sng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أو</a:t>
            </a:r>
            <a:endParaRPr lang="en-US" sz="3200" b="1" u="sng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8732" name="Text Box 60"/>
          <p:cNvSpPr txBox="1">
            <a:spLocks noChangeArrowheads="1"/>
          </p:cNvSpPr>
          <p:nvPr/>
        </p:nvSpPr>
        <p:spPr bwMode="auto">
          <a:xfrm>
            <a:off x="3303588" y="4640263"/>
            <a:ext cx="51530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موظف ( رقم الموظف – العنوان – الاسم</a:t>
            </a:r>
            <a:endParaRPr lang="en-US" sz="28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8733" name="Text Box 61"/>
          <p:cNvSpPr txBox="1">
            <a:spLocks noChangeArrowheads="1"/>
          </p:cNvSpPr>
          <p:nvPr/>
        </p:nvSpPr>
        <p:spPr bwMode="auto">
          <a:xfrm>
            <a:off x="1295400" y="5537200"/>
            <a:ext cx="71850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سجل طبي  ( رقم السجل الطبي – التاريخ – المستشفي</a:t>
            </a:r>
            <a:r>
              <a:rPr lang="en-US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(</a:t>
            </a:r>
          </a:p>
        </p:txBody>
      </p:sp>
      <p:sp>
        <p:nvSpPr>
          <p:cNvPr id="28734" name="Text Box 62"/>
          <p:cNvSpPr txBox="1">
            <a:spLocks noChangeArrowheads="1"/>
          </p:cNvSpPr>
          <p:nvPr/>
        </p:nvSpPr>
        <p:spPr bwMode="auto">
          <a:xfrm>
            <a:off x="715963" y="4646613"/>
            <a:ext cx="27622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- رقم السجل الطبي )</a:t>
            </a:r>
            <a:endParaRPr lang="en-US" sz="28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9" name="رابط كسهم مستقيم 38"/>
          <p:cNvCxnSpPr/>
          <p:nvPr/>
        </p:nvCxnSpPr>
        <p:spPr bwMode="auto">
          <a:xfrm rot="10800000">
            <a:off x="3301821" y="1812699"/>
            <a:ext cx="34290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0" name="رابط كسهم مستقيم 39"/>
          <p:cNvCxnSpPr/>
          <p:nvPr/>
        </p:nvCxnSpPr>
        <p:spPr bwMode="auto">
          <a:xfrm>
            <a:off x="5220237" y="1812699"/>
            <a:ext cx="33655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8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8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8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8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8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8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8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8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8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8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8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  <p:bldP spid="28700" grpId="0" animBg="1"/>
      <p:bldP spid="28701" grpId="0" animBg="1"/>
      <p:bldP spid="28724" grpId="0" animBg="1"/>
      <p:bldP spid="28725" grpId="0" animBg="1"/>
      <p:bldP spid="28726" grpId="0" animBg="1"/>
      <p:bldP spid="28727" grpId="0" animBg="1"/>
      <p:bldP spid="28728" grpId="0" autoUpdateAnimBg="0"/>
      <p:bldP spid="28729" grpId="0" autoUpdateAnimBg="0"/>
      <p:bldP spid="28730" grpId="0" autoUpdateAnimBg="0"/>
      <p:bldP spid="28731" grpId="0" autoUpdateAnimBg="0"/>
      <p:bldP spid="28732" grpId="0" autoUpdateAnimBg="0"/>
      <p:bldP spid="28733" grpId="0" autoUpdateAnimBg="0"/>
      <p:bldP spid="28734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CFDFB9-A43C-4EAD-B1B6-FE93F2601C2F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85800"/>
          </a:xfrm>
        </p:spPr>
        <p:txBody>
          <a:bodyPr/>
          <a:lstStyle/>
          <a:p>
            <a:pPr eaLnBrk="1" hangingPunct="1">
              <a:defRPr/>
            </a:pPr>
            <a:r>
              <a:rPr lang="ar-SA" sz="42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التحويل – الخطوة الثالثة</a:t>
            </a:r>
            <a:endParaRPr lang="en-US" sz="4200" b="1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0304" y="1143000"/>
            <a:ext cx="8667481" cy="4953000"/>
          </a:xfrm>
        </p:spPr>
        <p:txBody>
          <a:bodyPr/>
          <a:lstStyle/>
          <a:p>
            <a:pPr marL="609600" indent="-609600" algn="r" rtl="1" eaLnBrk="1" hangingPunct="1">
              <a:buClr>
                <a:schemeClr val="accent6">
                  <a:lumMod val="60000"/>
                  <a:lumOff val="40000"/>
                </a:schemeClr>
              </a:buClr>
              <a:buFont typeface="+mj-lt"/>
              <a:buAutoNum type="arabicPeriod" startAt="3"/>
              <a:defRPr/>
            </a:pPr>
            <a:r>
              <a:rPr lang="ar-SA" b="1" u="sng" dirty="0" smtClean="0"/>
              <a:t>لكل علاقة ثنائية </a:t>
            </a:r>
            <a:r>
              <a:rPr lang="ar-SA" b="1" u="sng" dirty="0" smtClean="0"/>
              <a:t> </a:t>
            </a:r>
            <a:r>
              <a:rPr lang="ar-SA" b="1" u="sng" dirty="0" smtClean="0"/>
              <a:t>من النوع </a:t>
            </a:r>
            <a:r>
              <a:rPr lang="en-US" b="1" u="sng" dirty="0" smtClean="0"/>
              <a:t>1:N</a:t>
            </a:r>
            <a:r>
              <a:rPr lang="ar-SA" b="1" u="sng" dirty="0" smtClean="0"/>
              <a:t> نقوم بعمل </a:t>
            </a:r>
            <a:r>
              <a:rPr lang="ar-SA" b="1" u="sng" dirty="0" smtClean="0"/>
              <a:t>الآتي:</a:t>
            </a:r>
          </a:p>
          <a:p>
            <a:pPr marL="609600" indent="-609600" algn="r" rtl="1" eaLnBrk="1" hangingPunct="1">
              <a:buClr>
                <a:schemeClr val="accent6">
                  <a:lumMod val="60000"/>
                  <a:lumOff val="40000"/>
                </a:schemeClr>
              </a:buClr>
              <a:buNone/>
              <a:defRPr/>
            </a:pPr>
            <a:endParaRPr lang="ar-SA" b="1" u="sng" dirty="0" smtClean="0"/>
          </a:p>
          <a:p>
            <a:pPr marL="609600" indent="-609600" algn="r" rtl="1" eaLnBrk="1" hangingPunct="1">
              <a:buClr>
                <a:schemeClr val="accent6">
                  <a:lumMod val="60000"/>
                  <a:lumOff val="40000"/>
                </a:schemeClr>
              </a:buClr>
              <a:buFont typeface="Arial" pitchFamily="34" charset="0"/>
              <a:buChar char="•"/>
              <a:defRPr/>
            </a:pPr>
            <a:r>
              <a:rPr lang="ar-SA" sz="3200" b="1" dirty="0" smtClean="0"/>
              <a:t>نحدد </a:t>
            </a:r>
            <a:r>
              <a:rPr lang="ar-SA" sz="3200" b="1" dirty="0" smtClean="0"/>
              <a:t>العلاقة </a:t>
            </a:r>
            <a:r>
              <a:rPr lang="ar-SA" sz="3200" b="1" dirty="0" smtClean="0"/>
              <a:t>(س) </a:t>
            </a:r>
            <a:r>
              <a:rPr lang="ar-SA" sz="3200" b="1" dirty="0" smtClean="0"/>
              <a:t>والتي تمثل الكيان الموجود عند الجانب </a:t>
            </a:r>
            <a:r>
              <a:rPr lang="en-US" sz="3200" b="1" dirty="0" smtClean="0"/>
              <a:t>N</a:t>
            </a:r>
            <a:r>
              <a:rPr lang="ar-SA" sz="3200" b="1" dirty="0" smtClean="0"/>
              <a:t> في العلاقة ( </a:t>
            </a:r>
            <a:r>
              <a:rPr lang="ar-SA" sz="3200" b="1" dirty="0" smtClean="0"/>
              <a:t>ر</a:t>
            </a:r>
            <a:r>
              <a:rPr lang="ar-SA" sz="3200" b="1" dirty="0" smtClean="0"/>
              <a:t> </a:t>
            </a:r>
            <a:r>
              <a:rPr lang="ar-SA" sz="3200" b="1" dirty="0" smtClean="0"/>
              <a:t>).</a:t>
            </a:r>
          </a:p>
          <a:p>
            <a:pPr marL="609600" indent="-609600" algn="r" rtl="1" eaLnBrk="1" hangingPunct="1">
              <a:buClr>
                <a:schemeClr val="accent6">
                  <a:lumMod val="60000"/>
                  <a:lumOff val="40000"/>
                </a:schemeClr>
              </a:buClr>
              <a:buFont typeface="Arial" pitchFamily="34" charset="0"/>
              <a:buChar char="•"/>
              <a:defRPr/>
            </a:pPr>
            <a:r>
              <a:rPr lang="ar-SA" sz="3200" b="1" dirty="0" smtClean="0"/>
              <a:t>إضافة </a:t>
            </a:r>
            <a:r>
              <a:rPr lang="ar-SA" sz="3200" b="1" dirty="0" smtClean="0"/>
              <a:t>المفتاح الأساسي للكيان الأخر المرتبط بالعلاقة ( </a:t>
            </a:r>
            <a:r>
              <a:rPr lang="ar-SA" sz="3200" b="1" dirty="0" smtClean="0"/>
              <a:t>ر</a:t>
            </a:r>
            <a:r>
              <a:rPr lang="ar-SA" sz="3200" b="1" dirty="0" smtClean="0"/>
              <a:t> ) كمفتاح أجنبي في العلاقة </a:t>
            </a:r>
            <a:r>
              <a:rPr lang="ar-SA" sz="3200" b="1" dirty="0" smtClean="0"/>
              <a:t>(س).</a:t>
            </a:r>
          </a:p>
          <a:p>
            <a:pPr marL="609600" indent="-609600" algn="r" rtl="1" eaLnBrk="1" hangingPunct="1">
              <a:buClr>
                <a:schemeClr val="accent6">
                  <a:lumMod val="60000"/>
                  <a:lumOff val="40000"/>
                </a:schemeClr>
              </a:buClr>
              <a:buFont typeface="Arial" pitchFamily="34" charset="0"/>
              <a:buChar char="•"/>
              <a:defRPr/>
            </a:pPr>
            <a:r>
              <a:rPr lang="ar-SA" sz="3200" b="1" dirty="0" smtClean="0"/>
              <a:t>نضيف </a:t>
            </a:r>
            <a:r>
              <a:rPr lang="ar-SA" sz="3200" b="1" dirty="0" smtClean="0"/>
              <a:t>أية صفات موجودة علي العلاقة ( </a:t>
            </a:r>
            <a:r>
              <a:rPr lang="ar-SA" sz="3200" b="1" dirty="0" smtClean="0"/>
              <a:t>ر</a:t>
            </a:r>
            <a:r>
              <a:rPr lang="ar-SA" sz="3200" b="1" dirty="0" smtClean="0"/>
              <a:t> ) للعلاقة </a:t>
            </a:r>
            <a:r>
              <a:rPr lang="ar-SA" sz="3200" b="1" dirty="0" smtClean="0"/>
              <a:t>(س).</a:t>
            </a:r>
            <a:endParaRPr lang="ar-SA" sz="32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utoUpdateAnimBg="0"/>
      <p:bldP spid="7171" grpId="0" build="p" bldLvl="2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F4B471-AABA-4037-A7B4-831520179A90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8311"/>
            <a:ext cx="7772400" cy="609600"/>
          </a:xfrm>
        </p:spPr>
        <p:txBody>
          <a:bodyPr/>
          <a:lstStyle/>
          <a:p>
            <a:pPr eaLnBrk="1" hangingPunct="1">
              <a:defRPr/>
            </a:pPr>
            <a:r>
              <a:rPr lang="ar-SA" sz="42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الخطوة الثالثة: مثال</a:t>
            </a:r>
            <a:endParaRPr lang="en-US" sz="4200" b="1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580" name="Line 4"/>
          <p:cNvSpPr>
            <a:spLocks noChangeShapeType="1"/>
          </p:cNvSpPr>
          <p:nvPr/>
        </p:nvSpPr>
        <p:spPr bwMode="auto">
          <a:xfrm flipH="1">
            <a:off x="6457950" y="3924300"/>
            <a:ext cx="1447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1" name="Line 5"/>
          <p:cNvSpPr>
            <a:spLocks noChangeShapeType="1"/>
          </p:cNvSpPr>
          <p:nvPr/>
        </p:nvSpPr>
        <p:spPr bwMode="auto">
          <a:xfrm flipH="1">
            <a:off x="7029450" y="5334000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914400" y="1132269"/>
            <a:ext cx="7086600" cy="1905000"/>
            <a:chOff x="576" y="2160"/>
            <a:chExt cx="4464" cy="1200"/>
          </a:xfrm>
        </p:grpSpPr>
        <p:sp>
          <p:nvSpPr>
            <p:cNvPr id="14349" name="AutoShape 7"/>
            <p:cNvSpPr>
              <a:spLocks noChangeArrowheads="1"/>
            </p:cNvSpPr>
            <p:nvPr/>
          </p:nvSpPr>
          <p:spPr bwMode="auto">
            <a:xfrm>
              <a:off x="2304" y="2688"/>
              <a:ext cx="960" cy="384"/>
            </a:xfrm>
            <a:prstGeom prst="flowChartDecision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يعمل</a:t>
              </a:r>
              <a:endParaRPr lang="en-US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350" name="Rectangle 8"/>
            <p:cNvSpPr>
              <a:spLocks noChangeArrowheads="1"/>
            </p:cNvSpPr>
            <p:nvPr/>
          </p:nvSpPr>
          <p:spPr bwMode="auto">
            <a:xfrm>
              <a:off x="1440" y="2688"/>
              <a:ext cx="624" cy="336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قسم</a:t>
              </a:r>
              <a:endParaRPr lang="en-US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351" name="Rectangle 9"/>
            <p:cNvSpPr>
              <a:spLocks noChangeArrowheads="1"/>
            </p:cNvSpPr>
            <p:nvPr/>
          </p:nvSpPr>
          <p:spPr bwMode="auto">
            <a:xfrm>
              <a:off x="3504" y="2688"/>
              <a:ext cx="624" cy="336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موظف</a:t>
              </a:r>
              <a:endParaRPr lang="en-US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354" name="Oval 12"/>
            <p:cNvSpPr>
              <a:spLocks noChangeArrowheads="1"/>
            </p:cNvSpPr>
            <p:nvPr/>
          </p:nvSpPr>
          <p:spPr bwMode="auto">
            <a:xfrm>
              <a:off x="4608" y="2688"/>
              <a:ext cx="432" cy="288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 u="sng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رقم</a:t>
              </a:r>
              <a:endParaRPr lang="en-US" b="1" u="sng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355" name="Oval 13"/>
            <p:cNvSpPr>
              <a:spLocks noChangeArrowheads="1"/>
            </p:cNvSpPr>
            <p:nvPr/>
          </p:nvSpPr>
          <p:spPr bwMode="auto">
            <a:xfrm>
              <a:off x="4416" y="3072"/>
              <a:ext cx="432" cy="288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الاسم</a:t>
              </a:r>
              <a:endParaRPr lang="en-US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356" name="Oval 14"/>
            <p:cNvSpPr>
              <a:spLocks noChangeArrowheads="1"/>
            </p:cNvSpPr>
            <p:nvPr/>
          </p:nvSpPr>
          <p:spPr bwMode="auto">
            <a:xfrm>
              <a:off x="4368" y="2304"/>
              <a:ext cx="432" cy="288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العنوان</a:t>
              </a:r>
              <a:endParaRPr lang="en-US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357" name="Oval 15"/>
            <p:cNvSpPr>
              <a:spLocks noChangeArrowheads="1"/>
            </p:cNvSpPr>
            <p:nvPr/>
          </p:nvSpPr>
          <p:spPr bwMode="auto">
            <a:xfrm flipH="1">
              <a:off x="576" y="2688"/>
              <a:ext cx="432" cy="288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الهاتف</a:t>
              </a:r>
              <a:endParaRPr lang="en-US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358" name="Oval 16"/>
            <p:cNvSpPr>
              <a:spLocks noChangeArrowheads="1"/>
            </p:cNvSpPr>
            <p:nvPr/>
          </p:nvSpPr>
          <p:spPr bwMode="auto">
            <a:xfrm flipH="1">
              <a:off x="768" y="3072"/>
              <a:ext cx="432" cy="288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الاسم</a:t>
              </a:r>
              <a:endParaRPr lang="en-US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359" name="Oval 17"/>
            <p:cNvSpPr>
              <a:spLocks noChangeArrowheads="1"/>
            </p:cNvSpPr>
            <p:nvPr/>
          </p:nvSpPr>
          <p:spPr bwMode="auto">
            <a:xfrm flipH="1">
              <a:off x="816" y="2304"/>
              <a:ext cx="432" cy="288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 u="sng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رقم</a:t>
              </a:r>
              <a:endParaRPr lang="en-US" b="1" u="sng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360" name="Line 18"/>
            <p:cNvSpPr>
              <a:spLocks noChangeShapeType="1"/>
            </p:cNvSpPr>
            <p:nvPr/>
          </p:nvSpPr>
          <p:spPr bwMode="auto">
            <a:xfrm>
              <a:off x="1248" y="2496"/>
              <a:ext cx="336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4361" name="Line 19"/>
            <p:cNvSpPr>
              <a:spLocks noChangeShapeType="1"/>
            </p:cNvSpPr>
            <p:nvPr/>
          </p:nvSpPr>
          <p:spPr bwMode="auto">
            <a:xfrm>
              <a:off x="1008" y="2832"/>
              <a:ext cx="43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4362" name="Line 20"/>
            <p:cNvSpPr>
              <a:spLocks noChangeShapeType="1"/>
            </p:cNvSpPr>
            <p:nvPr/>
          </p:nvSpPr>
          <p:spPr bwMode="auto">
            <a:xfrm flipV="1">
              <a:off x="1200" y="3024"/>
              <a:ext cx="384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4363" name="Line 21"/>
            <p:cNvSpPr>
              <a:spLocks noChangeShapeType="1"/>
            </p:cNvSpPr>
            <p:nvPr/>
          </p:nvSpPr>
          <p:spPr bwMode="auto">
            <a:xfrm flipH="1">
              <a:off x="4128" y="2832"/>
              <a:ext cx="4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4364" name="Line 22"/>
            <p:cNvSpPr>
              <a:spLocks noChangeShapeType="1"/>
            </p:cNvSpPr>
            <p:nvPr/>
          </p:nvSpPr>
          <p:spPr bwMode="auto">
            <a:xfrm flipH="1">
              <a:off x="3984" y="2448"/>
              <a:ext cx="384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4365" name="Line 23"/>
            <p:cNvSpPr>
              <a:spLocks noChangeShapeType="1"/>
            </p:cNvSpPr>
            <p:nvPr/>
          </p:nvSpPr>
          <p:spPr bwMode="auto">
            <a:xfrm flipH="1" flipV="1">
              <a:off x="3984" y="3024"/>
              <a:ext cx="432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4366" name="Text Box 24"/>
            <p:cNvSpPr txBox="1">
              <a:spLocks noChangeArrowheads="1"/>
            </p:cNvSpPr>
            <p:nvPr/>
          </p:nvSpPr>
          <p:spPr bwMode="auto">
            <a:xfrm>
              <a:off x="3272" y="2599"/>
              <a:ext cx="220" cy="231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N</a:t>
              </a:r>
            </a:p>
          </p:txBody>
        </p:sp>
        <p:sp>
          <p:nvSpPr>
            <p:cNvPr id="14367" name="Text Box 25"/>
            <p:cNvSpPr txBox="1">
              <a:spLocks noChangeArrowheads="1"/>
            </p:cNvSpPr>
            <p:nvPr/>
          </p:nvSpPr>
          <p:spPr bwMode="auto">
            <a:xfrm>
              <a:off x="2088" y="2631"/>
              <a:ext cx="188" cy="231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  <p:sp>
          <p:nvSpPr>
            <p:cNvPr id="14368" name="Oval 26"/>
            <p:cNvSpPr>
              <a:spLocks noChangeArrowheads="1"/>
            </p:cNvSpPr>
            <p:nvPr/>
          </p:nvSpPr>
          <p:spPr bwMode="auto">
            <a:xfrm flipH="1">
              <a:off x="2496" y="2160"/>
              <a:ext cx="528" cy="336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تاريخ</a:t>
              </a:r>
            </a:p>
            <a:p>
              <a:pPr algn="ctr"/>
              <a:r>
                <a:rPr lang="ar-SA" b="1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العمل</a:t>
              </a:r>
              <a:endParaRPr lang="en-US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369" name="Line 27"/>
            <p:cNvSpPr>
              <a:spLocks noChangeShapeType="1"/>
            </p:cNvSpPr>
            <p:nvPr/>
          </p:nvSpPr>
          <p:spPr bwMode="auto">
            <a:xfrm>
              <a:off x="2784" y="2496"/>
              <a:ext cx="0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4370" name="Oval 28"/>
            <p:cNvSpPr>
              <a:spLocks noChangeArrowheads="1"/>
            </p:cNvSpPr>
            <p:nvPr/>
          </p:nvSpPr>
          <p:spPr bwMode="auto">
            <a:xfrm>
              <a:off x="3600" y="2208"/>
              <a:ext cx="432" cy="288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الراتب</a:t>
              </a:r>
              <a:endParaRPr lang="en-US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371" name="Line 29"/>
            <p:cNvSpPr>
              <a:spLocks noChangeShapeType="1"/>
            </p:cNvSpPr>
            <p:nvPr/>
          </p:nvSpPr>
          <p:spPr bwMode="auto">
            <a:xfrm flipH="1">
              <a:off x="3840" y="2496"/>
              <a:ext cx="0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/>
            </a:p>
          </p:txBody>
        </p:sp>
      </p:grpSp>
      <p:sp>
        <p:nvSpPr>
          <p:cNvPr id="24606" name="Line 30"/>
          <p:cNvSpPr>
            <a:spLocks noChangeShapeType="1"/>
          </p:cNvSpPr>
          <p:nvPr/>
        </p:nvSpPr>
        <p:spPr bwMode="auto">
          <a:xfrm>
            <a:off x="1962150" y="3810000"/>
            <a:ext cx="5353050" cy="9334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8" name="Text Box 32"/>
          <p:cNvSpPr txBox="1">
            <a:spLocks noChangeArrowheads="1"/>
          </p:cNvSpPr>
          <p:nvPr/>
        </p:nvSpPr>
        <p:spPr bwMode="auto">
          <a:xfrm>
            <a:off x="1543050" y="3371850"/>
            <a:ext cx="1600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– رقم القسم</a:t>
            </a:r>
            <a:endParaRPr lang="en-US" sz="28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24610" name="Text Box 34"/>
          <p:cNvSpPr txBox="1">
            <a:spLocks noChangeArrowheads="1"/>
          </p:cNvSpPr>
          <p:nvPr/>
        </p:nvSpPr>
        <p:spPr bwMode="auto">
          <a:xfrm>
            <a:off x="-152400" y="3371850"/>
            <a:ext cx="1885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- تاريخ العمل)</a:t>
            </a:r>
            <a:endParaRPr lang="en-US" sz="28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24611" name="Text Box 35"/>
          <p:cNvSpPr txBox="1">
            <a:spLocks noChangeArrowheads="1"/>
          </p:cNvSpPr>
          <p:nvPr/>
        </p:nvSpPr>
        <p:spPr bwMode="auto">
          <a:xfrm>
            <a:off x="3030538" y="3371850"/>
            <a:ext cx="59324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موظف (رقم الموظف – الاسم – العنوان – الراتب</a:t>
            </a:r>
            <a:endParaRPr lang="en-US" sz="28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24612" name="Text Box 36"/>
          <p:cNvSpPr txBox="1">
            <a:spLocks noChangeArrowheads="1"/>
          </p:cNvSpPr>
          <p:nvPr/>
        </p:nvSpPr>
        <p:spPr bwMode="auto">
          <a:xfrm>
            <a:off x="3390900" y="4743450"/>
            <a:ext cx="53244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قسم (رقم القسم – اسم القسم – رقم الهاتف)</a:t>
            </a:r>
            <a:endParaRPr lang="en-US" sz="28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cxnSp>
        <p:nvCxnSpPr>
          <p:cNvPr id="37" name="رابط كسهم مستقيم 36"/>
          <p:cNvCxnSpPr/>
          <p:nvPr/>
        </p:nvCxnSpPr>
        <p:spPr bwMode="auto">
          <a:xfrm rot="10800000">
            <a:off x="3301821" y="2276343"/>
            <a:ext cx="34290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8" name="رابط كسهم مستقيم 37"/>
          <p:cNvCxnSpPr/>
          <p:nvPr/>
        </p:nvCxnSpPr>
        <p:spPr bwMode="auto">
          <a:xfrm>
            <a:off x="5258874" y="2276343"/>
            <a:ext cx="33655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9" name="رابط كسهم مستقيم 38"/>
          <p:cNvCxnSpPr/>
          <p:nvPr/>
        </p:nvCxnSpPr>
        <p:spPr bwMode="auto">
          <a:xfrm>
            <a:off x="5166573" y="2274195"/>
            <a:ext cx="33655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4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autoUpdateAnimBg="0"/>
      <p:bldP spid="24580" grpId="0" animBg="1"/>
      <p:bldP spid="24581" grpId="0" animBg="1"/>
      <p:bldP spid="24606" grpId="0" animBg="1"/>
      <p:bldP spid="24608" grpId="0" autoUpdateAnimBg="0"/>
      <p:bldP spid="24610" grpId="0" autoUpdateAnimBg="0"/>
      <p:bldP spid="24611" grpId="0" autoUpdateAnimBg="0"/>
      <p:bldP spid="24612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518412-D3BC-4A0B-8D1B-EB578127FCA9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92995"/>
            <a:ext cx="7772400" cy="609600"/>
          </a:xfrm>
        </p:spPr>
        <p:txBody>
          <a:bodyPr/>
          <a:lstStyle/>
          <a:p>
            <a:pPr eaLnBrk="1" hangingPunct="1">
              <a:defRPr/>
            </a:pPr>
            <a:r>
              <a:rPr lang="ar-SA" sz="42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التحويل – الخطوة </a:t>
            </a:r>
            <a:r>
              <a:rPr lang="ar-SA" sz="42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الرابعة</a:t>
            </a:r>
            <a:endParaRPr lang="en-US" sz="4200" b="1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6700" y="1219199"/>
            <a:ext cx="8648700" cy="5284631"/>
          </a:xfrm>
        </p:spPr>
        <p:txBody>
          <a:bodyPr/>
          <a:lstStyle/>
          <a:p>
            <a:pPr marL="609600" indent="-609600" algn="r" rtl="1" eaLnBrk="1" hangingPunct="1">
              <a:buClr>
                <a:schemeClr val="tx1"/>
              </a:buClr>
              <a:buFont typeface="+mj-lt"/>
              <a:buAutoNum type="arabicPeriod" startAt="4"/>
              <a:defRPr/>
            </a:pPr>
            <a:r>
              <a:rPr lang="ar-SA" b="1" u="sng" dirty="0" smtClean="0"/>
              <a:t>لكل علاقة ثنائية عادية </a:t>
            </a:r>
            <a:r>
              <a:rPr lang="ar-SA" b="1" u="sng" dirty="0" smtClean="0"/>
              <a:t>من </a:t>
            </a:r>
            <a:r>
              <a:rPr lang="ar-SA" b="1" u="sng" dirty="0" smtClean="0"/>
              <a:t>النوع </a:t>
            </a:r>
            <a:r>
              <a:rPr lang="en-US" b="1" u="sng" dirty="0" smtClean="0"/>
              <a:t>M:N</a:t>
            </a:r>
            <a:r>
              <a:rPr lang="ar-SA" b="1" u="sng" dirty="0" smtClean="0"/>
              <a:t> نقوم بعمل </a:t>
            </a:r>
            <a:r>
              <a:rPr lang="ar-SA" b="1" u="sng" dirty="0" smtClean="0"/>
              <a:t>الآتي:</a:t>
            </a:r>
          </a:p>
          <a:p>
            <a:pPr marL="609600" indent="-609600" algn="r" rtl="1" eaLnBrk="1" hangingPunct="1">
              <a:buClr>
                <a:schemeClr val="tx1"/>
              </a:buClr>
              <a:buNone/>
              <a:defRPr/>
            </a:pPr>
            <a:endParaRPr lang="ar-SA" b="1" u="sng" dirty="0" smtClean="0"/>
          </a:p>
          <a:p>
            <a:pPr marL="609600" indent="-609600" algn="r" rtl="1" eaLnBrk="1" hangingPunct="1">
              <a:buClr>
                <a:schemeClr val="accent6">
                  <a:lumMod val="60000"/>
                  <a:lumOff val="40000"/>
                </a:schemeClr>
              </a:buClr>
              <a:buFont typeface="Arial" pitchFamily="34" charset="0"/>
              <a:buChar char="•"/>
              <a:defRPr/>
            </a:pPr>
            <a:r>
              <a:rPr lang="ar-SA" b="1" dirty="0" smtClean="0"/>
              <a:t>ننشئ </a:t>
            </a:r>
            <a:r>
              <a:rPr lang="ar-SA" b="1" dirty="0" smtClean="0"/>
              <a:t>علاقة جديدة </a:t>
            </a:r>
            <a:r>
              <a:rPr lang="ar-SA" b="1" dirty="0" smtClean="0"/>
              <a:t>(س) </a:t>
            </a:r>
            <a:r>
              <a:rPr lang="ar-SA" b="1" dirty="0" smtClean="0"/>
              <a:t>تمثل العلاقة ( </a:t>
            </a:r>
            <a:r>
              <a:rPr lang="ar-SA" b="1" dirty="0" smtClean="0"/>
              <a:t>ر</a:t>
            </a:r>
            <a:r>
              <a:rPr lang="ar-SA" b="1" dirty="0" smtClean="0"/>
              <a:t> </a:t>
            </a:r>
            <a:r>
              <a:rPr lang="ar-SA" b="1" dirty="0" smtClean="0"/>
              <a:t>).</a:t>
            </a:r>
          </a:p>
          <a:p>
            <a:pPr marL="609600" indent="-609600" algn="r" rtl="1" eaLnBrk="1" hangingPunct="1">
              <a:buClr>
                <a:schemeClr val="accent6">
                  <a:lumMod val="60000"/>
                  <a:lumOff val="40000"/>
                </a:schemeClr>
              </a:buClr>
              <a:buFont typeface="Arial" pitchFamily="34" charset="0"/>
              <a:buChar char="•"/>
              <a:defRPr/>
            </a:pPr>
            <a:r>
              <a:rPr lang="ar-SA" b="1" dirty="0" smtClean="0"/>
              <a:t>إضافة </a:t>
            </a:r>
            <a:r>
              <a:rPr lang="ar-SA" b="1" dirty="0" smtClean="0"/>
              <a:t>المفاتيح الأساسية للكيانين المرتبطين بالعلاقة ( </a:t>
            </a:r>
            <a:r>
              <a:rPr lang="ar-SA" b="1" dirty="0" smtClean="0"/>
              <a:t>ر</a:t>
            </a:r>
            <a:r>
              <a:rPr lang="ar-SA" b="1" dirty="0" smtClean="0"/>
              <a:t> ) كمفاتيح أجنبية في العلاقة </a:t>
            </a:r>
            <a:r>
              <a:rPr lang="ar-SA" b="1" dirty="0" smtClean="0"/>
              <a:t>(س) .</a:t>
            </a:r>
          </a:p>
          <a:p>
            <a:pPr marL="609600" indent="-609600" algn="r" rtl="1" eaLnBrk="1" hangingPunct="1">
              <a:buClr>
                <a:schemeClr val="accent6">
                  <a:lumMod val="60000"/>
                  <a:lumOff val="40000"/>
                </a:schemeClr>
              </a:buClr>
              <a:buFont typeface="Arial" pitchFamily="34" charset="0"/>
              <a:buChar char="•"/>
              <a:defRPr/>
            </a:pPr>
            <a:r>
              <a:rPr lang="ar-SA" b="1" dirty="0" smtClean="0"/>
              <a:t>نضيف </a:t>
            </a:r>
            <a:r>
              <a:rPr lang="ar-SA" b="1" dirty="0" smtClean="0"/>
              <a:t>أية صفات موجودة علي العلاقة ( </a:t>
            </a:r>
            <a:r>
              <a:rPr lang="ar-SA" b="1" dirty="0" smtClean="0"/>
              <a:t>ر</a:t>
            </a:r>
            <a:r>
              <a:rPr lang="ar-SA" b="1" dirty="0" smtClean="0"/>
              <a:t> ) للعلاقة </a:t>
            </a:r>
            <a:r>
              <a:rPr lang="ar-SA" b="1" dirty="0" smtClean="0"/>
              <a:t>(س) .</a:t>
            </a:r>
          </a:p>
          <a:p>
            <a:pPr marL="609600" indent="-609600" algn="r" rtl="1" eaLnBrk="1" hangingPunct="1">
              <a:buClr>
                <a:schemeClr val="accent6">
                  <a:lumMod val="60000"/>
                  <a:lumOff val="40000"/>
                </a:schemeClr>
              </a:buClr>
              <a:buFont typeface="Arial" pitchFamily="34" charset="0"/>
              <a:buChar char="•"/>
              <a:defRPr/>
            </a:pPr>
            <a:r>
              <a:rPr lang="ar-SA" b="1" dirty="0" smtClean="0"/>
              <a:t>المفتاح </a:t>
            </a:r>
            <a:r>
              <a:rPr lang="ar-SA" b="1" dirty="0" smtClean="0"/>
              <a:t>الأساسي للعلاقة </a:t>
            </a:r>
            <a:r>
              <a:rPr lang="ar-SA" b="1" dirty="0" smtClean="0"/>
              <a:t>(س) </a:t>
            </a:r>
            <a:r>
              <a:rPr lang="ar-SA" b="1" dirty="0" smtClean="0"/>
              <a:t>هو مجموعة المفاتيح الأجنبية التي تم ضمها إلي </a:t>
            </a:r>
            <a:r>
              <a:rPr lang="ar-SA" b="1" dirty="0" smtClean="0"/>
              <a:t>(س) وتمثل </a:t>
            </a:r>
            <a:r>
              <a:rPr lang="ar-SA" b="1" dirty="0" smtClean="0"/>
              <a:t>المفاتيح الأساسية للكيانين المرتبطين بالعلاقة ( </a:t>
            </a:r>
            <a:r>
              <a:rPr lang="ar-SA" b="1" dirty="0" smtClean="0"/>
              <a:t>ر</a:t>
            </a:r>
            <a:r>
              <a:rPr lang="ar-SA" b="1" dirty="0" smtClean="0"/>
              <a:t> 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build="p" bldLvl="2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3DFFF4-FA33-40FE-93B5-A14E2EE8794A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609600"/>
          </a:xfrm>
        </p:spPr>
        <p:txBody>
          <a:bodyPr/>
          <a:lstStyle/>
          <a:p>
            <a:pPr rtl="1" eaLnBrk="1" hangingPunct="1">
              <a:defRPr/>
            </a:pPr>
            <a:r>
              <a:rPr lang="ar-SA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الخطوة الرابعة </a:t>
            </a:r>
            <a:r>
              <a:rPr lang="ar-SA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: مثال</a:t>
            </a:r>
            <a:endParaRPr lang="en-US" b="1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14400" y="990600"/>
            <a:ext cx="7086600" cy="2057400"/>
            <a:chOff x="576" y="2208"/>
            <a:chExt cx="4464" cy="1296"/>
          </a:xfrm>
        </p:grpSpPr>
        <p:sp>
          <p:nvSpPr>
            <p:cNvPr id="16401" name="AutoShape 5"/>
            <p:cNvSpPr>
              <a:spLocks noChangeArrowheads="1"/>
            </p:cNvSpPr>
            <p:nvPr/>
          </p:nvSpPr>
          <p:spPr bwMode="auto">
            <a:xfrm>
              <a:off x="2304" y="2688"/>
              <a:ext cx="960" cy="384"/>
            </a:xfrm>
            <a:prstGeom prst="flowChartDecision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التسجيل</a:t>
              </a:r>
              <a:endParaRPr lang="en-US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402" name="Rectangle 6"/>
            <p:cNvSpPr>
              <a:spLocks noChangeArrowheads="1"/>
            </p:cNvSpPr>
            <p:nvPr/>
          </p:nvSpPr>
          <p:spPr bwMode="auto">
            <a:xfrm>
              <a:off x="1440" y="2688"/>
              <a:ext cx="624" cy="336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مقرر</a:t>
              </a:r>
              <a:endParaRPr lang="en-US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403" name="Rectangle 7"/>
            <p:cNvSpPr>
              <a:spLocks noChangeArrowheads="1"/>
            </p:cNvSpPr>
            <p:nvPr/>
          </p:nvSpPr>
          <p:spPr bwMode="auto">
            <a:xfrm>
              <a:off x="3504" y="2688"/>
              <a:ext cx="624" cy="336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طالب</a:t>
              </a:r>
              <a:endParaRPr lang="en-US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406" name="Oval 10"/>
            <p:cNvSpPr>
              <a:spLocks noChangeArrowheads="1"/>
            </p:cNvSpPr>
            <p:nvPr/>
          </p:nvSpPr>
          <p:spPr bwMode="auto">
            <a:xfrm>
              <a:off x="4608" y="2688"/>
              <a:ext cx="432" cy="288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 u="sng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رقم</a:t>
              </a:r>
              <a:endParaRPr lang="en-US" b="1" u="sng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407" name="Oval 11"/>
            <p:cNvSpPr>
              <a:spLocks noChangeArrowheads="1"/>
            </p:cNvSpPr>
            <p:nvPr/>
          </p:nvSpPr>
          <p:spPr bwMode="auto">
            <a:xfrm>
              <a:off x="4416" y="3072"/>
              <a:ext cx="432" cy="288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الاسم</a:t>
              </a:r>
              <a:endParaRPr lang="en-US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408" name="Oval 12"/>
            <p:cNvSpPr>
              <a:spLocks noChangeArrowheads="1"/>
            </p:cNvSpPr>
            <p:nvPr/>
          </p:nvSpPr>
          <p:spPr bwMode="auto">
            <a:xfrm>
              <a:off x="4368" y="2304"/>
              <a:ext cx="432" cy="288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العنوان</a:t>
              </a:r>
              <a:endParaRPr lang="en-US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409" name="Oval 13"/>
            <p:cNvSpPr>
              <a:spLocks noChangeArrowheads="1"/>
            </p:cNvSpPr>
            <p:nvPr/>
          </p:nvSpPr>
          <p:spPr bwMode="auto">
            <a:xfrm flipH="1">
              <a:off x="576" y="2688"/>
              <a:ext cx="432" cy="288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الساعات</a:t>
              </a:r>
              <a:endParaRPr lang="en-US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410" name="Oval 14"/>
            <p:cNvSpPr>
              <a:spLocks noChangeArrowheads="1"/>
            </p:cNvSpPr>
            <p:nvPr/>
          </p:nvSpPr>
          <p:spPr bwMode="auto">
            <a:xfrm flipH="1">
              <a:off x="768" y="3072"/>
              <a:ext cx="432" cy="288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الاسم</a:t>
              </a:r>
              <a:endParaRPr lang="en-US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411" name="Oval 15"/>
            <p:cNvSpPr>
              <a:spLocks noChangeArrowheads="1"/>
            </p:cNvSpPr>
            <p:nvPr/>
          </p:nvSpPr>
          <p:spPr bwMode="auto">
            <a:xfrm flipH="1">
              <a:off x="816" y="2304"/>
              <a:ext cx="432" cy="288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 u="sng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رقم</a:t>
              </a:r>
              <a:endParaRPr lang="en-US" b="1" u="sng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412" name="Line 16"/>
            <p:cNvSpPr>
              <a:spLocks noChangeShapeType="1"/>
            </p:cNvSpPr>
            <p:nvPr/>
          </p:nvSpPr>
          <p:spPr bwMode="auto">
            <a:xfrm>
              <a:off x="1248" y="2496"/>
              <a:ext cx="336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6413" name="Line 17"/>
            <p:cNvSpPr>
              <a:spLocks noChangeShapeType="1"/>
            </p:cNvSpPr>
            <p:nvPr/>
          </p:nvSpPr>
          <p:spPr bwMode="auto">
            <a:xfrm>
              <a:off x="1008" y="2832"/>
              <a:ext cx="43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6414" name="Line 18"/>
            <p:cNvSpPr>
              <a:spLocks noChangeShapeType="1"/>
            </p:cNvSpPr>
            <p:nvPr/>
          </p:nvSpPr>
          <p:spPr bwMode="auto">
            <a:xfrm flipV="1">
              <a:off x="1200" y="3024"/>
              <a:ext cx="384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6415" name="Line 19"/>
            <p:cNvSpPr>
              <a:spLocks noChangeShapeType="1"/>
            </p:cNvSpPr>
            <p:nvPr/>
          </p:nvSpPr>
          <p:spPr bwMode="auto">
            <a:xfrm flipH="1">
              <a:off x="4128" y="2832"/>
              <a:ext cx="4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6416" name="Line 20"/>
            <p:cNvSpPr>
              <a:spLocks noChangeShapeType="1"/>
            </p:cNvSpPr>
            <p:nvPr/>
          </p:nvSpPr>
          <p:spPr bwMode="auto">
            <a:xfrm flipH="1">
              <a:off x="3984" y="2448"/>
              <a:ext cx="384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6417" name="Line 21"/>
            <p:cNvSpPr>
              <a:spLocks noChangeShapeType="1"/>
            </p:cNvSpPr>
            <p:nvPr/>
          </p:nvSpPr>
          <p:spPr bwMode="auto">
            <a:xfrm flipH="1" flipV="1">
              <a:off x="3984" y="3024"/>
              <a:ext cx="432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6418" name="Text Box 22"/>
            <p:cNvSpPr txBox="1">
              <a:spLocks noChangeArrowheads="1"/>
            </p:cNvSpPr>
            <p:nvPr/>
          </p:nvSpPr>
          <p:spPr bwMode="auto">
            <a:xfrm>
              <a:off x="3264" y="2615"/>
              <a:ext cx="236" cy="231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m</a:t>
              </a:r>
            </a:p>
          </p:txBody>
        </p:sp>
        <p:sp>
          <p:nvSpPr>
            <p:cNvPr id="16419" name="Text Box 23"/>
            <p:cNvSpPr txBox="1">
              <a:spLocks noChangeArrowheads="1"/>
            </p:cNvSpPr>
            <p:nvPr/>
          </p:nvSpPr>
          <p:spPr bwMode="auto">
            <a:xfrm>
              <a:off x="2084" y="2631"/>
              <a:ext cx="196" cy="231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n</a:t>
              </a:r>
            </a:p>
          </p:txBody>
        </p:sp>
        <p:sp>
          <p:nvSpPr>
            <p:cNvPr id="16420" name="Oval 24"/>
            <p:cNvSpPr>
              <a:spLocks noChangeArrowheads="1"/>
            </p:cNvSpPr>
            <p:nvPr/>
          </p:nvSpPr>
          <p:spPr bwMode="auto">
            <a:xfrm flipH="1">
              <a:off x="2784" y="2208"/>
              <a:ext cx="432" cy="288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العام</a:t>
              </a:r>
              <a:endParaRPr lang="en-US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421" name="Oval 25"/>
            <p:cNvSpPr>
              <a:spLocks noChangeArrowheads="1"/>
            </p:cNvSpPr>
            <p:nvPr/>
          </p:nvSpPr>
          <p:spPr bwMode="auto">
            <a:xfrm flipH="1">
              <a:off x="2256" y="3216"/>
              <a:ext cx="432" cy="288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الشعبة</a:t>
              </a:r>
              <a:endParaRPr lang="en-US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422" name="Line 26"/>
            <p:cNvSpPr>
              <a:spLocks noChangeShapeType="1"/>
            </p:cNvSpPr>
            <p:nvPr/>
          </p:nvSpPr>
          <p:spPr bwMode="auto">
            <a:xfrm flipV="1">
              <a:off x="2448" y="2976"/>
              <a:ext cx="9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16423" name="Line 27"/>
            <p:cNvSpPr>
              <a:spLocks noChangeShapeType="1"/>
            </p:cNvSpPr>
            <p:nvPr/>
          </p:nvSpPr>
          <p:spPr bwMode="auto">
            <a:xfrm flipH="1">
              <a:off x="2928" y="2496"/>
              <a:ext cx="108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1"/>
            </a:p>
          </p:txBody>
        </p:sp>
      </p:grpSp>
      <p:sp>
        <p:nvSpPr>
          <p:cNvPr id="25628" name="Freeform 28"/>
          <p:cNvSpPr>
            <a:spLocks/>
          </p:cNvSpPr>
          <p:nvPr/>
        </p:nvSpPr>
        <p:spPr bwMode="auto">
          <a:xfrm>
            <a:off x="6286500" y="3875088"/>
            <a:ext cx="2066925" cy="1516062"/>
          </a:xfrm>
          <a:custGeom>
            <a:avLst/>
            <a:gdLst>
              <a:gd name="T0" fmla="*/ 209550 w 1302"/>
              <a:gd name="T1" fmla="*/ 1516062 h 1128"/>
              <a:gd name="T2" fmla="*/ 438150 w 1302"/>
              <a:gd name="T3" fmla="*/ 1387036 h 1128"/>
              <a:gd name="T4" fmla="*/ 628650 w 1302"/>
              <a:gd name="T5" fmla="*/ 1274137 h 1128"/>
              <a:gd name="T6" fmla="*/ 914400 w 1302"/>
              <a:gd name="T7" fmla="*/ 1225752 h 1128"/>
              <a:gd name="T8" fmla="*/ 1543050 w 1302"/>
              <a:gd name="T9" fmla="*/ 1112854 h 1128"/>
              <a:gd name="T10" fmla="*/ 2038350 w 1302"/>
              <a:gd name="T11" fmla="*/ 967699 h 1128"/>
              <a:gd name="T12" fmla="*/ 1981200 w 1302"/>
              <a:gd name="T13" fmla="*/ 790288 h 1128"/>
              <a:gd name="T14" fmla="*/ 1581150 w 1302"/>
              <a:gd name="T15" fmla="*/ 548363 h 1128"/>
              <a:gd name="T16" fmla="*/ 1181100 w 1302"/>
              <a:gd name="T17" fmla="*/ 435465 h 1128"/>
              <a:gd name="T18" fmla="*/ 838200 w 1302"/>
              <a:gd name="T19" fmla="*/ 354823 h 1128"/>
              <a:gd name="T20" fmla="*/ 514350 w 1302"/>
              <a:gd name="T21" fmla="*/ 274181 h 1128"/>
              <a:gd name="T22" fmla="*/ 190500 w 1302"/>
              <a:gd name="T23" fmla="*/ 193540 h 1128"/>
              <a:gd name="T24" fmla="*/ 0 w 1302"/>
              <a:gd name="T25" fmla="*/ 0 h 112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302"/>
              <a:gd name="T40" fmla="*/ 0 h 1128"/>
              <a:gd name="T41" fmla="*/ 1302 w 1302"/>
              <a:gd name="T42" fmla="*/ 1128 h 112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302" h="1128">
                <a:moveTo>
                  <a:pt x="132" y="1128"/>
                </a:moveTo>
                <a:cubicBezTo>
                  <a:pt x="200" y="1083"/>
                  <a:pt x="186" y="1055"/>
                  <a:pt x="276" y="1032"/>
                </a:cubicBezTo>
                <a:cubicBezTo>
                  <a:pt x="317" y="1005"/>
                  <a:pt x="352" y="970"/>
                  <a:pt x="396" y="948"/>
                </a:cubicBezTo>
                <a:cubicBezTo>
                  <a:pt x="457" y="918"/>
                  <a:pt x="508" y="920"/>
                  <a:pt x="576" y="912"/>
                </a:cubicBezTo>
                <a:cubicBezTo>
                  <a:pt x="707" y="879"/>
                  <a:pt x="838" y="845"/>
                  <a:pt x="972" y="828"/>
                </a:cubicBezTo>
                <a:cubicBezTo>
                  <a:pt x="1084" y="796"/>
                  <a:pt x="1181" y="771"/>
                  <a:pt x="1284" y="720"/>
                </a:cubicBezTo>
                <a:cubicBezTo>
                  <a:pt x="1302" y="666"/>
                  <a:pt x="1280" y="632"/>
                  <a:pt x="1248" y="588"/>
                </a:cubicBezTo>
                <a:cubicBezTo>
                  <a:pt x="1185" y="500"/>
                  <a:pt x="1103" y="429"/>
                  <a:pt x="996" y="408"/>
                </a:cubicBezTo>
                <a:cubicBezTo>
                  <a:pt x="913" y="367"/>
                  <a:pt x="831" y="350"/>
                  <a:pt x="744" y="324"/>
                </a:cubicBezTo>
                <a:cubicBezTo>
                  <a:pt x="668" y="301"/>
                  <a:pt x="608" y="275"/>
                  <a:pt x="528" y="264"/>
                </a:cubicBezTo>
                <a:cubicBezTo>
                  <a:pt x="308" y="176"/>
                  <a:pt x="499" y="242"/>
                  <a:pt x="324" y="204"/>
                </a:cubicBezTo>
                <a:cubicBezTo>
                  <a:pt x="253" y="189"/>
                  <a:pt x="191" y="158"/>
                  <a:pt x="120" y="144"/>
                </a:cubicBezTo>
                <a:cubicBezTo>
                  <a:pt x="66" y="108"/>
                  <a:pt x="0" y="75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oval" w="med" len="med"/>
            <a:tailEnd type="triangle" w="med" len="med"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25629" name="Freeform 29"/>
          <p:cNvSpPr>
            <a:spLocks/>
          </p:cNvSpPr>
          <p:nvPr/>
        </p:nvSpPr>
        <p:spPr bwMode="auto">
          <a:xfrm>
            <a:off x="4248150" y="4770438"/>
            <a:ext cx="1719263" cy="563562"/>
          </a:xfrm>
          <a:custGeom>
            <a:avLst/>
            <a:gdLst>
              <a:gd name="T0" fmla="*/ 0 w 1083"/>
              <a:gd name="T1" fmla="*/ 563562 h 444"/>
              <a:gd name="T2" fmla="*/ 95250 w 1083"/>
              <a:gd name="T3" fmla="*/ 396017 h 444"/>
              <a:gd name="T4" fmla="*/ 152400 w 1083"/>
              <a:gd name="T5" fmla="*/ 380785 h 444"/>
              <a:gd name="T6" fmla="*/ 419100 w 1083"/>
              <a:gd name="T7" fmla="*/ 319860 h 444"/>
              <a:gd name="T8" fmla="*/ 895350 w 1083"/>
              <a:gd name="T9" fmla="*/ 228471 h 444"/>
              <a:gd name="T10" fmla="*/ 1409700 w 1083"/>
              <a:gd name="T11" fmla="*/ 152314 h 444"/>
              <a:gd name="T12" fmla="*/ 1600200 w 1083"/>
              <a:gd name="T13" fmla="*/ 76157 h 444"/>
              <a:gd name="T14" fmla="*/ 1714501 w 1083"/>
              <a:gd name="T15" fmla="*/ 0 h 4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083"/>
              <a:gd name="T25" fmla="*/ 0 h 444"/>
              <a:gd name="T26" fmla="*/ 1083 w 1083"/>
              <a:gd name="T27" fmla="*/ 444 h 44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083" h="444">
                <a:moveTo>
                  <a:pt x="0" y="444"/>
                </a:moveTo>
                <a:cubicBezTo>
                  <a:pt x="9" y="406"/>
                  <a:pt x="32" y="340"/>
                  <a:pt x="60" y="312"/>
                </a:cubicBezTo>
                <a:cubicBezTo>
                  <a:pt x="69" y="303"/>
                  <a:pt x="84" y="304"/>
                  <a:pt x="96" y="300"/>
                </a:cubicBezTo>
                <a:cubicBezTo>
                  <a:pt x="152" y="284"/>
                  <a:pt x="208" y="268"/>
                  <a:pt x="264" y="252"/>
                </a:cubicBezTo>
                <a:cubicBezTo>
                  <a:pt x="365" y="223"/>
                  <a:pt x="459" y="192"/>
                  <a:pt x="564" y="180"/>
                </a:cubicBezTo>
                <a:cubicBezTo>
                  <a:pt x="672" y="153"/>
                  <a:pt x="777" y="132"/>
                  <a:pt x="888" y="120"/>
                </a:cubicBezTo>
                <a:cubicBezTo>
                  <a:pt x="974" y="63"/>
                  <a:pt x="932" y="79"/>
                  <a:pt x="1008" y="60"/>
                </a:cubicBezTo>
                <a:cubicBezTo>
                  <a:pt x="1083" y="10"/>
                  <a:pt x="1080" y="41"/>
                  <a:pt x="108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oval" w="med" len="med"/>
            <a:tailEnd type="triangle" w="med" len="med"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25630" name="Line 30"/>
          <p:cNvSpPr>
            <a:spLocks noChangeShapeType="1"/>
          </p:cNvSpPr>
          <p:nvPr/>
        </p:nvSpPr>
        <p:spPr bwMode="auto">
          <a:xfrm flipH="1">
            <a:off x="5505450" y="3924300"/>
            <a:ext cx="1447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1" name="Line 31"/>
          <p:cNvSpPr>
            <a:spLocks noChangeShapeType="1"/>
          </p:cNvSpPr>
          <p:nvPr/>
        </p:nvSpPr>
        <p:spPr bwMode="auto">
          <a:xfrm flipH="1">
            <a:off x="3409950" y="5867400"/>
            <a:ext cx="3124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2" name="Line 32"/>
          <p:cNvSpPr>
            <a:spLocks noChangeShapeType="1"/>
          </p:cNvSpPr>
          <p:nvPr/>
        </p:nvSpPr>
        <p:spPr bwMode="auto">
          <a:xfrm flipH="1">
            <a:off x="5657850" y="4941888"/>
            <a:ext cx="1447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3" name="Text Box 33"/>
          <p:cNvSpPr txBox="1">
            <a:spLocks noChangeArrowheads="1"/>
          </p:cNvSpPr>
          <p:nvPr/>
        </p:nvSpPr>
        <p:spPr bwMode="auto">
          <a:xfrm>
            <a:off x="1943100" y="3295650"/>
            <a:ext cx="60102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طالب (رقم الطالب – اسم الطالب – العنوان)</a:t>
            </a:r>
            <a:endParaRPr lang="en-US" sz="32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25634" name="Text Box 34"/>
          <p:cNvSpPr txBox="1">
            <a:spLocks noChangeArrowheads="1"/>
          </p:cNvSpPr>
          <p:nvPr/>
        </p:nvSpPr>
        <p:spPr bwMode="auto">
          <a:xfrm>
            <a:off x="1295400" y="4267200"/>
            <a:ext cx="67151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مقرر (رقم المقرر – اسم المقرر – عدد الساعات)</a:t>
            </a:r>
            <a:endParaRPr lang="en-US" sz="32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25635" name="Text Box 35"/>
          <p:cNvSpPr txBox="1">
            <a:spLocks noChangeArrowheads="1"/>
          </p:cNvSpPr>
          <p:nvPr/>
        </p:nvSpPr>
        <p:spPr bwMode="auto">
          <a:xfrm>
            <a:off x="6619875" y="5176838"/>
            <a:ext cx="14763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التسجيل ( </a:t>
            </a:r>
            <a:endParaRPr lang="en-US" sz="32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25636" name="Text Box 36"/>
          <p:cNvSpPr txBox="1">
            <a:spLocks noChangeArrowheads="1"/>
          </p:cNvSpPr>
          <p:nvPr/>
        </p:nvSpPr>
        <p:spPr bwMode="auto">
          <a:xfrm>
            <a:off x="2954338" y="5200650"/>
            <a:ext cx="20843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- رقم المقرر</a:t>
            </a:r>
            <a:endParaRPr lang="en-US" sz="32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25638" name="Text Box 38"/>
          <p:cNvSpPr txBox="1">
            <a:spLocks noChangeArrowheads="1"/>
          </p:cNvSpPr>
          <p:nvPr/>
        </p:nvSpPr>
        <p:spPr bwMode="auto">
          <a:xfrm>
            <a:off x="617538" y="5219700"/>
            <a:ext cx="26685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– العام – الشعبة )</a:t>
            </a:r>
            <a:endParaRPr lang="en-US" sz="32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25640" name="Text Box 40"/>
          <p:cNvSpPr txBox="1">
            <a:spLocks noChangeArrowheads="1"/>
          </p:cNvSpPr>
          <p:nvPr/>
        </p:nvSpPr>
        <p:spPr bwMode="auto">
          <a:xfrm>
            <a:off x="4857750" y="5200650"/>
            <a:ext cx="18192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رقم الطالب</a:t>
            </a:r>
            <a:endParaRPr lang="en-US" sz="32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cxnSp>
        <p:nvCxnSpPr>
          <p:cNvPr id="41" name="رابط كسهم مستقيم 40"/>
          <p:cNvCxnSpPr/>
          <p:nvPr/>
        </p:nvCxnSpPr>
        <p:spPr bwMode="auto">
          <a:xfrm>
            <a:off x="5153694" y="2055252"/>
            <a:ext cx="33655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2" name="رابط كسهم مستقيم 41"/>
          <p:cNvCxnSpPr/>
          <p:nvPr/>
        </p:nvCxnSpPr>
        <p:spPr bwMode="auto">
          <a:xfrm>
            <a:off x="5254578" y="2065983"/>
            <a:ext cx="33655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3" name="رابط كسهم مستقيم 42"/>
          <p:cNvCxnSpPr/>
          <p:nvPr/>
        </p:nvCxnSpPr>
        <p:spPr bwMode="auto">
          <a:xfrm rot="10800000">
            <a:off x="3340458" y="2057400"/>
            <a:ext cx="34290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4" name="رابط كسهم مستقيم 43"/>
          <p:cNvCxnSpPr/>
          <p:nvPr/>
        </p:nvCxnSpPr>
        <p:spPr bwMode="auto">
          <a:xfrm rot="10800000">
            <a:off x="3261036" y="2068131"/>
            <a:ext cx="34290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5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5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5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5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utoUpdateAnimBg="0"/>
      <p:bldP spid="25628" grpId="0" animBg="1"/>
      <p:bldP spid="25629" grpId="0" animBg="1"/>
      <p:bldP spid="25630" grpId="0" animBg="1"/>
      <p:bldP spid="25631" grpId="0" animBg="1"/>
      <p:bldP spid="25632" grpId="0" animBg="1"/>
      <p:bldP spid="25633" grpId="0" autoUpdateAnimBg="0"/>
      <p:bldP spid="25634" grpId="0" autoUpdateAnimBg="0"/>
      <p:bldP spid="25635" grpId="0" autoUpdateAnimBg="0"/>
      <p:bldP spid="25636" grpId="0" autoUpdateAnimBg="0"/>
      <p:bldP spid="25638" grpId="0" autoUpdateAnimBg="0"/>
      <p:bldP spid="25640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EEE783-0058-4F29-B10C-776C83D31D19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4300"/>
            <a:ext cx="7772400" cy="609600"/>
          </a:xfrm>
        </p:spPr>
        <p:txBody>
          <a:bodyPr/>
          <a:lstStyle/>
          <a:p>
            <a:pPr rtl="1" eaLnBrk="1" hangingPunct="1">
              <a:defRPr/>
            </a:pPr>
            <a:r>
              <a:rPr lang="ar-SA" sz="42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التحويل – الخطوة الخامسة</a:t>
            </a:r>
            <a:endParaRPr lang="en-US" sz="4200" b="1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" y="2315960"/>
            <a:ext cx="8886825" cy="4226508"/>
          </a:xfrm>
        </p:spPr>
        <p:txBody>
          <a:bodyPr/>
          <a:lstStyle/>
          <a:p>
            <a:pPr marL="609600" indent="-609600" algn="r" rtl="1" eaLnBrk="1" hangingPunct="1">
              <a:buClr>
                <a:schemeClr val="accent6">
                  <a:lumMod val="60000"/>
                  <a:lumOff val="40000"/>
                </a:schemeClr>
              </a:buClr>
              <a:buFont typeface="+mj-lt"/>
              <a:buAutoNum type="arabicPeriod" startAt="5"/>
              <a:defRPr/>
            </a:pPr>
            <a:r>
              <a:rPr lang="ar-SA" sz="2800" b="1" u="sng" dirty="0" smtClean="0"/>
              <a:t>لكل </a:t>
            </a:r>
            <a:r>
              <a:rPr lang="ar-SA" sz="2800" b="1" u="sng" dirty="0" smtClean="0"/>
              <a:t>علاقة من </a:t>
            </a:r>
            <a:r>
              <a:rPr lang="ar-SA" sz="2800" b="1" u="sng" dirty="0" smtClean="0"/>
              <a:t>الدرجة </a:t>
            </a:r>
            <a:r>
              <a:rPr lang="en-US" sz="2800" b="1" u="sng" dirty="0" smtClean="0"/>
              <a:t>(N)</a:t>
            </a:r>
            <a:r>
              <a:rPr lang="ar-SA" sz="2800" b="1" u="sng" dirty="0" smtClean="0"/>
              <a:t> (أي ثلاثية أو أعلي) نقوم بعمل </a:t>
            </a:r>
            <a:r>
              <a:rPr lang="ar-SA" sz="2800" b="1" u="sng" dirty="0" smtClean="0"/>
              <a:t>الآتي:</a:t>
            </a:r>
          </a:p>
          <a:p>
            <a:pPr marL="609600" indent="-609600" algn="r" rtl="1" eaLnBrk="1" hangingPunct="1">
              <a:buClr>
                <a:schemeClr val="accent6">
                  <a:lumMod val="60000"/>
                  <a:lumOff val="40000"/>
                </a:schemeClr>
              </a:buClr>
              <a:buFont typeface="Arial" pitchFamily="34" charset="0"/>
              <a:buChar char="•"/>
              <a:defRPr/>
            </a:pPr>
            <a:r>
              <a:rPr lang="ar-SA" b="1" dirty="0" smtClean="0"/>
              <a:t>ننشئ </a:t>
            </a:r>
            <a:r>
              <a:rPr lang="ar-SA" b="1" dirty="0" smtClean="0"/>
              <a:t>علاقة جديدة </a:t>
            </a:r>
            <a:r>
              <a:rPr lang="ar-SA" b="1" dirty="0" smtClean="0"/>
              <a:t>(س) </a:t>
            </a:r>
            <a:r>
              <a:rPr lang="ar-SA" b="1" dirty="0" smtClean="0"/>
              <a:t>لهذه العلاقة </a:t>
            </a:r>
            <a:r>
              <a:rPr lang="ar-SA" b="1" dirty="0" smtClean="0"/>
              <a:t>(ر).</a:t>
            </a:r>
            <a:endParaRPr lang="ar-SA" b="1" dirty="0" smtClean="0"/>
          </a:p>
          <a:p>
            <a:pPr marL="609600" indent="-609600" algn="r" rtl="1" eaLnBrk="1" hangingPunct="1">
              <a:buClr>
                <a:schemeClr val="accent6">
                  <a:lumMod val="60000"/>
                  <a:lumOff val="40000"/>
                </a:schemeClr>
              </a:buClr>
              <a:buFont typeface="Arial" pitchFamily="34" charset="0"/>
              <a:buChar char="•"/>
              <a:defRPr/>
            </a:pPr>
            <a:r>
              <a:rPr lang="ar-SA" b="1" dirty="0" smtClean="0"/>
              <a:t>إضافة </a:t>
            </a:r>
            <a:r>
              <a:rPr lang="ar-SA" b="1" dirty="0" smtClean="0"/>
              <a:t>المفاتيح الأساسية للكيانات المرتبطة بالعلاقة </a:t>
            </a:r>
            <a:r>
              <a:rPr lang="ar-SA" b="1" dirty="0" smtClean="0"/>
              <a:t>(ر) </a:t>
            </a:r>
            <a:r>
              <a:rPr lang="ar-SA" b="1" dirty="0" smtClean="0"/>
              <a:t>كمفاتيح أجنبية في العلاقة </a:t>
            </a:r>
            <a:r>
              <a:rPr lang="ar-SA" b="1" dirty="0" smtClean="0"/>
              <a:t>(س).</a:t>
            </a:r>
            <a:endParaRPr lang="ar-SA" b="1" dirty="0" smtClean="0"/>
          </a:p>
          <a:p>
            <a:pPr marL="609600" indent="-609600" algn="r" rtl="1" eaLnBrk="1" hangingPunct="1">
              <a:buClr>
                <a:schemeClr val="accent6">
                  <a:lumMod val="60000"/>
                  <a:lumOff val="40000"/>
                </a:schemeClr>
              </a:buClr>
              <a:buFont typeface="Arial" pitchFamily="34" charset="0"/>
              <a:buChar char="•"/>
              <a:defRPr/>
            </a:pPr>
            <a:r>
              <a:rPr lang="ar-SA" b="1" dirty="0" smtClean="0"/>
              <a:t>نضيف </a:t>
            </a:r>
            <a:r>
              <a:rPr lang="ar-SA" b="1" dirty="0" smtClean="0"/>
              <a:t>أية صفات موجودة علي العلاقة </a:t>
            </a:r>
            <a:r>
              <a:rPr lang="ar-SA" b="1" dirty="0" smtClean="0"/>
              <a:t>(ر) </a:t>
            </a:r>
            <a:r>
              <a:rPr lang="ar-SA" b="1" dirty="0" smtClean="0"/>
              <a:t>للعلاقة </a:t>
            </a:r>
            <a:r>
              <a:rPr lang="ar-SA" b="1" dirty="0" smtClean="0"/>
              <a:t>(س) .</a:t>
            </a:r>
            <a:endParaRPr lang="ar-SA" b="1" dirty="0" smtClean="0"/>
          </a:p>
          <a:p>
            <a:pPr marL="609600" indent="-609600" algn="r" rtl="1" eaLnBrk="1" hangingPunct="1">
              <a:buClr>
                <a:schemeClr val="accent6">
                  <a:lumMod val="60000"/>
                  <a:lumOff val="40000"/>
                </a:schemeClr>
              </a:buClr>
              <a:buFont typeface="Arial" pitchFamily="34" charset="0"/>
              <a:buChar char="•"/>
              <a:defRPr/>
            </a:pPr>
            <a:r>
              <a:rPr lang="ar-SA" b="1" dirty="0" smtClean="0"/>
              <a:t>المفتاح </a:t>
            </a:r>
            <a:r>
              <a:rPr lang="ar-SA" b="1" dirty="0" smtClean="0"/>
              <a:t>الأساسي للعلاقة </a:t>
            </a:r>
            <a:r>
              <a:rPr lang="ar-SA" b="1" dirty="0" smtClean="0"/>
              <a:t>(س) </a:t>
            </a:r>
            <a:r>
              <a:rPr lang="ar-SA" b="1" dirty="0" smtClean="0"/>
              <a:t>هو مجموعة المفاتيح </a:t>
            </a:r>
            <a:r>
              <a:rPr lang="ar-SA" b="1" dirty="0" smtClean="0"/>
              <a:t>الأجنبية التي </a:t>
            </a:r>
            <a:r>
              <a:rPr lang="ar-SA" b="1" dirty="0" smtClean="0"/>
              <a:t>تم ضمها إلي </a:t>
            </a:r>
            <a:r>
              <a:rPr lang="ar-SA" b="1" dirty="0" smtClean="0"/>
              <a:t>(س) </a:t>
            </a:r>
            <a:r>
              <a:rPr lang="ar-SA" b="1" dirty="0" smtClean="0"/>
              <a:t>وتمثل المفاتيح الأساسية للكيانات المرتبطة بالعلاقة </a:t>
            </a:r>
            <a:r>
              <a:rPr lang="ar-SA" b="1" dirty="0" smtClean="0"/>
              <a:t>(ر).</a:t>
            </a:r>
            <a:endParaRPr lang="ar-SA" b="1" dirty="0" smtClean="0"/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2305050" y="760389"/>
            <a:ext cx="4267200" cy="1447800"/>
            <a:chOff x="1308" y="948"/>
            <a:chExt cx="2688" cy="912"/>
          </a:xfrm>
        </p:grpSpPr>
        <p:sp>
          <p:nvSpPr>
            <p:cNvPr id="17415" name="AutoShape 4"/>
            <p:cNvSpPr>
              <a:spLocks noChangeArrowheads="1"/>
            </p:cNvSpPr>
            <p:nvPr/>
          </p:nvSpPr>
          <p:spPr bwMode="auto">
            <a:xfrm>
              <a:off x="2172" y="1476"/>
              <a:ext cx="960" cy="384"/>
            </a:xfrm>
            <a:prstGeom prst="flowChartDecision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sz="2800" b="1">
                  <a:latin typeface="Times New Roman" pitchFamily="18" charset="0"/>
                  <a:cs typeface="Times New Roman" pitchFamily="18" charset="0"/>
                </a:rPr>
                <a:t>ر</a:t>
              </a:r>
              <a:endParaRPr lang="en-US" sz="28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416" name="Rectangle 5"/>
            <p:cNvSpPr>
              <a:spLocks noChangeArrowheads="1"/>
            </p:cNvSpPr>
            <p:nvPr/>
          </p:nvSpPr>
          <p:spPr bwMode="auto">
            <a:xfrm>
              <a:off x="1308" y="1476"/>
              <a:ext cx="624" cy="336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7417" name="Rectangle 6"/>
            <p:cNvSpPr>
              <a:spLocks noChangeArrowheads="1"/>
            </p:cNvSpPr>
            <p:nvPr/>
          </p:nvSpPr>
          <p:spPr bwMode="auto">
            <a:xfrm>
              <a:off x="3372" y="1476"/>
              <a:ext cx="624" cy="336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7418" name="Rectangle 7"/>
            <p:cNvSpPr>
              <a:spLocks noChangeArrowheads="1"/>
            </p:cNvSpPr>
            <p:nvPr/>
          </p:nvSpPr>
          <p:spPr bwMode="auto">
            <a:xfrm>
              <a:off x="2364" y="948"/>
              <a:ext cx="624" cy="336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7419" name="Line 8"/>
            <p:cNvSpPr>
              <a:spLocks noChangeShapeType="1"/>
            </p:cNvSpPr>
            <p:nvPr/>
          </p:nvSpPr>
          <p:spPr bwMode="auto">
            <a:xfrm flipH="1">
              <a:off x="1932" y="1668"/>
              <a:ext cx="24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20" name="Line 9"/>
            <p:cNvSpPr>
              <a:spLocks noChangeShapeType="1"/>
            </p:cNvSpPr>
            <p:nvPr/>
          </p:nvSpPr>
          <p:spPr bwMode="auto">
            <a:xfrm flipV="1">
              <a:off x="2652" y="1284"/>
              <a:ext cx="0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21" name="Line 10"/>
            <p:cNvSpPr>
              <a:spLocks noChangeShapeType="1"/>
            </p:cNvSpPr>
            <p:nvPr/>
          </p:nvSpPr>
          <p:spPr bwMode="auto">
            <a:xfrm>
              <a:off x="3132" y="1668"/>
              <a:ext cx="24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utoUpdateAnimBg="0"/>
      <p:bldP spid="10243" grpId="0" build="p" bldLvl="2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27937B-49FC-43AB-956C-3116F9AFD2DC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714500" y="228600"/>
            <a:ext cx="5848350" cy="544132"/>
          </a:xfrm>
        </p:spPr>
        <p:txBody>
          <a:bodyPr/>
          <a:lstStyle/>
          <a:p>
            <a:pPr rtl="1" eaLnBrk="1" hangingPunct="1">
              <a:defRPr/>
            </a:pPr>
            <a:r>
              <a:rPr lang="ar-SA" sz="42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الخطوة الخامسة: مثال</a:t>
            </a:r>
            <a:endParaRPr lang="en-US" sz="4200" b="1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" name="Group 40"/>
          <p:cNvGrpSpPr>
            <a:grpSpLocks/>
          </p:cNvGrpSpPr>
          <p:nvPr/>
        </p:nvGrpSpPr>
        <p:grpSpPr bwMode="auto">
          <a:xfrm>
            <a:off x="914400" y="990600"/>
            <a:ext cx="7067550" cy="2209800"/>
            <a:chOff x="576" y="624"/>
            <a:chExt cx="4452" cy="1392"/>
          </a:xfrm>
        </p:grpSpPr>
        <p:sp>
          <p:nvSpPr>
            <p:cNvPr id="18453" name="AutoShape 5"/>
            <p:cNvSpPr>
              <a:spLocks noChangeArrowheads="1"/>
            </p:cNvSpPr>
            <p:nvPr/>
          </p:nvSpPr>
          <p:spPr bwMode="auto">
            <a:xfrm>
              <a:off x="2304" y="1104"/>
              <a:ext cx="960" cy="384"/>
            </a:xfrm>
            <a:prstGeom prst="flowChartDecision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rtl="1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الصيانة</a:t>
              </a:r>
              <a:endParaRPr lang="en-US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454" name="Rectangle 6"/>
            <p:cNvSpPr>
              <a:spLocks noChangeArrowheads="1"/>
            </p:cNvSpPr>
            <p:nvPr/>
          </p:nvSpPr>
          <p:spPr bwMode="auto">
            <a:xfrm>
              <a:off x="1440" y="1104"/>
              <a:ext cx="624" cy="336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rtl="1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قطعة الغيار</a:t>
              </a:r>
              <a:endParaRPr lang="en-US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455" name="Rectangle 7"/>
            <p:cNvSpPr>
              <a:spLocks noChangeArrowheads="1"/>
            </p:cNvSpPr>
            <p:nvPr/>
          </p:nvSpPr>
          <p:spPr bwMode="auto">
            <a:xfrm>
              <a:off x="3504" y="1104"/>
              <a:ext cx="624" cy="336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rtl="1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الجهاز</a:t>
              </a:r>
              <a:endParaRPr lang="en-US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456" name="Line 8"/>
            <p:cNvSpPr>
              <a:spLocks noChangeShapeType="1"/>
            </p:cNvSpPr>
            <p:nvPr/>
          </p:nvSpPr>
          <p:spPr bwMode="auto">
            <a:xfrm flipH="1">
              <a:off x="2064" y="1296"/>
              <a:ext cx="24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7" name="Line 9"/>
            <p:cNvSpPr>
              <a:spLocks noChangeShapeType="1"/>
            </p:cNvSpPr>
            <p:nvPr/>
          </p:nvSpPr>
          <p:spPr bwMode="auto">
            <a:xfrm>
              <a:off x="3264" y="1296"/>
              <a:ext cx="24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8" name="Oval 10"/>
            <p:cNvSpPr>
              <a:spLocks noChangeArrowheads="1"/>
            </p:cNvSpPr>
            <p:nvPr/>
          </p:nvSpPr>
          <p:spPr bwMode="auto">
            <a:xfrm>
              <a:off x="4332" y="648"/>
              <a:ext cx="432" cy="288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 u="sng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رقم</a:t>
              </a:r>
              <a:endParaRPr lang="en-US" b="1" u="sng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459" name="Oval 12"/>
            <p:cNvSpPr>
              <a:spLocks noChangeArrowheads="1"/>
            </p:cNvSpPr>
            <p:nvPr/>
          </p:nvSpPr>
          <p:spPr bwMode="auto">
            <a:xfrm>
              <a:off x="4596" y="1092"/>
              <a:ext cx="432" cy="288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1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الصنف</a:t>
              </a:r>
              <a:endParaRPr lang="en-US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460" name="Oval 13"/>
            <p:cNvSpPr>
              <a:spLocks noChangeArrowheads="1"/>
            </p:cNvSpPr>
            <p:nvPr/>
          </p:nvSpPr>
          <p:spPr bwMode="auto">
            <a:xfrm flipH="1">
              <a:off x="576" y="1104"/>
              <a:ext cx="432" cy="288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1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السعر</a:t>
              </a:r>
              <a:endParaRPr lang="en-US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461" name="Oval 15"/>
            <p:cNvSpPr>
              <a:spLocks noChangeArrowheads="1"/>
            </p:cNvSpPr>
            <p:nvPr/>
          </p:nvSpPr>
          <p:spPr bwMode="auto">
            <a:xfrm flipH="1">
              <a:off x="816" y="720"/>
              <a:ext cx="432" cy="288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 u="sng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رقم</a:t>
              </a:r>
              <a:endParaRPr lang="en-US" b="1" u="sng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462" name="Line 16"/>
            <p:cNvSpPr>
              <a:spLocks noChangeShapeType="1"/>
            </p:cNvSpPr>
            <p:nvPr/>
          </p:nvSpPr>
          <p:spPr bwMode="auto">
            <a:xfrm>
              <a:off x="1248" y="912"/>
              <a:ext cx="336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3" name="Line 17"/>
            <p:cNvSpPr>
              <a:spLocks noChangeShapeType="1"/>
            </p:cNvSpPr>
            <p:nvPr/>
          </p:nvSpPr>
          <p:spPr bwMode="auto">
            <a:xfrm>
              <a:off x="1008" y="1248"/>
              <a:ext cx="43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4" name="Line 19"/>
            <p:cNvSpPr>
              <a:spLocks noChangeShapeType="1"/>
            </p:cNvSpPr>
            <p:nvPr/>
          </p:nvSpPr>
          <p:spPr bwMode="auto">
            <a:xfrm flipH="1">
              <a:off x="4128" y="1248"/>
              <a:ext cx="4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5" name="Line 20"/>
            <p:cNvSpPr>
              <a:spLocks noChangeShapeType="1"/>
            </p:cNvSpPr>
            <p:nvPr/>
          </p:nvSpPr>
          <p:spPr bwMode="auto">
            <a:xfrm flipH="1">
              <a:off x="3984" y="864"/>
              <a:ext cx="384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6" name="Oval 24"/>
            <p:cNvSpPr>
              <a:spLocks noChangeArrowheads="1"/>
            </p:cNvSpPr>
            <p:nvPr/>
          </p:nvSpPr>
          <p:spPr bwMode="auto">
            <a:xfrm flipH="1">
              <a:off x="2544" y="624"/>
              <a:ext cx="432" cy="288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1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التاريخ</a:t>
              </a:r>
              <a:endParaRPr lang="en-US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467" name="Line 27"/>
            <p:cNvSpPr>
              <a:spLocks noChangeShapeType="1"/>
            </p:cNvSpPr>
            <p:nvPr/>
          </p:nvSpPr>
          <p:spPr bwMode="auto">
            <a:xfrm flipH="1">
              <a:off x="2784" y="912"/>
              <a:ext cx="0" cy="2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8" name="Rectangle 28"/>
            <p:cNvSpPr>
              <a:spLocks noChangeArrowheads="1"/>
            </p:cNvSpPr>
            <p:nvPr/>
          </p:nvSpPr>
          <p:spPr bwMode="auto">
            <a:xfrm>
              <a:off x="2472" y="1680"/>
              <a:ext cx="624" cy="336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rtl="1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الفني</a:t>
              </a:r>
              <a:endParaRPr lang="en-US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469" name="Oval 31"/>
            <p:cNvSpPr>
              <a:spLocks noChangeArrowheads="1"/>
            </p:cNvSpPr>
            <p:nvPr/>
          </p:nvSpPr>
          <p:spPr bwMode="auto">
            <a:xfrm>
              <a:off x="1584" y="1680"/>
              <a:ext cx="504" cy="288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1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التخصص</a:t>
              </a:r>
              <a:endParaRPr lang="en-US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470" name="Line 35"/>
            <p:cNvSpPr>
              <a:spLocks noChangeShapeType="1"/>
            </p:cNvSpPr>
            <p:nvPr/>
          </p:nvSpPr>
          <p:spPr bwMode="auto">
            <a:xfrm>
              <a:off x="2832" y="1488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71" name="Line 36"/>
            <p:cNvSpPr>
              <a:spLocks noChangeShapeType="1"/>
            </p:cNvSpPr>
            <p:nvPr/>
          </p:nvSpPr>
          <p:spPr bwMode="auto">
            <a:xfrm>
              <a:off x="2784" y="1476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72" name="Line 37"/>
            <p:cNvSpPr>
              <a:spLocks noChangeShapeType="1"/>
            </p:cNvSpPr>
            <p:nvPr/>
          </p:nvSpPr>
          <p:spPr bwMode="auto">
            <a:xfrm flipH="1">
              <a:off x="2088" y="1824"/>
              <a:ext cx="3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3" name="Line 38"/>
            <p:cNvSpPr>
              <a:spLocks noChangeShapeType="1"/>
            </p:cNvSpPr>
            <p:nvPr/>
          </p:nvSpPr>
          <p:spPr bwMode="auto">
            <a:xfrm flipH="1">
              <a:off x="3084" y="1824"/>
              <a:ext cx="3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4" name="Oval 39"/>
            <p:cNvSpPr>
              <a:spLocks noChangeArrowheads="1"/>
            </p:cNvSpPr>
            <p:nvPr/>
          </p:nvSpPr>
          <p:spPr bwMode="auto">
            <a:xfrm>
              <a:off x="3468" y="1668"/>
              <a:ext cx="504" cy="288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1"/>
              <a:r>
                <a:rPr lang="ar-SA" b="1" u="sng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رقم الفني</a:t>
              </a:r>
              <a:endParaRPr lang="en-US" b="1" u="sng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2569" name="Line 41"/>
          <p:cNvSpPr>
            <a:spLocks noChangeShapeType="1"/>
          </p:cNvSpPr>
          <p:nvPr/>
        </p:nvSpPr>
        <p:spPr bwMode="auto">
          <a:xfrm flipH="1">
            <a:off x="5611813" y="3827463"/>
            <a:ext cx="14366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0" name="Line 42"/>
          <p:cNvSpPr>
            <a:spLocks noChangeShapeType="1"/>
          </p:cNvSpPr>
          <p:nvPr/>
        </p:nvSpPr>
        <p:spPr bwMode="auto">
          <a:xfrm flipH="1">
            <a:off x="5962650" y="4703763"/>
            <a:ext cx="11239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1" name="Line 43"/>
          <p:cNvSpPr>
            <a:spLocks noChangeShapeType="1"/>
          </p:cNvSpPr>
          <p:nvPr/>
        </p:nvSpPr>
        <p:spPr bwMode="auto">
          <a:xfrm flipH="1">
            <a:off x="4964113" y="5389563"/>
            <a:ext cx="14366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2" name="Line 44"/>
          <p:cNvSpPr>
            <a:spLocks noChangeShapeType="1"/>
          </p:cNvSpPr>
          <p:nvPr/>
        </p:nvSpPr>
        <p:spPr bwMode="auto">
          <a:xfrm flipH="1">
            <a:off x="1733550" y="6080125"/>
            <a:ext cx="51625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4" name="Freeform 46"/>
          <p:cNvSpPr>
            <a:spLocks/>
          </p:cNvSpPr>
          <p:nvPr/>
        </p:nvSpPr>
        <p:spPr bwMode="auto">
          <a:xfrm>
            <a:off x="6699250" y="3657600"/>
            <a:ext cx="2146300" cy="2555875"/>
          </a:xfrm>
          <a:custGeom>
            <a:avLst/>
            <a:gdLst>
              <a:gd name="T0" fmla="*/ 74612 w 1352"/>
              <a:gd name="T1" fmla="*/ 2314575 h 1610"/>
              <a:gd name="T2" fmla="*/ 93662 w 1352"/>
              <a:gd name="T3" fmla="*/ 2425700 h 1610"/>
              <a:gd name="T4" fmla="*/ 149225 w 1352"/>
              <a:gd name="T5" fmla="*/ 2444750 h 1610"/>
              <a:gd name="T6" fmla="*/ 447675 w 1352"/>
              <a:gd name="T7" fmla="*/ 2555875 h 1610"/>
              <a:gd name="T8" fmla="*/ 1511300 w 1352"/>
              <a:gd name="T9" fmla="*/ 2538413 h 1610"/>
              <a:gd name="T10" fmla="*/ 1903413 w 1352"/>
              <a:gd name="T11" fmla="*/ 2444750 h 1610"/>
              <a:gd name="T12" fmla="*/ 2016125 w 1352"/>
              <a:gd name="T13" fmla="*/ 2406650 h 1610"/>
              <a:gd name="T14" fmla="*/ 2071688 w 1352"/>
              <a:gd name="T15" fmla="*/ 2389188 h 1610"/>
              <a:gd name="T16" fmla="*/ 2127250 w 1352"/>
              <a:gd name="T17" fmla="*/ 2220913 h 1610"/>
              <a:gd name="T18" fmla="*/ 2146300 w 1352"/>
              <a:gd name="T19" fmla="*/ 2165350 h 1610"/>
              <a:gd name="T20" fmla="*/ 2071688 w 1352"/>
              <a:gd name="T21" fmla="*/ 1585912 h 1610"/>
              <a:gd name="T22" fmla="*/ 2052638 w 1352"/>
              <a:gd name="T23" fmla="*/ 1193800 h 1610"/>
              <a:gd name="T24" fmla="*/ 2052638 w 1352"/>
              <a:gd name="T25" fmla="*/ 223838 h 1610"/>
              <a:gd name="T26" fmla="*/ 1773238 w 1352"/>
              <a:gd name="T27" fmla="*/ 130175 h 1610"/>
              <a:gd name="T28" fmla="*/ 1604962 w 1352"/>
              <a:gd name="T29" fmla="*/ 74613 h 1610"/>
              <a:gd name="T30" fmla="*/ 1549400 w 1352"/>
              <a:gd name="T31" fmla="*/ 55563 h 1610"/>
              <a:gd name="T32" fmla="*/ 858838 w 1352"/>
              <a:gd name="T33" fmla="*/ 112713 h 1610"/>
              <a:gd name="T34" fmla="*/ 411163 w 1352"/>
              <a:gd name="T35" fmla="*/ 223838 h 1610"/>
              <a:gd name="T36" fmla="*/ 93662 w 1352"/>
              <a:gd name="T37" fmla="*/ 168275 h 1610"/>
              <a:gd name="T38" fmla="*/ 19050 w 1352"/>
              <a:gd name="T39" fmla="*/ 55563 h 1610"/>
              <a:gd name="T40" fmla="*/ 0 w 1352"/>
              <a:gd name="T41" fmla="*/ 0 h 161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352"/>
              <a:gd name="T64" fmla="*/ 0 h 1610"/>
              <a:gd name="T65" fmla="*/ 1352 w 1352"/>
              <a:gd name="T66" fmla="*/ 1610 h 161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352" h="1610">
                <a:moveTo>
                  <a:pt x="47" y="1458"/>
                </a:moveTo>
                <a:cubicBezTo>
                  <a:pt x="51" y="1481"/>
                  <a:pt x="47" y="1507"/>
                  <a:pt x="59" y="1528"/>
                </a:cubicBezTo>
                <a:cubicBezTo>
                  <a:pt x="65" y="1539"/>
                  <a:pt x="83" y="1534"/>
                  <a:pt x="94" y="1540"/>
                </a:cubicBezTo>
                <a:cubicBezTo>
                  <a:pt x="155" y="1571"/>
                  <a:pt x="215" y="1594"/>
                  <a:pt x="282" y="1610"/>
                </a:cubicBezTo>
                <a:cubicBezTo>
                  <a:pt x="505" y="1606"/>
                  <a:pt x="729" y="1606"/>
                  <a:pt x="952" y="1599"/>
                </a:cubicBezTo>
                <a:cubicBezTo>
                  <a:pt x="1024" y="1597"/>
                  <a:pt x="1132" y="1553"/>
                  <a:pt x="1199" y="1540"/>
                </a:cubicBezTo>
                <a:cubicBezTo>
                  <a:pt x="1224" y="1535"/>
                  <a:pt x="1246" y="1524"/>
                  <a:pt x="1270" y="1516"/>
                </a:cubicBezTo>
                <a:cubicBezTo>
                  <a:pt x="1282" y="1512"/>
                  <a:pt x="1305" y="1505"/>
                  <a:pt x="1305" y="1505"/>
                </a:cubicBezTo>
                <a:cubicBezTo>
                  <a:pt x="1332" y="1422"/>
                  <a:pt x="1320" y="1458"/>
                  <a:pt x="1340" y="1399"/>
                </a:cubicBezTo>
                <a:cubicBezTo>
                  <a:pt x="1344" y="1387"/>
                  <a:pt x="1352" y="1364"/>
                  <a:pt x="1352" y="1364"/>
                </a:cubicBezTo>
                <a:cubicBezTo>
                  <a:pt x="1342" y="1241"/>
                  <a:pt x="1323" y="1121"/>
                  <a:pt x="1305" y="999"/>
                </a:cubicBezTo>
                <a:cubicBezTo>
                  <a:pt x="1301" y="917"/>
                  <a:pt x="1293" y="834"/>
                  <a:pt x="1293" y="752"/>
                </a:cubicBezTo>
                <a:cubicBezTo>
                  <a:pt x="1293" y="560"/>
                  <a:pt x="1323" y="335"/>
                  <a:pt x="1293" y="141"/>
                </a:cubicBezTo>
                <a:cubicBezTo>
                  <a:pt x="1289" y="113"/>
                  <a:pt x="1137" y="87"/>
                  <a:pt x="1117" y="82"/>
                </a:cubicBezTo>
                <a:cubicBezTo>
                  <a:pt x="1096" y="76"/>
                  <a:pt x="1039" y="57"/>
                  <a:pt x="1011" y="47"/>
                </a:cubicBezTo>
                <a:cubicBezTo>
                  <a:pt x="999" y="43"/>
                  <a:pt x="976" y="35"/>
                  <a:pt x="976" y="35"/>
                </a:cubicBezTo>
                <a:cubicBezTo>
                  <a:pt x="790" y="98"/>
                  <a:pt x="930" y="58"/>
                  <a:pt x="541" y="71"/>
                </a:cubicBezTo>
                <a:cubicBezTo>
                  <a:pt x="449" y="131"/>
                  <a:pt x="366" y="132"/>
                  <a:pt x="259" y="141"/>
                </a:cubicBezTo>
                <a:cubicBezTo>
                  <a:pt x="226" y="139"/>
                  <a:pt x="103" y="157"/>
                  <a:pt x="59" y="106"/>
                </a:cubicBezTo>
                <a:cubicBezTo>
                  <a:pt x="40" y="85"/>
                  <a:pt x="21" y="62"/>
                  <a:pt x="12" y="35"/>
                </a:cubicBezTo>
                <a:cubicBezTo>
                  <a:pt x="8" y="23"/>
                  <a:pt x="0" y="0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EG"/>
          </a:p>
        </p:txBody>
      </p:sp>
      <p:sp>
        <p:nvSpPr>
          <p:cNvPr id="22575" name="Freeform 47"/>
          <p:cNvSpPr>
            <a:spLocks/>
          </p:cNvSpPr>
          <p:nvPr/>
        </p:nvSpPr>
        <p:spPr bwMode="auto">
          <a:xfrm>
            <a:off x="4419600" y="4484688"/>
            <a:ext cx="2133600" cy="1016000"/>
          </a:xfrm>
          <a:custGeom>
            <a:avLst/>
            <a:gdLst>
              <a:gd name="T0" fmla="*/ 0 w 1377"/>
              <a:gd name="T1" fmla="*/ 1016000 h 984"/>
              <a:gd name="T2" fmla="*/ 37187 w 1377"/>
              <a:gd name="T3" fmla="*/ 870415 h 984"/>
              <a:gd name="T4" fmla="*/ 674013 w 1377"/>
              <a:gd name="T5" fmla="*/ 724829 h 984"/>
              <a:gd name="T6" fmla="*/ 1566499 w 1377"/>
              <a:gd name="T7" fmla="*/ 652553 h 984"/>
              <a:gd name="T8" fmla="*/ 1857797 w 1377"/>
              <a:gd name="T9" fmla="*/ 604024 h 984"/>
              <a:gd name="T10" fmla="*/ 1967808 w 1377"/>
              <a:gd name="T11" fmla="*/ 579244 h 984"/>
              <a:gd name="T12" fmla="*/ 2022039 w 1377"/>
              <a:gd name="T13" fmla="*/ 566854 h 984"/>
              <a:gd name="T14" fmla="*/ 1986402 w 1377"/>
              <a:gd name="T15" fmla="*/ 154878 h 984"/>
              <a:gd name="T16" fmla="*/ 1913577 w 1377"/>
              <a:gd name="T17" fmla="*/ 69179 h 9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377"/>
              <a:gd name="T28" fmla="*/ 0 h 984"/>
              <a:gd name="T29" fmla="*/ 1377 w 1377"/>
              <a:gd name="T30" fmla="*/ 984 h 98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377" h="984">
                <a:moveTo>
                  <a:pt x="0" y="984"/>
                </a:moveTo>
                <a:cubicBezTo>
                  <a:pt x="2" y="971"/>
                  <a:pt x="16" y="865"/>
                  <a:pt x="24" y="843"/>
                </a:cubicBezTo>
                <a:cubicBezTo>
                  <a:pt x="83" y="686"/>
                  <a:pt x="317" y="708"/>
                  <a:pt x="435" y="702"/>
                </a:cubicBezTo>
                <a:cubicBezTo>
                  <a:pt x="619" y="642"/>
                  <a:pt x="820" y="641"/>
                  <a:pt x="1011" y="632"/>
                </a:cubicBezTo>
                <a:cubicBezTo>
                  <a:pt x="1120" y="595"/>
                  <a:pt x="1057" y="613"/>
                  <a:pt x="1199" y="585"/>
                </a:cubicBezTo>
                <a:cubicBezTo>
                  <a:pt x="1224" y="580"/>
                  <a:pt x="1246" y="569"/>
                  <a:pt x="1270" y="561"/>
                </a:cubicBezTo>
                <a:cubicBezTo>
                  <a:pt x="1282" y="557"/>
                  <a:pt x="1305" y="549"/>
                  <a:pt x="1305" y="549"/>
                </a:cubicBezTo>
                <a:cubicBezTo>
                  <a:pt x="1377" y="444"/>
                  <a:pt x="1321" y="267"/>
                  <a:pt x="1282" y="150"/>
                </a:cubicBezTo>
                <a:cubicBezTo>
                  <a:pt x="1233" y="0"/>
                  <a:pt x="1235" y="118"/>
                  <a:pt x="1235" y="67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EG"/>
          </a:p>
        </p:txBody>
      </p:sp>
      <p:sp>
        <p:nvSpPr>
          <p:cNvPr id="22576" name="Freeform 48"/>
          <p:cNvSpPr>
            <a:spLocks/>
          </p:cNvSpPr>
          <p:nvPr/>
        </p:nvSpPr>
        <p:spPr bwMode="auto">
          <a:xfrm>
            <a:off x="2032000" y="5211763"/>
            <a:ext cx="3225800" cy="425450"/>
          </a:xfrm>
          <a:custGeom>
            <a:avLst/>
            <a:gdLst>
              <a:gd name="T0" fmla="*/ 0 w 1667"/>
              <a:gd name="T1" fmla="*/ 425450 h 552"/>
              <a:gd name="T2" fmla="*/ 67728 w 1667"/>
              <a:gd name="T3" fmla="*/ 343751 h 552"/>
              <a:gd name="T4" fmla="*/ 772102 w 1667"/>
              <a:gd name="T5" fmla="*/ 253574 h 552"/>
              <a:gd name="T6" fmla="*/ 909494 w 1667"/>
              <a:gd name="T7" fmla="*/ 244325 h 552"/>
              <a:gd name="T8" fmla="*/ 1613868 w 1667"/>
              <a:gd name="T9" fmla="*/ 235077 h 552"/>
              <a:gd name="T10" fmla="*/ 2115057 w 1667"/>
              <a:gd name="T11" fmla="*/ 162627 h 552"/>
              <a:gd name="T12" fmla="*/ 2478854 w 1667"/>
              <a:gd name="T13" fmla="*/ 144900 h 552"/>
              <a:gd name="T14" fmla="*/ 3161942 w 1667"/>
              <a:gd name="T15" fmla="*/ 72450 h 552"/>
              <a:gd name="T16" fmla="*/ 3206449 w 1667"/>
              <a:gd name="T17" fmla="*/ 0 h 55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667"/>
              <a:gd name="T28" fmla="*/ 0 h 552"/>
              <a:gd name="T29" fmla="*/ 1667 w 1667"/>
              <a:gd name="T30" fmla="*/ 552 h 55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667" h="552">
                <a:moveTo>
                  <a:pt x="0" y="552"/>
                </a:moveTo>
                <a:cubicBezTo>
                  <a:pt x="12" y="517"/>
                  <a:pt x="9" y="472"/>
                  <a:pt x="35" y="446"/>
                </a:cubicBezTo>
                <a:cubicBezTo>
                  <a:pt x="131" y="350"/>
                  <a:pt x="270" y="347"/>
                  <a:pt x="399" y="329"/>
                </a:cubicBezTo>
                <a:cubicBezTo>
                  <a:pt x="423" y="326"/>
                  <a:pt x="446" y="318"/>
                  <a:pt x="470" y="317"/>
                </a:cubicBezTo>
                <a:cubicBezTo>
                  <a:pt x="591" y="310"/>
                  <a:pt x="713" y="309"/>
                  <a:pt x="834" y="305"/>
                </a:cubicBezTo>
                <a:cubicBezTo>
                  <a:pt x="926" y="282"/>
                  <a:pt x="999" y="224"/>
                  <a:pt x="1093" y="211"/>
                </a:cubicBezTo>
                <a:cubicBezTo>
                  <a:pt x="1156" y="202"/>
                  <a:pt x="1281" y="188"/>
                  <a:pt x="1281" y="188"/>
                </a:cubicBezTo>
                <a:cubicBezTo>
                  <a:pt x="1399" y="158"/>
                  <a:pt x="1517" y="130"/>
                  <a:pt x="1634" y="94"/>
                </a:cubicBezTo>
                <a:cubicBezTo>
                  <a:pt x="1667" y="42"/>
                  <a:pt x="1657" y="72"/>
                  <a:pt x="1657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EG"/>
          </a:p>
        </p:txBody>
      </p:sp>
      <p:sp>
        <p:nvSpPr>
          <p:cNvPr id="22577" name="Text Box 49"/>
          <p:cNvSpPr txBox="1">
            <a:spLocks noChangeArrowheads="1"/>
          </p:cNvSpPr>
          <p:nvPr/>
        </p:nvSpPr>
        <p:spPr bwMode="auto">
          <a:xfrm>
            <a:off x="2514600" y="3219450"/>
            <a:ext cx="60102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  الجهاز (رقم الجهاز – الصنف)</a:t>
            </a:r>
            <a:endParaRPr lang="en-US" sz="32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22578" name="Text Box 50"/>
          <p:cNvSpPr txBox="1">
            <a:spLocks noChangeArrowheads="1"/>
          </p:cNvSpPr>
          <p:nvPr/>
        </p:nvSpPr>
        <p:spPr bwMode="auto">
          <a:xfrm>
            <a:off x="2476500" y="4095750"/>
            <a:ext cx="60102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 الفني</a:t>
            </a: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 </a:t>
            </a:r>
            <a:r>
              <a:rPr 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(رقم الفني – التخصص)</a:t>
            </a:r>
          </a:p>
        </p:txBody>
      </p:sp>
      <p:sp>
        <p:nvSpPr>
          <p:cNvPr id="22579" name="Text Box 51"/>
          <p:cNvSpPr txBox="1">
            <a:spLocks noChangeArrowheads="1"/>
          </p:cNvSpPr>
          <p:nvPr/>
        </p:nvSpPr>
        <p:spPr bwMode="auto">
          <a:xfrm>
            <a:off x="2438400" y="4819650"/>
            <a:ext cx="60102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 قطعة الغيار (رقم القطعة – السعر)  </a:t>
            </a:r>
          </a:p>
        </p:txBody>
      </p:sp>
      <p:sp>
        <p:nvSpPr>
          <p:cNvPr id="22581" name="Text Box 53"/>
          <p:cNvSpPr txBox="1">
            <a:spLocks noChangeArrowheads="1"/>
          </p:cNvSpPr>
          <p:nvPr/>
        </p:nvSpPr>
        <p:spPr bwMode="auto">
          <a:xfrm>
            <a:off x="6905625" y="5443538"/>
            <a:ext cx="14763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الصيانة ( </a:t>
            </a:r>
            <a:endParaRPr lang="en-US" sz="32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22582" name="Text Box 54"/>
          <p:cNvSpPr txBox="1">
            <a:spLocks noChangeArrowheads="1"/>
          </p:cNvSpPr>
          <p:nvPr/>
        </p:nvSpPr>
        <p:spPr bwMode="auto">
          <a:xfrm>
            <a:off x="3571875" y="5467350"/>
            <a:ext cx="1752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-  رقم الفني</a:t>
            </a:r>
            <a:endParaRPr lang="en-US" sz="32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22583" name="Text Box 55"/>
          <p:cNvSpPr txBox="1">
            <a:spLocks noChangeArrowheads="1"/>
          </p:cNvSpPr>
          <p:nvPr/>
        </p:nvSpPr>
        <p:spPr bwMode="auto">
          <a:xfrm>
            <a:off x="1600200" y="5486400"/>
            <a:ext cx="19716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– رقم القطعة</a:t>
            </a:r>
            <a:endParaRPr lang="en-US" sz="32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22584" name="Text Box 56"/>
          <p:cNvSpPr txBox="1">
            <a:spLocks noChangeArrowheads="1"/>
          </p:cNvSpPr>
          <p:nvPr/>
        </p:nvSpPr>
        <p:spPr bwMode="auto">
          <a:xfrm>
            <a:off x="5143500" y="5467350"/>
            <a:ext cx="18192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رقم الجهاز</a:t>
            </a:r>
            <a:endParaRPr lang="en-US" sz="32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22585" name="Text Box 57"/>
          <p:cNvSpPr txBox="1">
            <a:spLocks noChangeArrowheads="1"/>
          </p:cNvSpPr>
          <p:nvPr/>
        </p:nvSpPr>
        <p:spPr bwMode="auto">
          <a:xfrm>
            <a:off x="114300" y="5486400"/>
            <a:ext cx="1600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– التاريخ)</a:t>
            </a:r>
            <a:endParaRPr lang="en-US" sz="32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5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5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2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2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2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2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2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2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2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2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2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2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2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2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utoUpdateAnimBg="0"/>
      <p:bldP spid="22569" grpId="0" animBg="1"/>
      <p:bldP spid="22570" grpId="0" animBg="1"/>
      <p:bldP spid="22571" grpId="0" animBg="1"/>
      <p:bldP spid="22572" grpId="0" animBg="1"/>
      <p:bldP spid="22574" grpId="0" animBg="1"/>
      <p:bldP spid="22575" grpId="0" animBg="1"/>
      <p:bldP spid="22576" grpId="0" animBg="1"/>
      <p:bldP spid="22577" grpId="0" autoUpdateAnimBg="0"/>
      <p:bldP spid="22578" grpId="0" autoUpdateAnimBg="0"/>
      <p:bldP spid="22579" grpId="0" autoUpdateAnimBg="0"/>
      <p:bldP spid="22581" grpId="0" autoUpdateAnimBg="0"/>
      <p:bldP spid="22582" grpId="0" autoUpdateAnimBg="0"/>
      <p:bldP spid="22583" grpId="0" autoUpdateAnimBg="0"/>
      <p:bldP spid="22584" grpId="0" autoUpdateAnimBg="0"/>
      <p:bldP spid="22585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A1E532-A552-4170-9954-6E1D660DC601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609600"/>
          </a:xfrm>
        </p:spPr>
        <p:txBody>
          <a:bodyPr/>
          <a:lstStyle/>
          <a:p>
            <a:pPr rtl="1" eaLnBrk="1" hangingPunct="1">
              <a:defRPr/>
            </a:pPr>
            <a:r>
              <a:rPr lang="ar-SA" sz="42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مثال رقم </a:t>
            </a:r>
            <a:r>
              <a:rPr lang="ar-SA" sz="42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(1)</a:t>
            </a:r>
            <a:endParaRPr lang="en-US" sz="4200" b="1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6700" y="1066800"/>
            <a:ext cx="8648700" cy="5029200"/>
          </a:xfrm>
        </p:spPr>
        <p:txBody>
          <a:bodyPr/>
          <a:lstStyle/>
          <a:p>
            <a:pPr algn="r" rtl="1" eaLnBrk="1" hangingPunct="1">
              <a:buFont typeface="Arial" pitchFamily="34" charset="0"/>
              <a:buChar char="•"/>
              <a:defRPr/>
            </a:pPr>
            <a:r>
              <a:rPr lang="ar-SA" b="1" dirty="0" smtClean="0"/>
              <a:t>الشكل </a:t>
            </a:r>
            <a:r>
              <a:rPr lang="ar-SA" b="1" dirty="0" smtClean="0"/>
              <a:t>المعطى </a:t>
            </a:r>
            <a:r>
              <a:rPr lang="ar-SA" b="1" dirty="0" smtClean="0"/>
              <a:t>يمثل نموذج كينونة/علاقة </a:t>
            </a:r>
            <a:r>
              <a:rPr lang="en-US" b="1" dirty="0" smtClean="0"/>
              <a:t>(ER)</a:t>
            </a:r>
            <a:r>
              <a:rPr lang="ar-SA" b="1" dirty="0" smtClean="0"/>
              <a:t> لتمثيل بيانات موظفين وأقسامهم في شركة</a:t>
            </a:r>
            <a:r>
              <a:rPr lang="ar-SA" b="1" dirty="0" smtClean="0"/>
              <a:t>.</a:t>
            </a:r>
            <a:endParaRPr lang="en-US" sz="2400" b="1" dirty="0" smtClean="0"/>
          </a:p>
          <a:p>
            <a:pPr algn="r" rtl="1" eaLnBrk="1" hangingPunct="1">
              <a:buFont typeface="Arial" pitchFamily="34" charset="0"/>
              <a:buChar char="•"/>
              <a:defRPr/>
            </a:pPr>
            <a:r>
              <a:rPr lang="ar-SA" b="1" u="sng" dirty="0" smtClean="0">
                <a:solidFill>
                  <a:schemeClr val="tx1">
                    <a:lumMod val="75000"/>
                  </a:schemeClr>
                </a:solidFill>
              </a:rPr>
              <a:t>المطلوب</a:t>
            </a:r>
            <a:r>
              <a:rPr lang="ar-SA" b="1" dirty="0" smtClean="0"/>
              <a:t> هو تحويل الشكل إلي النموذج </a:t>
            </a:r>
            <a:r>
              <a:rPr lang="ar-SA" b="1" dirty="0" smtClean="0"/>
              <a:t>العلائقي </a:t>
            </a:r>
            <a:r>
              <a:rPr lang="ar-SA" b="1" dirty="0" smtClean="0"/>
              <a:t>المكافئ له.</a:t>
            </a:r>
            <a:endParaRPr lang="en-US" b="1" dirty="0" smtClean="0"/>
          </a:p>
          <a:p>
            <a:pPr algn="r" rtl="1" eaLnBrk="1" hangingPunct="1">
              <a:buFont typeface="Wingdings" pitchFamily="2" charset="2"/>
              <a:buNone/>
              <a:defRPr/>
            </a:pPr>
            <a:endParaRPr lang="ar-SA" sz="36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ar-SA" sz="36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ar-SA" sz="36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ar-SA" sz="3600" dirty="0" smtClean="0"/>
          </a:p>
        </p:txBody>
      </p: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1171575" y="3148013"/>
            <a:ext cx="7086600" cy="1905000"/>
            <a:chOff x="738" y="1983"/>
            <a:chExt cx="4464" cy="1200"/>
          </a:xfrm>
        </p:grpSpPr>
        <p:sp>
          <p:nvSpPr>
            <p:cNvPr id="21511" name="Rectangle 4"/>
            <p:cNvSpPr>
              <a:spLocks noChangeArrowheads="1"/>
            </p:cNvSpPr>
            <p:nvPr/>
          </p:nvSpPr>
          <p:spPr bwMode="auto">
            <a:xfrm>
              <a:off x="1602" y="2511"/>
              <a:ext cx="624" cy="336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قسم</a:t>
              </a:r>
              <a:endParaRPr lang="en-US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512" name="Rectangle 5"/>
            <p:cNvSpPr>
              <a:spLocks noChangeArrowheads="1"/>
            </p:cNvSpPr>
            <p:nvPr/>
          </p:nvSpPr>
          <p:spPr bwMode="auto">
            <a:xfrm>
              <a:off x="3666" y="2511"/>
              <a:ext cx="624" cy="336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موظف</a:t>
              </a:r>
              <a:endParaRPr lang="en-US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21513" name="Group 6"/>
            <p:cNvGrpSpPr>
              <a:grpSpLocks/>
            </p:cNvGrpSpPr>
            <p:nvPr/>
          </p:nvGrpSpPr>
          <p:grpSpPr bwMode="auto">
            <a:xfrm>
              <a:off x="738" y="2127"/>
              <a:ext cx="1008" cy="1056"/>
              <a:chOff x="660" y="756"/>
              <a:chExt cx="1008" cy="1056"/>
            </a:xfrm>
          </p:grpSpPr>
          <p:sp>
            <p:nvSpPr>
              <p:cNvPr id="21531" name="Oval 7"/>
              <p:cNvSpPr>
                <a:spLocks noChangeArrowheads="1"/>
              </p:cNvSpPr>
              <p:nvPr/>
            </p:nvSpPr>
            <p:spPr bwMode="auto">
              <a:xfrm flipH="1">
                <a:off x="660" y="1140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الهاتف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1532" name="Oval 8"/>
              <p:cNvSpPr>
                <a:spLocks noChangeArrowheads="1"/>
              </p:cNvSpPr>
              <p:nvPr/>
            </p:nvSpPr>
            <p:spPr bwMode="auto">
              <a:xfrm flipH="1">
                <a:off x="852" y="1524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الاسم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1533" name="Oval 9"/>
              <p:cNvSpPr>
                <a:spLocks noChangeArrowheads="1"/>
              </p:cNvSpPr>
              <p:nvPr/>
            </p:nvSpPr>
            <p:spPr bwMode="auto">
              <a:xfrm flipH="1">
                <a:off x="900" y="756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 u="sng" dirty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رقم</a:t>
                </a:r>
                <a:endParaRPr lang="en-US" b="1" u="sng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1534" name="Line 10"/>
              <p:cNvSpPr>
                <a:spLocks noChangeShapeType="1"/>
              </p:cNvSpPr>
              <p:nvPr/>
            </p:nvSpPr>
            <p:spPr bwMode="auto">
              <a:xfrm>
                <a:off x="1332" y="948"/>
                <a:ext cx="336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b="1"/>
              </a:p>
            </p:txBody>
          </p:sp>
          <p:sp>
            <p:nvSpPr>
              <p:cNvPr id="21535" name="Line 11"/>
              <p:cNvSpPr>
                <a:spLocks noChangeShapeType="1"/>
              </p:cNvSpPr>
              <p:nvPr/>
            </p:nvSpPr>
            <p:spPr bwMode="auto">
              <a:xfrm>
                <a:off x="1092" y="1284"/>
                <a:ext cx="43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b="1"/>
              </a:p>
            </p:txBody>
          </p:sp>
          <p:sp>
            <p:nvSpPr>
              <p:cNvPr id="21536" name="Line 12"/>
              <p:cNvSpPr>
                <a:spLocks noChangeShapeType="1"/>
              </p:cNvSpPr>
              <p:nvPr/>
            </p:nvSpPr>
            <p:spPr bwMode="auto">
              <a:xfrm flipV="1">
                <a:off x="1284" y="1476"/>
                <a:ext cx="384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b="1"/>
              </a:p>
            </p:txBody>
          </p:sp>
        </p:grpSp>
        <p:grpSp>
          <p:nvGrpSpPr>
            <p:cNvPr id="21514" name="Group 13"/>
            <p:cNvGrpSpPr>
              <a:grpSpLocks/>
            </p:cNvGrpSpPr>
            <p:nvPr/>
          </p:nvGrpSpPr>
          <p:grpSpPr bwMode="auto">
            <a:xfrm>
              <a:off x="2291" y="1983"/>
              <a:ext cx="1322" cy="912"/>
              <a:chOff x="2213" y="612"/>
              <a:chExt cx="1322" cy="912"/>
            </a:xfrm>
          </p:grpSpPr>
          <p:sp>
            <p:nvSpPr>
              <p:cNvPr id="21524" name="AutoShape 14"/>
              <p:cNvSpPr>
                <a:spLocks noChangeArrowheads="1"/>
              </p:cNvSpPr>
              <p:nvPr/>
            </p:nvSpPr>
            <p:spPr bwMode="auto">
              <a:xfrm>
                <a:off x="2388" y="1140"/>
                <a:ext cx="960" cy="384"/>
              </a:xfrm>
              <a:prstGeom prst="flowChartDecision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يعمل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1527" name="Text Box 17"/>
              <p:cNvSpPr txBox="1">
                <a:spLocks noChangeArrowheads="1"/>
              </p:cNvSpPr>
              <p:nvPr/>
            </p:nvSpPr>
            <p:spPr bwMode="auto">
              <a:xfrm>
                <a:off x="3315" y="1124"/>
                <a:ext cx="220" cy="231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N</a:t>
                </a:r>
              </a:p>
            </p:txBody>
          </p:sp>
          <p:sp>
            <p:nvSpPr>
              <p:cNvPr id="21528" name="Text Box 18"/>
              <p:cNvSpPr txBox="1">
                <a:spLocks noChangeArrowheads="1"/>
              </p:cNvSpPr>
              <p:nvPr/>
            </p:nvSpPr>
            <p:spPr bwMode="auto">
              <a:xfrm>
                <a:off x="2213" y="1116"/>
                <a:ext cx="188" cy="231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  <p:sp>
            <p:nvSpPr>
              <p:cNvPr id="21529" name="Oval 19"/>
              <p:cNvSpPr>
                <a:spLocks noChangeArrowheads="1"/>
              </p:cNvSpPr>
              <p:nvPr/>
            </p:nvSpPr>
            <p:spPr bwMode="auto">
              <a:xfrm flipH="1">
                <a:off x="2580" y="612"/>
                <a:ext cx="528" cy="336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تاريخ</a:t>
                </a:r>
              </a:p>
              <a:p>
                <a:pPr algn="ctr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العمل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1530" name="Line 20"/>
              <p:cNvSpPr>
                <a:spLocks noChangeShapeType="1"/>
              </p:cNvSpPr>
              <p:nvPr/>
            </p:nvSpPr>
            <p:spPr bwMode="auto">
              <a:xfrm>
                <a:off x="2868" y="948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b="1"/>
              </a:p>
            </p:txBody>
          </p:sp>
        </p:grpSp>
        <p:grpSp>
          <p:nvGrpSpPr>
            <p:cNvPr id="21515" name="Group 21"/>
            <p:cNvGrpSpPr>
              <a:grpSpLocks/>
            </p:cNvGrpSpPr>
            <p:nvPr/>
          </p:nvGrpSpPr>
          <p:grpSpPr bwMode="auto">
            <a:xfrm>
              <a:off x="3762" y="2031"/>
              <a:ext cx="1440" cy="1152"/>
              <a:chOff x="3684" y="660"/>
              <a:chExt cx="1440" cy="1152"/>
            </a:xfrm>
          </p:grpSpPr>
          <p:sp>
            <p:nvSpPr>
              <p:cNvPr id="21516" name="Oval 22"/>
              <p:cNvSpPr>
                <a:spLocks noChangeArrowheads="1"/>
              </p:cNvSpPr>
              <p:nvPr/>
            </p:nvSpPr>
            <p:spPr bwMode="auto">
              <a:xfrm>
                <a:off x="4692" y="1140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 u="sng" dirty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رقم</a:t>
                </a:r>
                <a:endParaRPr lang="en-US" b="1" u="sng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1517" name="Oval 23"/>
              <p:cNvSpPr>
                <a:spLocks noChangeArrowheads="1"/>
              </p:cNvSpPr>
              <p:nvPr/>
            </p:nvSpPr>
            <p:spPr bwMode="auto">
              <a:xfrm>
                <a:off x="4500" y="1524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الاسم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1518" name="Oval 24"/>
              <p:cNvSpPr>
                <a:spLocks noChangeArrowheads="1"/>
              </p:cNvSpPr>
              <p:nvPr/>
            </p:nvSpPr>
            <p:spPr bwMode="auto">
              <a:xfrm>
                <a:off x="4452" y="756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العنوان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1519" name="Line 25"/>
              <p:cNvSpPr>
                <a:spLocks noChangeShapeType="1"/>
              </p:cNvSpPr>
              <p:nvPr/>
            </p:nvSpPr>
            <p:spPr bwMode="auto">
              <a:xfrm flipH="1">
                <a:off x="4212" y="1284"/>
                <a:ext cx="48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b="1"/>
              </a:p>
            </p:txBody>
          </p:sp>
          <p:sp>
            <p:nvSpPr>
              <p:cNvPr id="21520" name="Line 26"/>
              <p:cNvSpPr>
                <a:spLocks noChangeShapeType="1"/>
              </p:cNvSpPr>
              <p:nvPr/>
            </p:nvSpPr>
            <p:spPr bwMode="auto">
              <a:xfrm flipH="1">
                <a:off x="4068" y="900"/>
                <a:ext cx="384" cy="24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b="1"/>
              </a:p>
            </p:txBody>
          </p:sp>
          <p:sp>
            <p:nvSpPr>
              <p:cNvPr id="21521" name="Line 27"/>
              <p:cNvSpPr>
                <a:spLocks noChangeShapeType="1"/>
              </p:cNvSpPr>
              <p:nvPr/>
            </p:nvSpPr>
            <p:spPr bwMode="auto">
              <a:xfrm flipH="1" flipV="1">
                <a:off x="4068" y="1476"/>
                <a:ext cx="432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b="1"/>
              </a:p>
            </p:txBody>
          </p:sp>
          <p:sp>
            <p:nvSpPr>
              <p:cNvPr id="21522" name="Oval 28"/>
              <p:cNvSpPr>
                <a:spLocks noChangeArrowheads="1"/>
              </p:cNvSpPr>
              <p:nvPr/>
            </p:nvSpPr>
            <p:spPr bwMode="auto">
              <a:xfrm>
                <a:off x="3684" y="660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الراتب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1523" name="Line 29"/>
              <p:cNvSpPr>
                <a:spLocks noChangeShapeType="1"/>
              </p:cNvSpPr>
              <p:nvPr/>
            </p:nvSpPr>
            <p:spPr bwMode="auto">
              <a:xfrm flipH="1">
                <a:off x="3924" y="948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b="1"/>
              </a:p>
            </p:txBody>
          </p:sp>
        </p:grpSp>
      </p:grpSp>
      <p:cxnSp>
        <p:nvCxnSpPr>
          <p:cNvPr id="34" name="رابط كسهم مستقيم 33"/>
          <p:cNvCxnSpPr/>
          <p:nvPr/>
        </p:nvCxnSpPr>
        <p:spPr bwMode="auto">
          <a:xfrm rot="10800000">
            <a:off x="3572280" y="4298346"/>
            <a:ext cx="34290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5" name="رابط كسهم مستقيم 34"/>
          <p:cNvCxnSpPr/>
          <p:nvPr/>
        </p:nvCxnSpPr>
        <p:spPr bwMode="auto">
          <a:xfrm>
            <a:off x="5413422" y="4298346"/>
            <a:ext cx="33655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6" name="رابط كسهم مستقيم 35"/>
          <p:cNvCxnSpPr/>
          <p:nvPr/>
        </p:nvCxnSpPr>
        <p:spPr bwMode="auto">
          <a:xfrm>
            <a:off x="5516454" y="4298346"/>
            <a:ext cx="33655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autoUpdateAnimBg="0"/>
      <p:bldP spid="30723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674B33B-DDEE-46B5-920F-B4B9F975A241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609600"/>
          </a:xfrm>
        </p:spPr>
        <p:txBody>
          <a:bodyPr/>
          <a:lstStyle/>
          <a:p>
            <a:pPr rtl="1" eaLnBrk="1" hangingPunct="1">
              <a:defRPr/>
            </a:pPr>
            <a:r>
              <a:rPr lang="ar-SA" sz="42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حل المثال رقم 1</a:t>
            </a:r>
            <a:endParaRPr lang="en-US" sz="4200" b="1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6700" y="1066800"/>
            <a:ext cx="8648700" cy="5029200"/>
          </a:xfrm>
        </p:spPr>
        <p:txBody>
          <a:bodyPr/>
          <a:lstStyle/>
          <a:p>
            <a:pPr algn="r" rtl="1" eaLnBrk="1" hangingPunct="1">
              <a:buFont typeface="Wingdings" pitchFamily="2" charset="2"/>
              <a:buNone/>
              <a:defRPr/>
            </a:pPr>
            <a:endParaRPr lang="ar-SA" sz="36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ar-SA" sz="36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ar-SA" sz="36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ar-SA" sz="3600" dirty="0" smtClean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006475" y="1187450"/>
            <a:ext cx="7086600" cy="1905000"/>
            <a:chOff x="738" y="1983"/>
            <a:chExt cx="4464" cy="1200"/>
          </a:xfrm>
        </p:grpSpPr>
        <p:sp>
          <p:nvSpPr>
            <p:cNvPr id="22540" name="Rectangle 5"/>
            <p:cNvSpPr>
              <a:spLocks noChangeArrowheads="1"/>
            </p:cNvSpPr>
            <p:nvPr/>
          </p:nvSpPr>
          <p:spPr bwMode="auto">
            <a:xfrm>
              <a:off x="1602" y="2511"/>
              <a:ext cx="624" cy="336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قسم</a:t>
              </a:r>
              <a:endParaRPr lang="en-US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541" name="Rectangle 6"/>
            <p:cNvSpPr>
              <a:spLocks noChangeArrowheads="1"/>
            </p:cNvSpPr>
            <p:nvPr/>
          </p:nvSpPr>
          <p:spPr bwMode="auto">
            <a:xfrm>
              <a:off x="3666" y="2511"/>
              <a:ext cx="624" cy="336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موظف</a:t>
              </a:r>
              <a:endParaRPr lang="en-US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22542" name="Group 7"/>
            <p:cNvGrpSpPr>
              <a:grpSpLocks/>
            </p:cNvGrpSpPr>
            <p:nvPr/>
          </p:nvGrpSpPr>
          <p:grpSpPr bwMode="auto">
            <a:xfrm>
              <a:off x="738" y="2127"/>
              <a:ext cx="1008" cy="1056"/>
              <a:chOff x="660" y="756"/>
              <a:chExt cx="1008" cy="1056"/>
            </a:xfrm>
          </p:grpSpPr>
          <p:sp>
            <p:nvSpPr>
              <p:cNvPr id="22560" name="Oval 8"/>
              <p:cNvSpPr>
                <a:spLocks noChangeArrowheads="1"/>
              </p:cNvSpPr>
              <p:nvPr/>
            </p:nvSpPr>
            <p:spPr bwMode="auto">
              <a:xfrm flipH="1">
                <a:off x="660" y="1140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الهاتف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2561" name="Oval 9"/>
              <p:cNvSpPr>
                <a:spLocks noChangeArrowheads="1"/>
              </p:cNvSpPr>
              <p:nvPr/>
            </p:nvSpPr>
            <p:spPr bwMode="auto">
              <a:xfrm flipH="1">
                <a:off x="852" y="1524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الاسم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2562" name="Oval 10"/>
              <p:cNvSpPr>
                <a:spLocks noChangeArrowheads="1"/>
              </p:cNvSpPr>
              <p:nvPr/>
            </p:nvSpPr>
            <p:spPr bwMode="auto">
              <a:xfrm flipH="1">
                <a:off x="900" y="756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 u="sng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رقم</a:t>
                </a:r>
                <a:endParaRPr lang="en-US" b="1" u="sng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2563" name="Line 11"/>
              <p:cNvSpPr>
                <a:spLocks noChangeShapeType="1"/>
              </p:cNvSpPr>
              <p:nvPr/>
            </p:nvSpPr>
            <p:spPr bwMode="auto">
              <a:xfrm>
                <a:off x="1332" y="948"/>
                <a:ext cx="336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64" name="Line 12"/>
              <p:cNvSpPr>
                <a:spLocks noChangeShapeType="1"/>
              </p:cNvSpPr>
              <p:nvPr/>
            </p:nvSpPr>
            <p:spPr bwMode="auto">
              <a:xfrm>
                <a:off x="1092" y="1284"/>
                <a:ext cx="43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65" name="Line 13"/>
              <p:cNvSpPr>
                <a:spLocks noChangeShapeType="1"/>
              </p:cNvSpPr>
              <p:nvPr/>
            </p:nvSpPr>
            <p:spPr bwMode="auto">
              <a:xfrm flipV="1">
                <a:off x="1284" y="1476"/>
                <a:ext cx="384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543" name="Group 14"/>
            <p:cNvGrpSpPr>
              <a:grpSpLocks/>
            </p:cNvGrpSpPr>
            <p:nvPr/>
          </p:nvGrpSpPr>
          <p:grpSpPr bwMode="auto">
            <a:xfrm>
              <a:off x="2250" y="1983"/>
              <a:ext cx="1404" cy="912"/>
              <a:chOff x="2172" y="612"/>
              <a:chExt cx="1404" cy="912"/>
            </a:xfrm>
          </p:grpSpPr>
          <p:sp>
            <p:nvSpPr>
              <p:cNvPr id="22553" name="AutoShape 15"/>
              <p:cNvSpPr>
                <a:spLocks noChangeArrowheads="1"/>
              </p:cNvSpPr>
              <p:nvPr/>
            </p:nvSpPr>
            <p:spPr bwMode="auto">
              <a:xfrm>
                <a:off x="2388" y="1140"/>
                <a:ext cx="960" cy="384"/>
              </a:xfrm>
              <a:prstGeom prst="flowChartDecision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يعمل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2556" name="Text Box 18"/>
              <p:cNvSpPr txBox="1">
                <a:spLocks noChangeArrowheads="1"/>
              </p:cNvSpPr>
              <p:nvPr/>
            </p:nvSpPr>
            <p:spPr bwMode="auto">
              <a:xfrm>
                <a:off x="3356" y="1116"/>
                <a:ext cx="220" cy="231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N</a:t>
                </a:r>
              </a:p>
            </p:txBody>
          </p:sp>
          <p:sp>
            <p:nvSpPr>
              <p:cNvPr id="22557" name="Text Box 19"/>
              <p:cNvSpPr txBox="1">
                <a:spLocks noChangeArrowheads="1"/>
              </p:cNvSpPr>
              <p:nvPr/>
            </p:nvSpPr>
            <p:spPr bwMode="auto">
              <a:xfrm>
                <a:off x="2172" y="1075"/>
                <a:ext cx="188" cy="231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  <p:sp>
            <p:nvSpPr>
              <p:cNvPr id="22558" name="Oval 20"/>
              <p:cNvSpPr>
                <a:spLocks noChangeArrowheads="1"/>
              </p:cNvSpPr>
              <p:nvPr/>
            </p:nvSpPr>
            <p:spPr bwMode="auto">
              <a:xfrm flipH="1">
                <a:off x="2580" y="612"/>
                <a:ext cx="528" cy="336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تاريخ</a:t>
                </a:r>
              </a:p>
              <a:p>
                <a:pPr algn="ctr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العمل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2559" name="Line 21"/>
              <p:cNvSpPr>
                <a:spLocks noChangeShapeType="1"/>
              </p:cNvSpPr>
              <p:nvPr/>
            </p:nvSpPr>
            <p:spPr bwMode="auto">
              <a:xfrm>
                <a:off x="2868" y="948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544" name="Group 22"/>
            <p:cNvGrpSpPr>
              <a:grpSpLocks/>
            </p:cNvGrpSpPr>
            <p:nvPr/>
          </p:nvGrpSpPr>
          <p:grpSpPr bwMode="auto">
            <a:xfrm>
              <a:off x="3762" y="2031"/>
              <a:ext cx="1440" cy="1152"/>
              <a:chOff x="3684" y="660"/>
              <a:chExt cx="1440" cy="1152"/>
            </a:xfrm>
          </p:grpSpPr>
          <p:sp>
            <p:nvSpPr>
              <p:cNvPr id="22545" name="Oval 23"/>
              <p:cNvSpPr>
                <a:spLocks noChangeArrowheads="1"/>
              </p:cNvSpPr>
              <p:nvPr/>
            </p:nvSpPr>
            <p:spPr bwMode="auto">
              <a:xfrm>
                <a:off x="4692" y="1140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 u="sng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رقم</a:t>
                </a:r>
                <a:endParaRPr lang="en-US" b="1" u="sng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2546" name="Oval 24"/>
              <p:cNvSpPr>
                <a:spLocks noChangeArrowheads="1"/>
              </p:cNvSpPr>
              <p:nvPr/>
            </p:nvSpPr>
            <p:spPr bwMode="auto">
              <a:xfrm>
                <a:off x="4500" y="1524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الاسم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2547" name="Oval 25"/>
              <p:cNvSpPr>
                <a:spLocks noChangeArrowheads="1"/>
              </p:cNvSpPr>
              <p:nvPr/>
            </p:nvSpPr>
            <p:spPr bwMode="auto">
              <a:xfrm>
                <a:off x="4452" y="756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العنوان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2548" name="Line 26"/>
              <p:cNvSpPr>
                <a:spLocks noChangeShapeType="1"/>
              </p:cNvSpPr>
              <p:nvPr/>
            </p:nvSpPr>
            <p:spPr bwMode="auto">
              <a:xfrm flipH="1">
                <a:off x="4212" y="1284"/>
                <a:ext cx="48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49" name="Line 27"/>
              <p:cNvSpPr>
                <a:spLocks noChangeShapeType="1"/>
              </p:cNvSpPr>
              <p:nvPr/>
            </p:nvSpPr>
            <p:spPr bwMode="auto">
              <a:xfrm flipH="1">
                <a:off x="4068" y="900"/>
                <a:ext cx="384" cy="24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50" name="Line 28"/>
              <p:cNvSpPr>
                <a:spLocks noChangeShapeType="1"/>
              </p:cNvSpPr>
              <p:nvPr/>
            </p:nvSpPr>
            <p:spPr bwMode="auto">
              <a:xfrm flipH="1" flipV="1">
                <a:off x="4068" y="1476"/>
                <a:ext cx="432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51" name="Oval 29"/>
              <p:cNvSpPr>
                <a:spLocks noChangeArrowheads="1"/>
              </p:cNvSpPr>
              <p:nvPr/>
            </p:nvSpPr>
            <p:spPr bwMode="auto">
              <a:xfrm>
                <a:off x="3684" y="660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الراتب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2552" name="Line 30"/>
              <p:cNvSpPr>
                <a:spLocks noChangeShapeType="1"/>
              </p:cNvSpPr>
              <p:nvPr/>
            </p:nvSpPr>
            <p:spPr bwMode="auto">
              <a:xfrm flipH="1">
                <a:off x="3924" y="948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36895" name="Text Box 31"/>
          <p:cNvSpPr txBox="1">
            <a:spLocks noChangeArrowheads="1"/>
          </p:cNvSpPr>
          <p:nvPr/>
        </p:nvSpPr>
        <p:spPr bwMode="auto">
          <a:xfrm>
            <a:off x="3905250" y="3311525"/>
            <a:ext cx="47355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 sz="2800" b="1">
                <a:latin typeface="Times New Roman" pitchFamily="18" charset="0"/>
                <a:cs typeface="Times New Roman" pitchFamily="18" charset="0"/>
              </a:rPr>
              <a:t>قسم    (</a:t>
            </a:r>
            <a:r>
              <a:rPr lang="ar-SA" sz="2800" b="1" u="sng">
                <a:latin typeface="Times New Roman" pitchFamily="18" charset="0"/>
                <a:cs typeface="Times New Roman" pitchFamily="18" charset="0"/>
              </a:rPr>
              <a:t> رقم القسم</a:t>
            </a:r>
            <a:r>
              <a:rPr lang="ar-SA" sz="2800" b="1">
                <a:latin typeface="Times New Roman" pitchFamily="18" charset="0"/>
                <a:cs typeface="Times New Roman" pitchFamily="18" charset="0"/>
              </a:rPr>
              <a:t> – الاسم – الهاتف )</a:t>
            </a:r>
            <a:endParaRPr lang="en-US" sz="2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96" name="Text Box 32"/>
          <p:cNvSpPr txBox="1">
            <a:spLocks noChangeArrowheads="1"/>
          </p:cNvSpPr>
          <p:nvPr/>
        </p:nvSpPr>
        <p:spPr bwMode="auto">
          <a:xfrm>
            <a:off x="3221038" y="4410075"/>
            <a:ext cx="58102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موظف  </a:t>
            </a: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ar-SA" sz="2800" b="1" u="sng" dirty="0">
                <a:latin typeface="Times New Roman" pitchFamily="18" charset="0"/>
                <a:cs typeface="Times New Roman" pitchFamily="18" charset="0"/>
              </a:rPr>
              <a:t>رقم الموظف</a:t>
            </a: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 – الاسم – العنوان - الراتب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97" name="Text Box 33"/>
          <p:cNvSpPr txBox="1">
            <a:spLocks noChangeArrowheads="1"/>
          </p:cNvSpPr>
          <p:nvPr/>
        </p:nvSpPr>
        <p:spPr bwMode="auto">
          <a:xfrm>
            <a:off x="1762125" y="4395788"/>
            <a:ext cx="15827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 sz="2800" b="1">
                <a:latin typeface="Times New Roman" pitchFamily="18" charset="0"/>
                <a:cs typeface="Times New Roman" pitchFamily="18" charset="0"/>
              </a:rPr>
              <a:t>- رقم القسم </a:t>
            </a:r>
            <a:endParaRPr lang="en-US" sz="2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98" name="Text Box 34"/>
          <p:cNvSpPr txBox="1">
            <a:spLocks noChangeArrowheads="1"/>
          </p:cNvSpPr>
          <p:nvPr/>
        </p:nvSpPr>
        <p:spPr bwMode="auto">
          <a:xfrm>
            <a:off x="58738" y="4395788"/>
            <a:ext cx="19177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- تاريخ العمل )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99" name="Line 35"/>
          <p:cNvSpPr>
            <a:spLocks noChangeShapeType="1"/>
          </p:cNvSpPr>
          <p:nvPr/>
        </p:nvSpPr>
        <p:spPr bwMode="auto">
          <a:xfrm flipV="1">
            <a:off x="2625725" y="3849688"/>
            <a:ext cx="4038600" cy="6223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lg"/>
          </a:ln>
        </p:spPr>
        <p:txBody>
          <a:bodyPr/>
          <a:lstStyle/>
          <a:p>
            <a:endParaRPr lang="en-US"/>
          </a:p>
        </p:txBody>
      </p:sp>
      <p:cxnSp>
        <p:nvCxnSpPr>
          <p:cNvPr id="39" name="رابط كسهم مستقيم 38"/>
          <p:cNvCxnSpPr/>
          <p:nvPr/>
        </p:nvCxnSpPr>
        <p:spPr bwMode="auto">
          <a:xfrm>
            <a:off x="5207358" y="2329656"/>
            <a:ext cx="33655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0" name="رابط كسهم مستقيم 39"/>
          <p:cNvCxnSpPr/>
          <p:nvPr/>
        </p:nvCxnSpPr>
        <p:spPr bwMode="auto">
          <a:xfrm>
            <a:off x="5321121" y="2325711"/>
            <a:ext cx="33655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1" name="رابط كسهم مستقيم 40"/>
          <p:cNvCxnSpPr/>
          <p:nvPr/>
        </p:nvCxnSpPr>
        <p:spPr bwMode="auto">
          <a:xfrm rot="10800000">
            <a:off x="3404853" y="2327859"/>
            <a:ext cx="34290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8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6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6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autoUpdateAnimBg="0"/>
      <p:bldP spid="36867" grpId="0" build="p" autoUpdateAnimBg="0"/>
      <p:bldP spid="36895" grpId="0" autoUpdateAnimBg="0"/>
      <p:bldP spid="36896" grpId="0" autoUpdateAnimBg="0"/>
      <p:bldP spid="36897" grpId="0" autoUpdateAnimBg="0"/>
      <p:bldP spid="36898" grpId="0" autoUpdateAnimBg="0"/>
      <p:bldP spid="3689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5CAFB6-2304-429C-9565-E6AABE24FEF1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609600"/>
          </a:xfrm>
        </p:spPr>
        <p:txBody>
          <a:bodyPr/>
          <a:lstStyle/>
          <a:p>
            <a:pPr rtl="1" eaLnBrk="1" hangingPunct="1">
              <a:defRPr/>
            </a:pPr>
            <a:r>
              <a:rPr lang="ar-SA" sz="42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مثال رقم 2</a:t>
            </a:r>
            <a:endParaRPr lang="en-US" sz="4200" b="1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8941" y="965915"/>
            <a:ext cx="8628845" cy="5130085"/>
          </a:xfrm>
        </p:spPr>
        <p:txBody>
          <a:bodyPr/>
          <a:lstStyle/>
          <a:p>
            <a:pPr algn="r" rtl="1" eaLnBrk="1" hangingPunct="1">
              <a:buFont typeface="Arial" pitchFamily="34" charset="0"/>
              <a:buChar char="•"/>
              <a:defRPr/>
            </a:pPr>
            <a:r>
              <a:rPr lang="ar-SA" b="1" dirty="0" smtClean="0"/>
              <a:t>الشكل </a:t>
            </a:r>
            <a:r>
              <a:rPr lang="ar-SA" b="1" dirty="0" smtClean="0"/>
              <a:t>المعطى </a:t>
            </a:r>
            <a:r>
              <a:rPr lang="ar-SA" b="1" dirty="0" smtClean="0"/>
              <a:t>يمثل نموذج كينونة/علاقة </a:t>
            </a:r>
            <a:r>
              <a:rPr lang="en-US" b="1" dirty="0" smtClean="0"/>
              <a:t>(ER)</a:t>
            </a:r>
            <a:r>
              <a:rPr lang="ar-SA" b="1" dirty="0" smtClean="0"/>
              <a:t> لتمثيل بيانات تسجيل الطلبة لمقررات في جامعة</a:t>
            </a:r>
            <a:r>
              <a:rPr lang="ar-SA" b="1" dirty="0" smtClean="0"/>
              <a:t>.</a:t>
            </a:r>
            <a:endParaRPr lang="en-US" b="1" dirty="0" smtClean="0"/>
          </a:p>
          <a:p>
            <a:pPr algn="r" rtl="1" eaLnBrk="1" hangingPunct="1">
              <a:buFont typeface="Arial" pitchFamily="34" charset="0"/>
              <a:buChar char="•"/>
              <a:defRPr/>
            </a:pPr>
            <a:r>
              <a:rPr lang="ar-SA" b="1" u="sng" dirty="0" smtClean="0">
                <a:solidFill>
                  <a:schemeClr val="tx1">
                    <a:lumMod val="75000"/>
                  </a:schemeClr>
                </a:solidFill>
              </a:rPr>
              <a:t>المطلوب</a:t>
            </a:r>
            <a:r>
              <a:rPr lang="ar-SA" b="1" dirty="0" smtClean="0"/>
              <a:t> هو تحويل الشكل إلي النموذج </a:t>
            </a:r>
            <a:r>
              <a:rPr lang="ar-SA" b="1" dirty="0" smtClean="0"/>
              <a:t>العلائقي </a:t>
            </a:r>
            <a:r>
              <a:rPr lang="ar-SA" b="1" dirty="0" smtClean="0"/>
              <a:t>المكافئ له.</a:t>
            </a:r>
            <a:endParaRPr lang="en-US" dirty="0" smtClean="0"/>
          </a:p>
          <a:p>
            <a:pPr algn="r" rtl="1" eaLnBrk="1" hangingPunct="1">
              <a:buFont typeface="Wingdings" pitchFamily="2" charset="2"/>
              <a:buNone/>
              <a:defRPr/>
            </a:pPr>
            <a:endParaRPr lang="ar-SA" b="1" u="sng" dirty="0" smtClean="0"/>
          </a:p>
          <a:p>
            <a:pPr algn="r" rtl="1" eaLnBrk="1" hangingPunct="1">
              <a:buFont typeface="Wingdings" pitchFamily="2" charset="2"/>
              <a:buNone/>
              <a:defRPr/>
            </a:pPr>
            <a:endParaRPr lang="ar-SA" b="1" u="sng" dirty="0" smtClean="0"/>
          </a:p>
          <a:p>
            <a:pPr algn="r" rtl="1" eaLnBrk="1" hangingPunct="1">
              <a:buFont typeface="Wingdings" pitchFamily="2" charset="2"/>
              <a:buNone/>
              <a:defRPr/>
            </a:pPr>
            <a:endParaRPr lang="ar-SA" b="1" u="sng" dirty="0" smtClean="0"/>
          </a:p>
          <a:p>
            <a:pPr algn="r" rtl="1" eaLnBrk="1" hangingPunct="1">
              <a:buFont typeface="Wingdings" pitchFamily="2" charset="2"/>
              <a:buNone/>
              <a:defRPr/>
            </a:pPr>
            <a:endParaRPr lang="ar-SA" b="1" u="sng" dirty="0" smtClean="0"/>
          </a:p>
          <a:p>
            <a:pPr algn="r" rtl="1" eaLnBrk="1" hangingPunct="1">
              <a:buFont typeface="Wingdings" pitchFamily="2" charset="2"/>
              <a:buNone/>
              <a:defRPr/>
            </a:pPr>
            <a:endParaRPr lang="ar-SA" b="1" u="sng" dirty="0" smtClean="0"/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1173163" y="3232150"/>
            <a:ext cx="7086600" cy="2057400"/>
            <a:chOff x="648" y="684"/>
            <a:chExt cx="4464" cy="1296"/>
          </a:xfrm>
        </p:grpSpPr>
        <p:sp>
          <p:nvSpPr>
            <p:cNvPr id="23559" name="Rectangle 4"/>
            <p:cNvSpPr>
              <a:spLocks noChangeArrowheads="1"/>
            </p:cNvSpPr>
            <p:nvPr/>
          </p:nvSpPr>
          <p:spPr bwMode="auto">
            <a:xfrm>
              <a:off x="1512" y="1164"/>
              <a:ext cx="624" cy="336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مقرر</a:t>
              </a:r>
              <a:endParaRPr lang="en-US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560" name="Rectangle 5"/>
            <p:cNvSpPr>
              <a:spLocks noChangeArrowheads="1"/>
            </p:cNvSpPr>
            <p:nvPr/>
          </p:nvSpPr>
          <p:spPr bwMode="auto">
            <a:xfrm>
              <a:off x="3576" y="1164"/>
              <a:ext cx="624" cy="336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طالب</a:t>
              </a:r>
              <a:endParaRPr lang="en-US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23561" name="Group 6"/>
            <p:cNvGrpSpPr>
              <a:grpSpLocks/>
            </p:cNvGrpSpPr>
            <p:nvPr/>
          </p:nvGrpSpPr>
          <p:grpSpPr bwMode="auto">
            <a:xfrm>
              <a:off x="648" y="780"/>
              <a:ext cx="1008" cy="1056"/>
              <a:chOff x="576" y="612"/>
              <a:chExt cx="1008" cy="1056"/>
            </a:xfrm>
          </p:grpSpPr>
          <p:sp>
            <p:nvSpPr>
              <p:cNvPr id="23581" name="Oval 7"/>
              <p:cNvSpPr>
                <a:spLocks noChangeArrowheads="1"/>
              </p:cNvSpPr>
              <p:nvPr/>
            </p:nvSpPr>
            <p:spPr bwMode="auto">
              <a:xfrm flipH="1">
                <a:off x="576" y="996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الساعات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3582" name="Oval 8"/>
              <p:cNvSpPr>
                <a:spLocks noChangeArrowheads="1"/>
              </p:cNvSpPr>
              <p:nvPr/>
            </p:nvSpPr>
            <p:spPr bwMode="auto">
              <a:xfrm flipH="1">
                <a:off x="768" y="1380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الاسم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3583" name="Oval 9"/>
              <p:cNvSpPr>
                <a:spLocks noChangeArrowheads="1"/>
              </p:cNvSpPr>
              <p:nvPr/>
            </p:nvSpPr>
            <p:spPr bwMode="auto">
              <a:xfrm flipH="1">
                <a:off x="816" y="612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 u="sng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رقم</a:t>
                </a:r>
                <a:endParaRPr lang="en-US" b="1" u="sng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3584" name="Line 10"/>
              <p:cNvSpPr>
                <a:spLocks noChangeShapeType="1"/>
              </p:cNvSpPr>
              <p:nvPr/>
            </p:nvSpPr>
            <p:spPr bwMode="auto">
              <a:xfrm>
                <a:off x="1248" y="804"/>
                <a:ext cx="336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85" name="Line 11"/>
              <p:cNvSpPr>
                <a:spLocks noChangeShapeType="1"/>
              </p:cNvSpPr>
              <p:nvPr/>
            </p:nvSpPr>
            <p:spPr bwMode="auto">
              <a:xfrm>
                <a:off x="1008" y="1140"/>
                <a:ext cx="43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86" name="Line 12"/>
              <p:cNvSpPr>
                <a:spLocks noChangeShapeType="1"/>
              </p:cNvSpPr>
              <p:nvPr/>
            </p:nvSpPr>
            <p:spPr bwMode="auto">
              <a:xfrm flipV="1">
                <a:off x="1200" y="1332"/>
                <a:ext cx="384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3562" name="Group 13"/>
            <p:cNvGrpSpPr>
              <a:grpSpLocks/>
            </p:cNvGrpSpPr>
            <p:nvPr/>
          </p:nvGrpSpPr>
          <p:grpSpPr bwMode="auto">
            <a:xfrm>
              <a:off x="4056" y="780"/>
              <a:ext cx="1056" cy="1056"/>
              <a:chOff x="3984" y="612"/>
              <a:chExt cx="1056" cy="1056"/>
            </a:xfrm>
          </p:grpSpPr>
          <p:sp>
            <p:nvSpPr>
              <p:cNvPr id="23575" name="Oval 14"/>
              <p:cNvSpPr>
                <a:spLocks noChangeArrowheads="1"/>
              </p:cNvSpPr>
              <p:nvPr/>
            </p:nvSpPr>
            <p:spPr bwMode="auto">
              <a:xfrm>
                <a:off x="4608" y="996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 u="sng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رقم</a:t>
                </a:r>
                <a:endParaRPr lang="en-US" b="1" u="sng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3576" name="Oval 15"/>
              <p:cNvSpPr>
                <a:spLocks noChangeArrowheads="1"/>
              </p:cNvSpPr>
              <p:nvPr/>
            </p:nvSpPr>
            <p:spPr bwMode="auto">
              <a:xfrm>
                <a:off x="4416" y="1380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الاسم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3577" name="Oval 16"/>
              <p:cNvSpPr>
                <a:spLocks noChangeArrowheads="1"/>
              </p:cNvSpPr>
              <p:nvPr/>
            </p:nvSpPr>
            <p:spPr bwMode="auto">
              <a:xfrm>
                <a:off x="4368" y="612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العنوان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3578" name="Line 17"/>
              <p:cNvSpPr>
                <a:spLocks noChangeShapeType="1"/>
              </p:cNvSpPr>
              <p:nvPr/>
            </p:nvSpPr>
            <p:spPr bwMode="auto">
              <a:xfrm flipH="1">
                <a:off x="4128" y="1140"/>
                <a:ext cx="48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79" name="Line 18"/>
              <p:cNvSpPr>
                <a:spLocks noChangeShapeType="1"/>
              </p:cNvSpPr>
              <p:nvPr/>
            </p:nvSpPr>
            <p:spPr bwMode="auto">
              <a:xfrm flipH="1">
                <a:off x="3984" y="756"/>
                <a:ext cx="384" cy="24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80" name="Line 19"/>
              <p:cNvSpPr>
                <a:spLocks noChangeShapeType="1"/>
              </p:cNvSpPr>
              <p:nvPr/>
            </p:nvSpPr>
            <p:spPr bwMode="auto">
              <a:xfrm flipH="1" flipV="1">
                <a:off x="3984" y="1332"/>
                <a:ext cx="432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3563" name="Group 20"/>
            <p:cNvGrpSpPr>
              <a:grpSpLocks/>
            </p:cNvGrpSpPr>
            <p:nvPr/>
          </p:nvGrpSpPr>
          <p:grpSpPr bwMode="auto">
            <a:xfrm>
              <a:off x="2156" y="684"/>
              <a:ext cx="1416" cy="1296"/>
              <a:chOff x="2084" y="516"/>
              <a:chExt cx="1416" cy="1296"/>
            </a:xfrm>
          </p:grpSpPr>
          <p:sp>
            <p:nvSpPr>
              <p:cNvPr id="23564" name="AutoShape 21"/>
              <p:cNvSpPr>
                <a:spLocks noChangeArrowheads="1"/>
              </p:cNvSpPr>
              <p:nvPr/>
            </p:nvSpPr>
            <p:spPr bwMode="auto">
              <a:xfrm>
                <a:off x="2304" y="996"/>
                <a:ext cx="960" cy="384"/>
              </a:xfrm>
              <a:prstGeom prst="flowChartDecision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يسجل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3567" name="Text Box 24"/>
              <p:cNvSpPr txBox="1">
                <a:spLocks noChangeArrowheads="1"/>
              </p:cNvSpPr>
              <p:nvPr/>
            </p:nvSpPr>
            <p:spPr bwMode="auto">
              <a:xfrm>
                <a:off x="3264" y="866"/>
                <a:ext cx="236" cy="231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m</a:t>
                </a:r>
              </a:p>
            </p:txBody>
          </p:sp>
          <p:sp>
            <p:nvSpPr>
              <p:cNvPr id="23568" name="Text Box 25"/>
              <p:cNvSpPr txBox="1">
                <a:spLocks noChangeArrowheads="1"/>
              </p:cNvSpPr>
              <p:nvPr/>
            </p:nvSpPr>
            <p:spPr bwMode="auto">
              <a:xfrm>
                <a:off x="2084" y="907"/>
                <a:ext cx="196" cy="231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n</a:t>
                </a:r>
              </a:p>
            </p:txBody>
          </p:sp>
          <p:sp>
            <p:nvSpPr>
              <p:cNvPr id="23569" name="Oval 26"/>
              <p:cNvSpPr>
                <a:spLocks noChangeArrowheads="1"/>
              </p:cNvSpPr>
              <p:nvPr/>
            </p:nvSpPr>
            <p:spPr bwMode="auto">
              <a:xfrm flipH="1">
                <a:off x="2784" y="516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العام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3570" name="Oval 27"/>
              <p:cNvSpPr>
                <a:spLocks noChangeArrowheads="1"/>
              </p:cNvSpPr>
              <p:nvPr/>
            </p:nvSpPr>
            <p:spPr bwMode="auto">
              <a:xfrm flipH="1">
                <a:off x="2256" y="1524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الشعبة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3571" name="Line 28"/>
              <p:cNvSpPr>
                <a:spLocks noChangeShapeType="1"/>
              </p:cNvSpPr>
              <p:nvPr/>
            </p:nvSpPr>
            <p:spPr bwMode="auto">
              <a:xfrm flipV="1">
                <a:off x="2448" y="1284"/>
                <a:ext cx="96" cy="24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72" name="Line 29"/>
              <p:cNvSpPr>
                <a:spLocks noChangeShapeType="1"/>
              </p:cNvSpPr>
              <p:nvPr/>
            </p:nvSpPr>
            <p:spPr bwMode="auto">
              <a:xfrm flipH="1">
                <a:off x="2928" y="804"/>
                <a:ext cx="108" cy="24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73" name="Oval 30"/>
              <p:cNvSpPr>
                <a:spLocks noChangeArrowheads="1"/>
              </p:cNvSpPr>
              <p:nvPr/>
            </p:nvSpPr>
            <p:spPr bwMode="auto">
              <a:xfrm flipH="1">
                <a:off x="2964" y="1524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الفصل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3574" name="Line 31"/>
              <p:cNvSpPr>
                <a:spLocks noChangeShapeType="1"/>
              </p:cNvSpPr>
              <p:nvPr/>
            </p:nvSpPr>
            <p:spPr bwMode="auto">
              <a:xfrm flipH="1" flipV="1">
                <a:off x="3036" y="1296"/>
                <a:ext cx="156" cy="24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cxnSp>
        <p:nvCxnSpPr>
          <p:cNvPr id="36" name="رابط كسهم مستقيم 35"/>
          <p:cNvCxnSpPr/>
          <p:nvPr/>
        </p:nvCxnSpPr>
        <p:spPr bwMode="auto">
          <a:xfrm rot="10800000">
            <a:off x="3523021" y="4284724"/>
            <a:ext cx="34290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7" name="رابط كسهم مستقيم 36"/>
          <p:cNvCxnSpPr/>
          <p:nvPr/>
        </p:nvCxnSpPr>
        <p:spPr bwMode="auto">
          <a:xfrm rot="10800000">
            <a:off x="3642955" y="4287145"/>
            <a:ext cx="34290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8" name="رابط كسهم مستقيم 37"/>
          <p:cNvCxnSpPr/>
          <p:nvPr/>
        </p:nvCxnSpPr>
        <p:spPr bwMode="auto">
          <a:xfrm>
            <a:off x="5387664" y="4298346"/>
            <a:ext cx="33655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9" name="رابط كسهم مستقيم 38"/>
          <p:cNvCxnSpPr/>
          <p:nvPr/>
        </p:nvCxnSpPr>
        <p:spPr bwMode="auto">
          <a:xfrm>
            <a:off x="5501427" y="4296198"/>
            <a:ext cx="33655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autoUpdateAnimBg="0"/>
      <p:bldP spid="31747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DB3161-52E4-49B5-B49F-9E0F7B0D499B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598488" y="249238"/>
            <a:ext cx="7772400" cy="609600"/>
          </a:xfrm>
        </p:spPr>
        <p:txBody>
          <a:bodyPr/>
          <a:lstStyle/>
          <a:p>
            <a:pPr rtl="1" eaLnBrk="1" hangingPunct="1">
              <a:defRPr/>
            </a:pPr>
            <a:r>
              <a:rPr lang="ar-SA" sz="42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حل المثال رقم 2</a:t>
            </a:r>
            <a:endParaRPr lang="en-US" sz="4200" b="1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5138" y="858838"/>
            <a:ext cx="8199437" cy="5278437"/>
          </a:xfrm>
        </p:spPr>
        <p:txBody>
          <a:bodyPr/>
          <a:lstStyle/>
          <a:p>
            <a:pPr algn="r" rtl="1" eaLnBrk="1" hangingPunct="1">
              <a:buFont typeface="Wingdings" pitchFamily="2" charset="2"/>
              <a:buNone/>
              <a:defRPr/>
            </a:pPr>
            <a:endParaRPr lang="ar-SA" b="1" u="sng" dirty="0" smtClean="0"/>
          </a:p>
          <a:p>
            <a:pPr algn="r" rtl="1" eaLnBrk="1" hangingPunct="1">
              <a:buFont typeface="Wingdings" pitchFamily="2" charset="2"/>
              <a:buNone/>
              <a:defRPr/>
            </a:pPr>
            <a:endParaRPr lang="ar-SA" b="1" u="sng" dirty="0" smtClean="0"/>
          </a:p>
          <a:p>
            <a:pPr algn="r" rtl="1" eaLnBrk="1" hangingPunct="1">
              <a:buFont typeface="Wingdings" pitchFamily="2" charset="2"/>
              <a:buNone/>
              <a:defRPr/>
            </a:pPr>
            <a:endParaRPr lang="ar-SA" b="1" u="sng" dirty="0" smtClean="0"/>
          </a:p>
          <a:p>
            <a:pPr algn="r" rtl="1" eaLnBrk="1" hangingPunct="1">
              <a:buFont typeface="Wingdings" pitchFamily="2" charset="2"/>
              <a:buNone/>
              <a:defRPr/>
            </a:pPr>
            <a:endParaRPr lang="ar-SA" b="1" u="sng" dirty="0" smtClean="0"/>
          </a:p>
          <a:p>
            <a:pPr algn="r" rtl="1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endParaRPr lang="ar-SA" b="1" dirty="0" smtClean="0"/>
          </a:p>
          <a:p>
            <a:pPr algn="r" rtl="1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endParaRPr lang="ar-SA" b="1" dirty="0" smtClean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131888" y="1106488"/>
            <a:ext cx="7086600" cy="2057400"/>
            <a:chOff x="648" y="684"/>
            <a:chExt cx="4464" cy="1296"/>
          </a:xfrm>
        </p:grpSpPr>
        <p:sp>
          <p:nvSpPr>
            <p:cNvPr id="24594" name="Rectangle 5"/>
            <p:cNvSpPr>
              <a:spLocks noChangeArrowheads="1"/>
            </p:cNvSpPr>
            <p:nvPr/>
          </p:nvSpPr>
          <p:spPr bwMode="auto">
            <a:xfrm>
              <a:off x="1512" y="1164"/>
              <a:ext cx="624" cy="336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مقرر</a:t>
              </a:r>
              <a:endParaRPr lang="en-US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595" name="Rectangle 6"/>
            <p:cNvSpPr>
              <a:spLocks noChangeArrowheads="1"/>
            </p:cNvSpPr>
            <p:nvPr/>
          </p:nvSpPr>
          <p:spPr bwMode="auto">
            <a:xfrm>
              <a:off x="3576" y="1164"/>
              <a:ext cx="624" cy="336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طالب</a:t>
              </a:r>
              <a:endParaRPr lang="en-US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24596" name="Group 7"/>
            <p:cNvGrpSpPr>
              <a:grpSpLocks/>
            </p:cNvGrpSpPr>
            <p:nvPr/>
          </p:nvGrpSpPr>
          <p:grpSpPr bwMode="auto">
            <a:xfrm>
              <a:off x="648" y="780"/>
              <a:ext cx="1008" cy="1056"/>
              <a:chOff x="576" y="612"/>
              <a:chExt cx="1008" cy="1056"/>
            </a:xfrm>
          </p:grpSpPr>
          <p:sp>
            <p:nvSpPr>
              <p:cNvPr id="24616" name="Oval 8"/>
              <p:cNvSpPr>
                <a:spLocks noChangeArrowheads="1"/>
              </p:cNvSpPr>
              <p:nvPr/>
            </p:nvSpPr>
            <p:spPr bwMode="auto">
              <a:xfrm flipH="1">
                <a:off x="576" y="996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الساعات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4617" name="Oval 9"/>
              <p:cNvSpPr>
                <a:spLocks noChangeArrowheads="1"/>
              </p:cNvSpPr>
              <p:nvPr/>
            </p:nvSpPr>
            <p:spPr bwMode="auto">
              <a:xfrm flipH="1">
                <a:off x="768" y="1380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الاسم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4618" name="Oval 10"/>
              <p:cNvSpPr>
                <a:spLocks noChangeArrowheads="1"/>
              </p:cNvSpPr>
              <p:nvPr/>
            </p:nvSpPr>
            <p:spPr bwMode="auto">
              <a:xfrm flipH="1">
                <a:off x="816" y="612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 u="sng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رقم</a:t>
                </a:r>
                <a:endParaRPr lang="en-US" b="1" u="sng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4619" name="Line 11"/>
              <p:cNvSpPr>
                <a:spLocks noChangeShapeType="1"/>
              </p:cNvSpPr>
              <p:nvPr/>
            </p:nvSpPr>
            <p:spPr bwMode="auto">
              <a:xfrm>
                <a:off x="1248" y="804"/>
                <a:ext cx="336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20" name="Line 12"/>
              <p:cNvSpPr>
                <a:spLocks noChangeShapeType="1"/>
              </p:cNvSpPr>
              <p:nvPr/>
            </p:nvSpPr>
            <p:spPr bwMode="auto">
              <a:xfrm>
                <a:off x="1008" y="1140"/>
                <a:ext cx="43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21" name="Line 13"/>
              <p:cNvSpPr>
                <a:spLocks noChangeShapeType="1"/>
              </p:cNvSpPr>
              <p:nvPr/>
            </p:nvSpPr>
            <p:spPr bwMode="auto">
              <a:xfrm flipV="1">
                <a:off x="1200" y="1332"/>
                <a:ext cx="384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4597" name="Group 14"/>
            <p:cNvGrpSpPr>
              <a:grpSpLocks/>
            </p:cNvGrpSpPr>
            <p:nvPr/>
          </p:nvGrpSpPr>
          <p:grpSpPr bwMode="auto">
            <a:xfrm>
              <a:off x="4056" y="780"/>
              <a:ext cx="1056" cy="1056"/>
              <a:chOff x="3984" y="612"/>
              <a:chExt cx="1056" cy="1056"/>
            </a:xfrm>
          </p:grpSpPr>
          <p:sp>
            <p:nvSpPr>
              <p:cNvPr id="24610" name="Oval 15"/>
              <p:cNvSpPr>
                <a:spLocks noChangeArrowheads="1"/>
              </p:cNvSpPr>
              <p:nvPr/>
            </p:nvSpPr>
            <p:spPr bwMode="auto">
              <a:xfrm>
                <a:off x="4608" y="996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 u="sng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رقم</a:t>
                </a:r>
                <a:endParaRPr lang="en-US" b="1" u="sng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4611" name="Oval 16"/>
              <p:cNvSpPr>
                <a:spLocks noChangeArrowheads="1"/>
              </p:cNvSpPr>
              <p:nvPr/>
            </p:nvSpPr>
            <p:spPr bwMode="auto">
              <a:xfrm>
                <a:off x="4416" y="1380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الاسم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4612" name="Oval 17"/>
              <p:cNvSpPr>
                <a:spLocks noChangeArrowheads="1"/>
              </p:cNvSpPr>
              <p:nvPr/>
            </p:nvSpPr>
            <p:spPr bwMode="auto">
              <a:xfrm>
                <a:off x="4368" y="612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العنوان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4613" name="Line 18"/>
              <p:cNvSpPr>
                <a:spLocks noChangeShapeType="1"/>
              </p:cNvSpPr>
              <p:nvPr/>
            </p:nvSpPr>
            <p:spPr bwMode="auto">
              <a:xfrm flipH="1">
                <a:off x="4128" y="1140"/>
                <a:ext cx="48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14" name="Line 19"/>
              <p:cNvSpPr>
                <a:spLocks noChangeShapeType="1"/>
              </p:cNvSpPr>
              <p:nvPr/>
            </p:nvSpPr>
            <p:spPr bwMode="auto">
              <a:xfrm flipH="1">
                <a:off x="3984" y="756"/>
                <a:ext cx="384" cy="24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15" name="Line 20"/>
              <p:cNvSpPr>
                <a:spLocks noChangeShapeType="1"/>
              </p:cNvSpPr>
              <p:nvPr/>
            </p:nvSpPr>
            <p:spPr bwMode="auto">
              <a:xfrm flipH="1" flipV="1">
                <a:off x="3984" y="1332"/>
                <a:ext cx="432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4598" name="Group 21"/>
            <p:cNvGrpSpPr>
              <a:grpSpLocks/>
            </p:cNvGrpSpPr>
            <p:nvPr/>
          </p:nvGrpSpPr>
          <p:grpSpPr bwMode="auto">
            <a:xfrm>
              <a:off x="2213" y="684"/>
              <a:ext cx="1327" cy="1296"/>
              <a:chOff x="2141" y="516"/>
              <a:chExt cx="1327" cy="1296"/>
            </a:xfrm>
          </p:grpSpPr>
          <p:sp>
            <p:nvSpPr>
              <p:cNvPr id="24599" name="AutoShape 22"/>
              <p:cNvSpPr>
                <a:spLocks noChangeArrowheads="1"/>
              </p:cNvSpPr>
              <p:nvPr/>
            </p:nvSpPr>
            <p:spPr bwMode="auto">
              <a:xfrm>
                <a:off x="2304" y="996"/>
                <a:ext cx="960" cy="384"/>
              </a:xfrm>
              <a:prstGeom prst="flowChartDecision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يسجل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4602" name="Text Box 25"/>
              <p:cNvSpPr txBox="1">
                <a:spLocks noChangeArrowheads="1"/>
              </p:cNvSpPr>
              <p:nvPr/>
            </p:nvSpPr>
            <p:spPr bwMode="auto">
              <a:xfrm>
                <a:off x="3232" y="947"/>
                <a:ext cx="236" cy="231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m</a:t>
                </a:r>
              </a:p>
            </p:txBody>
          </p:sp>
          <p:sp>
            <p:nvSpPr>
              <p:cNvPr id="24603" name="Text Box 26"/>
              <p:cNvSpPr txBox="1">
                <a:spLocks noChangeArrowheads="1"/>
              </p:cNvSpPr>
              <p:nvPr/>
            </p:nvSpPr>
            <p:spPr bwMode="auto">
              <a:xfrm>
                <a:off x="2141" y="964"/>
                <a:ext cx="196" cy="231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n</a:t>
                </a:r>
              </a:p>
            </p:txBody>
          </p:sp>
          <p:sp>
            <p:nvSpPr>
              <p:cNvPr id="24604" name="Oval 27"/>
              <p:cNvSpPr>
                <a:spLocks noChangeArrowheads="1"/>
              </p:cNvSpPr>
              <p:nvPr/>
            </p:nvSpPr>
            <p:spPr bwMode="auto">
              <a:xfrm flipH="1">
                <a:off x="2784" y="516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العام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4605" name="Oval 28"/>
              <p:cNvSpPr>
                <a:spLocks noChangeArrowheads="1"/>
              </p:cNvSpPr>
              <p:nvPr/>
            </p:nvSpPr>
            <p:spPr bwMode="auto">
              <a:xfrm flipH="1">
                <a:off x="2256" y="1524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الشعبة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4606" name="Line 29"/>
              <p:cNvSpPr>
                <a:spLocks noChangeShapeType="1"/>
              </p:cNvSpPr>
              <p:nvPr/>
            </p:nvSpPr>
            <p:spPr bwMode="auto">
              <a:xfrm flipV="1">
                <a:off x="2448" y="1284"/>
                <a:ext cx="96" cy="24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07" name="Line 30"/>
              <p:cNvSpPr>
                <a:spLocks noChangeShapeType="1"/>
              </p:cNvSpPr>
              <p:nvPr/>
            </p:nvSpPr>
            <p:spPr bwMode="auto">
              <a:xfrm flipH="1">
                <a:off x="2928" y="804"/>
                <a:ext cx="108" cy="24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08" name="Oval 31"/>
              <p:cNvSpPr>
                <a:spLocks noChangeArrowheads="1"/>
              </p:cNvSpPr>
              <p:nvPr/>
            </p:nvSpPr>
            <p:spPr bwMode="auto">
              <a:xfrm flipH="1">
                <a:off x="2964" y="1524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الفصل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4609" name="Line 32"/>
              <p:cNvSpPr>
                <a:spLocks noChangeShapeType="1"/>
              </p:cNvSpPr>
              <p:nvPr/>
            </p:nvSpPr>
            <p:spPr bwMode="auto">
              <a:xfrm flipH="1" flipV="1">
                <a:off x="3036" y="1296"/>
                <a:ext cx="156" cy="24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37925" name="Freeform 37"/>
          <p:cNvSpPr>
            <a:spLocks/>
          </p:cNvSpPr>
          <p:nvPr/>
        </p:nvSpPr>
        <p:spPr bwMode="auto">
          <a:xfrm>
            <a:off x="6934200" y="3913188"/>
            <a:ext cx="2066925" cy="1516062"/>
          </a:xfrm>
          <a:custGeom>
            <a:avLst/>
            <a:gdLst>
              <a:gd name="T0" fmla="*/ 209550 w 1302"/>
              <a:gd name="T1" fmla="*/ 1516062 h 1128"/>
              <a:gd name="T2" fmla="*/ 438150 w 1302"/>
              <a:gd name="T3" fmla="*/ 1387036 h 1128"/>
              <a:gd name="T4" fmla="*/ 628650 w 1302"/>
              <a:gd name="T5" fmla="*/ 1274137 h 1128"/>
              <a:gd name="T6" fmla="*/ 914400 w 1302"/>
              <a:gd name="T7" fmla="*/ 1225752 h 1128"/>
              <a:gd name="T8" fmla="*/ 1543050 w 1302"/>
              <a:gd name="T9" fmla="*/ 1112854 h 1128"/>
              <a:gd name="T10" fmla="*/ 2038350 w 1302"/>
              <a:gd name="T11" fmla="*/ 967699 h 1128"/>
              <a:gd name="T12" fmla="*/ 1981200 w 1302"/>
              <a:gd name="T13" fmla="*/ 790288 h 1128"/>
              <a:gd name="T14" fmla="*/ 1581150 w 1302"/>
              <a:gd name="T15" fmla="*/ 548363 h 1128"/>
              <a:gd name="T16" fmla="*/ 1181100 w 1302"/>
              <a:gd name="T17" fmla="*/ 435465 h 1128"/>
              <a:gd name="T18" fmla="*/ 838200 w 1302"/>
              <a:gd name="T19" fmla="*/ 354823 h 1128"/>
              <a:gd name="T20" fmla="*/ 514350 w 1302"/>
              <a:gd name="T21" fmla="*/ 274181 h 1128"/>
              <a:gd name="T22" fmla="*/ 190500 w 1302"/>
              <a:gd name="T23" fmla="*/ 193540 h 1128"/>
              <a:gd name="T24" fmla="*/ 0 w 1302"/>
              <a:gd name="T25" fmla="*/ 0 h 112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302"/>
              <a:gd name="T40" fmla="*/ 0 h 1128"/>
              <a:gd name="T41" fmla="*/ 1302 w 1302"/>
              <a:gd name="T42" fmla="*/ 1128 h 112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302" h="1128">
                <a:moveTo>
                  <a:pt x="132" y="1128"/>
                </a:moveTo>
                <a:cubicBezTo>
                  <a:pt x="200" y="1083"/>
                  <a:pt x="186" y="1055"/>
                  <a:pt x="276" y="1032"/>
                </a:cubicBezTo>
                <a:cubicBezTo>
                  <a:pt x="317" y="1005"/>
                  <a:pt x="352" y="970"/>
                  <a:pt x="396" y="948"/>
                </a:cubicBezTo>
                <a:cubicBezTo>
                  <a:pt x="457" y="918"/>
                  <a:pt x="508" y="920"/>
                  <a:pt x="576" y="912"/>
                </a:cubicBezTo>
                <a:cubicBezTo>
                  <a:pt x="707" y="879"/>
                  <a:pt x="838" y="845"/>
                  <a:pt x="972" y="828"/>
                </a:cubicBezTo>
                <a:cubicBezTo>
                  <a:pt x="1084" y="796"/>
                  <a:pt x="1181" y="771"/>
                  <a:pt x="1284" y="720"/>
                </a:cubicBezTo>
                <a:cubicBezTo>
                  <a:pt x="1302" y="666"/>
                  <a:pt x="1280" y="632"/>
                  <a:pt x="1248" y="588"/>
                </a:cubicBezTo>
                <a:cubicBezTo>
                  <a:pt x="1185" y="500"/>
                  <a:pt x="1103" y="429"/>
                  <a:pt x="996" y="408"/>
                </a:cubicBezTo>
                <a:cubicBezTo>
                  <a:pt x="913" y="367"/>
                  <a:pt x="831" y="350"/>
                  <a:pt x="744" y="324"/>
                </a:cubicBezTo>
                <a:cubicBezTo>
                  <a:pt x="668" y="301"/>
                  <a:pt x="608" y="275"/>
                  <a:pt x="528" y="264"/>
                </a:cubicBezTo>
                <a:cubicBezTo>
                  <a:pt x="308" y="176"/>
                  <a:pt x="499" y="242"/>
                  <a:pt x="324" y="204"/>
                </a:cubicBezTo>
                <a:cubicBezTo>
                  <a:pt x="253" y="189"/>
                  <a:pt x="191" y="158"/>
                  <a:pt x="120" y="144"/>
                </a:cubicBezTo>
                <a:cubicBezTo>
                  <a:pt x="66" y="108"/>
                  <a:pt x="0" y="75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oval" w="med" len="med"/>
            <a:tailEnd type="triangle" w="med" len="med"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37926" name="Freeform 38"/>
          <p:cNvSpPr>
            <a:spLocks/>
          </p:cNvSpPr>
          <p:nvPr/>
        </p:nvSpPr>
        <p:spPr bwMode="auto">
          <a:xfrm>
            <a:off x="4895850" y="4808538"/>
            <a:ext cx="1719263" cy="563562"/>
          </a:xfrm>
          <a:custGeom>
            <a:avLst/>
            <a:gdLst>
              <a:gd name="T0" fmla="*/ 0 w 1083"/>
              <a:gd name="T1" fmla="*/ 563562 h 444"/>
              <a:gd name="T2" fmla="*/ 95250 w 1083"/>
              <a:gd name="T3" fmla="*/ 396017 h 444"/>
              <a:gd name="T4" fmla="*/ 152400 w 1083"/>
              <a:gd name="T5" fmla="*/ 380785 h 444"/>
              <a:gd name="T6" fmla="*/ 419100 w 1083"/>
              <a:gd name="T7" fmla="*/ 319860 h 444"/>
              <a:gd name="T8" fmla="*/ 895350 w 1083"/>
              <a:gd name="T9" fmla="*/ 228471 h 444"/>
              <a:gd name="T10" fmla="*/ 1409700 w 1083"/>
              <a:gd name="T11" fmla="*/ 152314 h 444"/>
              <a:gd name="T12" fmla="*/ 1600200 w 1083"/>
              <a:gd name="T13" fmla="*/ 76157 h 444"/>
              <a:gd name="T14" fmla="*/ 1714501 w 1083"/>
              <a:gd name="T15" fmla="*/ 0 h 4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083"/>
              <a:gd name="T25" fmla="*/ 0 h 444"/>
              <a:gd name="T26" fmla="*/ 1083 w 1083"/>
              <a:gd name="T27" fmla="*/ 444 h 44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083" h="444">
                <a:moveTo>
                  <a:pt x="0" y="444"/>
                </a:moveTo>
                <a:cubicBezTo>
                  <a:pt x="9" y="406"/>
                  <a:pt x="32" y="340"/>
                  <a:pt x="60" y="312"/>
                </a:cubicBezTo>
                <a:cubicBezTo>
                  <a:pt x="69" y="303"/>
                  <a:pt x="84" y="304"/>
                  <a:pt x="96" y="300"/>
                </a:cubicBezTo>
                <a:cubicBezTo>
                  <a:pt x="152" y="284"/>
                  <a:pt x="208" y="268"/>
                  <a:pt x="264" y="252"/>
                </a:cubicBezTo>
                <a:cubicBezTo>
                  <a:pt x="365" y="223"/>
                  <a:pt x="459" y="192"/>
                  <a:pt x="564" y="180"/>
                </a:cubicBezTo>
                <a:cubicBezTo>
                  <a:pt x="672" y="153"/>
                  <a:pt x="777" y="132"/>
                  <a:pt x="888" y="120"/>
                </a:cubicBezTo>
                <a:cubicBezTo>
                  <a:pt x="974" y="63"/>
                  <a:pt x="932" y="79"/>
                  <a:pt x="1008" y="60"/>
                </a:cubicBezTo>
                <a:cubicBezTo>
                  <a:pt x="1083" y="10"/>
                  <a:pt x="1080" y="41"/>
                  <a:pt x="108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oval" w="med" len="med"/>
            <a:tailEnd type="triangle" w="med" len="med"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37927" name="Line 39"/>
          <p:cNvSpPr>
            <a:spLocks noChangeShapeType="1"/>
          </p:cNvSpPr>
          <p:nvPr/>
        </p:nvSpPr>
        <p:spPr bwMode="auto">
          <a:xfrm flipH="1">
            <a:off x="6076950" y="3962400"/>
            <a:ext cx="1447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928" name="Line 40"/>
          <p:cNvSpPr>
            <a:spLocks noChangeShapeType="1"/>
          </p:cNvSpPr>
          <p:nvPr/>
        </p:nvSpPr>
        <p:spPr bwMode="auto">
          <a:xfrm flipH="1">
            <a:off x="4057650" y="5905500"/>
            <a:ext cx="3124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929" name="Line 41"/>
          <p:cNvSpPr>
            <a:spLocks noChangeShapeType="1"/>
          </p:cNvSpPr>
          <p:nvPr/>
        </p:nvSpPr>
        <p:spPr bwMode="auto">
          <a:xfrm flipH="1">
            <a:off x="6305550" y="4979988"/>
            <a:ext cx="1447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930" name="Text Box 42"/>
          <p:cNvSpPr txBox="1">
            <a:spLocks noChangeArrowheads="1"/>
          </p:cNvSpPr>
          <p:nvPr/>
        </p:nvSpPr>
        <p:spPr bwMode="auto">
          <a:xfrm>
            <a:off x="2686050" y="3314700"/>
            <a:ext cx="60102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طالب (الرقم الجامعي – الاسم – العنوان)</a:t>
            </a:r>
            <a:endParaRPr lang="en-US" sz="32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37931" name="Text Box 43"/>
          <p:cNvSpPr txBox="1">
            <a:spLocks noChangeArrowheads="1"/>
          </p:cNvSpPr>
          <p:nvPr/>
        </p:nvSpPr>
        <p:spPr bwMode="auto">
          <a:xfrm>
            <a:off x="1943100" y="4305300"/>
            <a:ext cx="67151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مقرر (رقم المقرر – الاسم – الساعات)</a:t>
            </a:r>
            <a:endParaRPr lang="en-US" sz="32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37932" name="Text Box 44"/>
          <p:cNvSpPr txBox="1">
            <a:spLocks noChangeArrowheads="1"/>
          </p:cNvSpPr>
          <p:nvPr/>
        </p:nvSpPr>
        <p:spPr bwMode="auto">
          <a:xfrm>
            <a:off x="7305675" y="5214938"/>
            <a:ext cx="14763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التسجيل ( </a:t>
            </a:r>
            <a:endParaRPr lang="en-US" sz="32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37933" name="Text Box 45"/>
          <p:cNvSpPr txBox="1">
            <a:spLocks noChangeArrowheads="1"/>
          </p:cNvSpPr>
          <p:nvPr/>
        </p:nvSpPr>
        <p:spPr bwMode="auto">
          <a:xfrm>
            <a:off x="3602038" y="5238750"/>
            <a:ext cx="20843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- رقم المقرر</a:t>
            </a:r>
            <a:endParaRPr lang="en-US" sz="32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37934" name="Text Box 46"/>
          <p:cNvSpPr txBox="1">
            <a:spLocks noChangeArrowheads="1"/>
          </p:cNvSpPr>
          <p:nvPr/>
        </p:nvSpPr>
        <p:spPr bwMode="auto">
          <a:xfrm>
            <a:off x="25400" y="5257800"/>
            <a:ext cx="39084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– العام – الفصل – الشعبة )</a:t>
            </a:r>
            <a:endParaRPr lang="en-US" sz="32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37935" name="Text Box 47"/>
          <p:cNvSpPr txBox="1">
            <a:spLocks noChangeArrowheads="1"/>
          </p:cNvSpPr>
          <p:nvPr/>
        </p:nvSpPr>
        <p:spPr bwMode="auto">
          <a:xfrm>
            <a:off x="5551488" y="5238750"/>
            <a:ext cx="200183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الرقم الجامعي</a:t>
            </a:r>
            <a:endParaRPr lang="en-US" sz="32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cxnSp>
        <p:nvCxnSpPr>
          <p:cNvPr id="47" name="رابط كسهم مستقيم 46"/>
          <p:cNvCxnSpPr/>
          <p:nvPr/>
        </p:nvCxnSpPr>
        <p:spPr bwMode="auto">
          <a:xfrm>
            <a:off x="5332304" y="2171700"/>
            <a:ext cx="33655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8" name="رابط كسهم مستقيم 47"/>
          <p:cNvCxnSpPr/>
          <p:nvPr/>
        </p:nvCxnSpPr>
        <p:spPr bwMode="auto">
          <a:xfrm>
            <a:off x="5463483" y="2170112"/>
            <a:ext cx="33655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9" name="رابط كسهم مستقيم 48"/>
          <p:cNvCxnSpPr/>
          <p:nvPr/>
        </p:nvCxnSpPr>
        <p:spPr bwMode="auto">
          <a:xfrm rot="10800000">
            <a:off x="3614559" y="2173288"/>
            <a:ext cx="34290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50" name="رابط كسهم مستقيم 49"/>
          <p:cNvCxnSpPr/>
          <p:nvPr/>
        </p:nvCxnSpPr>
        <p:spPr bwMode="auto">
          <a:xfrm rot="10800000">
            <a:off x="3499138" y="2172841"/>
            <a:ext cx="34290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9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9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9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9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9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9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9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9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79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79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79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7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7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7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79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79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79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79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79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7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79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79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autoUpdateAnimBg="0"/>
      <p:bldP spid="37891" grpId="0" build="p" autoUpdateAnimBg="0"/>
      <p:bldP spid="37925" grpId="0" animBg="1"/>
      <p:bldP spid="37926" grpId="0" animBg="1"/>
      <p:bldP spid="37927" grpId="0" animBg="1"/>
      <p:bldP spid="37928" grpId="0" animBg="1"/>
      <p:bldP spid="37929" grpId="0" animBg="1"/>
      <p:bldP spid="37930" grpId="0" autoUpdateAnimBg="0"/>
      <p:bldP spid="37931" grpId="0" autoUpdateAnimBg="0"/>
      <p:bldP spid="37932" grpId="0" autoUpdateAnimBg="0"/>
      <p:bldP spid="37933" grpId="0" autoUpdateAnimBg="0"/>
      <p:bldP spid="37934" grpId="0" autoUpdateAnimBg="0"/>
      <p:bldP spid="37935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20AE7C-0677-4A64-85FC-2B3860740599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90550"/>
          </a:xfrm>
        </p:spPr>
        <p:txBody>
          <a:bodyPr/>
          <a:lstStyle/>
          <a:p>
            <a:pPr rtl="1" eaLnBrk="1" hangingPunct="1">
              <a:defRPr/>
            </a:pPr>
            <a:r>
              <a:rPr lang="ar-SA" sz="42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مثال رقم </a:t>
            </a:r>
            <a:r>
              <a:rPr lang="en-US" sz="42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3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978794"/>
            <a:ext cx="8614088" cy="5496619"/>
          </a:xfrm>
        </p:spPr>
        <p:txBody>
          <a:bodyPr/>
          <a:lstStyle/>
          <a:p>
            <a:pPr algn="r" rtl="1" eaLnBrk="1" hangingPunct="1">
              <a:buFont typeface="Arial" pitchFamily="34" charset="0"/>
              <a:buChar char="•"/>
              <a:defRPr/>
            </a:pPr>
            <a:r>
              <a:rPr lang="ar-SA" b="1" dirty="0" smtClean="0"/>
              <a:t>الشكل </a:t>
            </a:r>
            <a:r>
              <a:rPr lang="ar-SA" b="1" dirty="0" smtClean="0"/>
              <a:t>المعطى يمثل </a:t>
            </a:r>
            <a:r>
              <a:rPr lang="ar-SA" b="1" dirty="0" smtClean="0"/>
              <a:t>نموذج كينونة/علاقة </a:t>
            </a:r>
            <a:r>
              <a:rPr lang="en-US" b="1" dirty="0" smtClean="0"/>
              <a:t>(ER)</a:t>
            </a:r>
            <a:r>
              <a:rPr lang="ar-SA" b="1" dirty="0" smtClean="0"/>
              <a:t> لتمثيل بيانات </a:t>
            </a:r>
            <a:r>
              <a:rPr lang="ar-SA" b="1" dirty="0" smtClean="0"/>
              <a:t>إصلاح </a:t>
            </a:r>
            <a:r>
              <a:rPr lang="ar-SA" b="1" dirty="0" smtClean="0"/>
              <a:t>أجهزة في مركز صيانة.</a:t>
            </a:r>
          </a:p>
          <a:p>
            <a:pPr algn="r" rtl="1" eaLnBrk="1" hangingPunct="1">
              <a:buFont typeface="Arial" pitchFamily="34" charset="0"/>
              <a:buChar char="•"/>
              <a:defRPr/>
            </a:pPr>
            <a:r>
              <a:rPr lang="ar-SA" b="1" u="sng" dirty="0" smtClean="0">
                <a:solidFill>
                  <a:schemeClr val="tx1">
                    <a:lumMod val="75000"/>
                  </a:schemeClr>
                </a:solidFill>
              </a:rPr>
              <a:t>المطلوب</a:t>
            </a:r>
            <a:r>
              <a:rPr lang="ar-SA" b="1" dirty="0" smtClean="0"/>
              <a:t> </a:t>
            </a:r>
            <a:r>
              <a:rPr lang="ar-SA" b="1" dirty="0" smtClean="0"/>
              <a:t>هو تحويل الشكل إلي النموذج </a:t>
            </a:r>
            <a:r>
              <a:rPr lang="ar-SA" b="1" dirty="0" smtClean="0"/>
              <a:t>العلائقي </a:t>
            </a:r>
            <a:r>
              <a:rPr lang="ar-SA" b="1" dirty="0" smtClean="0"/>
              <a:t>المكافئ له.</a:t>
            </a:r>
            <a:endParaRPr lang="en-US" dirty="0" smtClean="0"/>
          </a:p>
          <a:p>
            <a:pPr algn="r" rtl="1" eaLnBrk="1" hangingPunct="1">
              <a:buFont typeface="Wingdings" pitchFamily="2" charset="2"/>
              <a:buNone/>
              <a:defRPr/>
            </a:pPr>
            <a:endParaRPr lang="ar-SA" sz="3600" dirty="0" smtClean="0"/>
          </a:p>
          <a:p>
            <a:pPr eaLnBrk="1" hangingPunct="1">
              <a:defRPr/>
            </a:pPr>
            <a:endParaRPr lang="ar-SA" sz="3600" dirty="0" smtClean="0"/>
          </a:p>
          <a:p>
            <a:pPr eaLnBrk="1" hangingPunct="1">
              <a:defRPr/>
            </a:pPr>
            <a:endParaRPr lang="ar-SA" sz="3600" dirty="0" smtClean="0"/>
          </a:p>
          <a:p>
            <a:pPr eaLnBrk="1" hangingPunct="1">
              <a:defRPr/>
            </a:pPr>
            <a:endParaRPr lang="ar-SA" sz="3600" dirty="0" smtClean="0"/>
          </a:p>
        </p:txBody>
      </p:sp>
      <p:grpSp>
        <p:nvGrpSpPr>
          <p:cNvPr id="2" name="Group 59"/>
          <p:cNvGrpSpPr>
            <a:grpSpLocks/>
          </p:cNvGrpSpPr>
          <p:nvPr/>
        </p:nvGrpSpPr>
        <p:grpSpPr bwMode="auto">
          <a:xfrm>
            <a:off x="431442" y="2933700"/>
            <a:ext cx="8286750" cy="2890838"/>
            <a:chOff x="408" y="648"/>
            <a:chExt cx="5220" cy="1821"/>
          </a:xfrm>
        </p:grpSpPr>
        <p:grpSp>
          <p:nvGrpSpPr>
            <p:cNvPr id="25607" name="Group 60"/>
            <p:cNvGrpSpPr>
              <a:grpSpLocks/>
            </p:cNvGrpSpPr>
            <p:nvPr/>
          </p:nvGrpSpPr>
          <p:grpSpPr bwMode="auto">
            <a:xfrm>
              <a:off x="408" y="720"/>
              <a:ext cx="1488" cy="720"/>
              <a:chOff x="408" y="720"/>
              <a:chExt cx="1488" cy="720"/>
            </a:xfrm>
          </p:grpSpPr>
          <p:sp>
            <p:nvSpPr>
              <p:cNvPr id="25656" name="Rectangle 61"/>
              <p:cNvSpPr>
                <a:spLocks noChangeArrowheads="1"/>
              </p:cNvSpPr>
              <p:nvPr/>
            </p:nvSpPr>
            <p:spPr bwMode="auto">
              <a:xfrm>
                <a:off x="1272" y="1104"/>
                <a:ext cx="624" cy="33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قطعة الغيار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25657" name="Group 62"/>
              <p:cNvGrpSpPr>
                <a:grpSpLocks/>
              </p:cNvGrpSpPr>
              <p:nvPr/>
            </p:nvGrpSpPr>
            <p:grpSpPr bwMode="auto">
              <a:xfrm>
                <a:off x="408" y="720"/>
                <a:ext cx="1008" cy="672"/>
                <a:chOff x="408" y="720"/>
                <a:chExt cx="1008" cy="672"/>
              </a:xfrm>
            </p:grpSpPr>
            <p:sp>
              <p:nvSpPr>
                <p:cNvPr id="25658" name="Oval 63"/>
                <p:cNvSpPr>
                  <a:spLocks noChangeArrowheads="1"/>
                </p:cNvSpPr>
                <p:nvPr/>
              </p:nvSpPr>
              <p:spPr bwMode="auto">
                <a:xfrm flipH="1">
                  <a:off x="408" y="1104"/>
                  <a:ext cx="432" cy="288"/>
                </a:xfrm>
                <a:prstGeom prst="ellipse">
                  <a:avLst/>
                </a:prstGeom>
                <a:solidFill>
                  <a:schemeClr val="bg1">
                    <a:alpha val="50195"/>
                  </a:schemeClr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rtl="1"/>
                  <a:r>
                    <a:rPr lang="ar-SA" b="1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السعر</a:t>
                  </a:r>
                  <a:endParaRPr lang="en-US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5659" name="Oval 64"/>
                <p:cNvSpPr>
                  <a:spLocks noChangeArrowheads="1"/>
                </p:cNvSpPr>
                <p:nvPr/>
              </p:nvSpPr>
              <p:spPr bwMode="auto">
                <a:xfrm flipH="1">
                  <a:off x="648" y="720"/>
                  <a:ext cx="432" cy="288"/>
                </a:xfrm>
                <a:prstGeom prst="ellipse">
                  <a:avLst/>
                </a:prstGeom>
                <a:solidFill>
                  <a:schemeClr val="bg1">
                    <a:alpha val="50195"/>
                  </a:schemeClr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ar-SA" b="1" u="sng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رقم</a:t>
                  </a:r>
                  <a:endParaRPr lang="en-US" b="1" u="sng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5660" name="Line 65"/>
                <p:cNvSpPr>
                  <a:spLocks noChangeShapeType="1"/>
                </p:cNvSpPr>
                <p:nvPr/>
              </p:nvSpPr>
              <p:spPr bwMode="auto">
                <a:xfrm>
                  <a:off x="1080" y="900"/>
                  <a:ext cx="336" cy="19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61" name="Line 66"/>
                <p:cNvSpPr>
                  <a:spLocks noChangeShapeType="1"/>
                </p:cNvSpPr>
                <p:nvPr/>
              </p:nvSpPr>
              <p:spPr bwMode="auto">
                <a:xfrm>
                  <a:off x="840" y="1248"/>
                  <a:ext cx="432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5608" name="Group 67"/>
            <p:cNvGrpSpPr>
              <a:grpSpLocks/>
            </p:cNvGrpSpPr>
            <p:nvPr/>
          </p:nvGrpSpPr>
          <p:grpSpPr bwMode="auto">
            <a:xfrm>
              <a:off x="2832" y="648"/>
              <a:ext cx="1116" cy="792"/>
              <a:chOff x="2832" y="648"/>
              <a:chExt cx="1116" cy="792"/>
            </a:xfrm>
          </p:grpSpPr>
          <p:sp>
            <p:nvSpPr>
              <p:cNvPr id="25650" name="Rectangle 68"/>
              <p:cNvSpPr>
                <a:spLocks noChangeArrowheads="1"/>
              </p:cNvSpPr>
              <p:nvPr/>
            </p:nvSpPr>
            <p:spPr bwMode="auto">
              <a:xfrm>
                <a:off x="3084" y="1104"/>
                <a:ext cx="624" cy="33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الجهاز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25651" name="Group 69"/>
              <p:cNvGrpSpPr>
                <a:grpSpLocks/>
              </p:cNvGrpSpPr>
              <p:nvPr/>
            </p:nvGrpSpPr>
            <p:grpSpPr bwMode="auto">
              <a:xfrm>
                <a:off x="2832" y="648"/>
                <a:ext cx="1116" cy="462"/>
                <a:chOff x="2832" y="648"/>
                <a:chExt cx="1116" cy="462"/>
              </a:xfrm>
            </p:grpSpPr>
            <p:sp>
              <p:nvSpPr>
                <p:cNvPr id="25652" name="Oval 70"/>
                <p:cNvSpPr>
                  <a:spLocks noChangeArrowheads="1"/>
                </p:cNvSpPr>
                <p:nvPr/>
              </p:nvSpPr>
              <p:spPr bwMode="auto">
                <a:xfrm>
                  <a:off x="2832" y="648"/>
                  <a:ext cx="432" cy="288"/>
                </a:xfrm>
                <a:prstGeom prst="ellipse">
                  <a:avLst/>
                </a:prstGeom>
                <a:solidFill>
                  <a:schemeClr val="bg1">
                    <a:alpha val="50195"/>
                  </a:schemeClr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ar-SA" b="1" u="sng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رقم</a:t>
                  </a:r>
                  <a:endParaRPr lang="en-US" b="1" u="sng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5653" name="Oval 71"/>
                <p:cNvSpPr>
                  <a:spLocks noChangeArrowheads="1"/>
                </p:cNvSpPr>
                <p:nvPr/>
              </p:nvSpPr>
              <p:spPr bwMode="auto">
                <a:xfrm>
                  <a:off x="3516" y="648"/>
                  <a:ext cx="432" cy="288"/>
                </a:xfrm>
                <a:prstGeom prst="ellipse">
                  <a:avLst/>
                </a:prstGeom>
                <a:solidFill>
                  <a:schemeClr val="bg1">
                    <a:alpha val="50195"/>
                  </a:schemeClr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rtl="1"/>
                  <a:r>
                    <a:rPr lang="ar-SA" b="1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الصنف</a:t>
                  </a:r>
                  <a:endParaRPr lang="en-US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5654" name="Line 72"/>
                <p:cNvSpPr>
                  <a:spLocks noChangeShapeType="1"/>
                </p:cNvSpPr>
                <p:nvPr/>
              </p:nvSpPr>
              <p:spPr bwMode="auto">
                <a:xfrm flipH="1">
                  <a:off x="3588" y="930"/>
                  <a:ext cx="132" cy="18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55" name="Line 73"/>
                <p:cNvSpPr>
                  <a:spLocks noChangeShapeType="1"/>
                </p:cNvSpPr>
                <p:nvPr/>
              </p:nvSpPr>
              <p:spPr bwMode="auto">
                <a:xfrm>
                  <a:off x="3036" y="924"/>
                  <a:ext cx="216" cy="18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5609" name="Group 74"/>
            <p:cNvGrpSpPr>
              <a:grpSpLocks/>
            </p:cNvGrpSpPr>
            <p:nvPr/>
          </p:nvGrpSpPr>
          <p:grpSpPr bwMode="auto">
            <a:xfrm>
              <a:off x="2790" y="1488"/>
              <a:ext cx="1362" cy="684"/>
              <a:chOff x="2790" y="1488"/>
              <a:chExt cx="1362" cy="684"/>
            </a:xfrm>
          </p:grpSpPr>
          <p:sp>
            <p:nvSpPr>
              <p:cNvPr id="25643" name="Oval 75"/>
              <p:cNvSpPr>
                <a:spLocks noChangeArrowheads="1"/>
              </p:cNvSpPr>
              <p:nvPr/>
            </p:nvSpPr>
            <p:spPr bwMode="auto">
              <a:xfrm flipH="1">
                <a:off x="3720" y="1884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التاريخ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5644" name="Line 76"/>
              <p:cNvSpPr>
                <a:spLocks noChangeShapeType="1"/>
              </p:cNvSpPr>
              <p:nvPr/>
            </p:nvSpPr>
            <p:spPr bwMode="auto">
              <a:xfrm>
                <a:off x="3540" y="1932"/>
                <a:ext cx="192" cy="12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46" name="AutoShape 78"/>
              <p:cNvSpPr>
                <a:spLocks noChangeArrowheads="1"/>
              </p:cNvSpPr>
              <p:nvPr/>
            </p:nvSpPr>
            <p:spPr bwMode="auto">
              <a:xfrm>
                <a:off x="3024" y="1644"/>
                <a:ext cx="732" cy="348"/>
              </a:xfrm>
              <a:prstGeom prst="flowChartDecision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يصلح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5648" name="Text Box 80"/>
              <p:cNvSpPr txBox="1">
                <a:spLocks noChangeArrowheads="1"/>
              </p:cNvSpPr>
              <p:nvPr/>
            </p:nvSpPr>
            <p:spPr bwMode="auto">
              <a:xfrm>
                <a:off x="3461" y="1488"/>
                <a:ext cx="156" cy="146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lIns="9144" tIns="9144" rIns="9144" bIns="9144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 b="1" dirty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N</a:t>
                </a:r>
              </a:p>
            </p:txBody>
          </p:sp>
          <p:sp>
            <p:nvSpPr>
              <p:cNvPr id="25649" name="Text Box 81"/>
              <p:cNvSpPr txBox="1">
                <a:spLocks noChangeArrowheads="1"/>
              </p:cNvSpPr>
              <p:nvPr/>
            </p:nvSpPr>
            <p:spPr bwMode="auto">
              <a:xfrm>
                <a:off x="2790" y="1655"/>
                <a:ext cx="116" cy="146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lIns="9144" tIns="9144" rIns="9144" bIns="9144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ar-SA" sz="1400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en-US" sz="1400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5610" name="Group 82"/>
            <p:cNvGrpSpPr>
              <a:grpSpLocks/>
            </p:cNvGrpSpPr>
            <p:nvPr/>
          </p:nvGrpSpPr>
          <p:grpSpPr bwMode="auto">
            <a:xfrm>
              <a:off x="1986" y="672"/>
              <a:ext cx="1016" cy="816"/>
              <a:chOff x="1986" y="672"/>
              <a:chExt cx="1016" cy="816"/>
            </a:xfrm>
          </p:grpSpPr>
          <p:sp>
            <p:nvSpPr>
              <p:cNvPr id="25635" name="AutoShape 83"/>
              <p:cNvSpPr>
                <a:spLocks noChangeArrowheads="1"/>
              </p:cNvSpPr>
              <p:nvPr/>
            </p:nvSpPr>
            <p:spPr bwMode="auto">
              <a:xfrm>
                <a:off x="2124" y="1128"/>
                <a:ext cx="720" cy="336"/>
              </a:xfrm>
              <a:prstGeom prst="flowChartDecision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يحتاج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5638" name="Line 86"/>
              <p:cNvSpPr>
                <a:spLocks noChangeShapeType="1"/>
              </p:cNvSpPr>
              <p:nvPr/>
            </p:nvSpPr>
            <p:spPr bwMode="auto">
              <a:xfrm>
                <a:off x="2412" y="1488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39" name="Text Box 87"/>
              <p:cNvSpPr txBox="1">
                <a:spLocks noChangeArrowheads="1"/>
              </p:cNvSpPr>
              <p:nvPr/>
            </p:nvSpPr>
            <p:spPr bwMode="auto">
              <a:xfrm>
                <a:off x="1986" y="1139"/>
                <a:ext cx="116" cy="146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lIns="9144" tIns="9144" rIns="9144" bIns="9144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N</a:t>
                </a:r>
              </a:p>
            </p:txBody>
          </p:sp>
          <p:sp>
            <p:nvSpPr>
              <p:cNvPr id="25640" name="Text Box 88"/>
              <p:cNvSpPr txBox="1">
                <a:spLocks noChangeArrowheads="1"/>
              </p:cNvSpPr>
              <p:nvPr/>
            </p:nvSpPr>
            <p:spPr bwMode="auto">
              <a:xfrm>
                <a:off x="2886" y="1139"/>
                <a:ext cx="116" cy="146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lIns="9144" tIns="9144" rIns="9144" bIns="9144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 b="1" dirty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  <p:sp>
            <p:nvSpPr>
              <p:cNvPr id="25641" name="Oval 89"/>
              <p:cNvSpPr>
                <a:spLocks noChangeArrowheads="1"/>
              </p:cNvSpPr>
              <p:nvPr/>
            </p:nvSpPr>
            <p:spPr bwMode="auto">
              <a:xfrm flipH="1">
                <a:off x="2016" y="672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العدد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5642" name="Line 90"/>
              <p:cNvSpPr>
                <a:spLocks noChangeShapeType="1"/>
              </p:cNvSpPr>
              <p:nvPr/>
            </p:nvSpPr>
            <p:spPr bwMode="auto">
              <a:xfrm>
                <a:off x="2292" y="948"/>
                <a:ext cx="132" cy="21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5629" name="Group 92"/>
            <p:cNvGrpSpPr>
              <a:grpSpLocks/>
            </p:cNvGrpSpPr>
            <p:nvPr/>
          </p:nvGrpSpPr>
          <p:grpSpPr bwMode="auto">
            <a:xfrm>
              <a:off x="3834" y="1116"/>
              <a:ext cx="930" cy="360"/>
              <a:chOff x="3834" y="1116"/>
              <a:chExt cx="930" cy="360"/>
            </a:xfrm>
          </p:grpSpPr>
          <p:sp>
            <p:nvSpPr>
              <p:cNvPr id="25631" name="AutoShape 93"/>
              <p:cNvSpPr>
                <a:spLocks noChangeArrowheads="1"/>
              </p:cNvSpPr>
              <p:nvPr/>
            </p:nvSpPr>
            <p:spPr bwMode="auto">
              <a:xfrm>
                <a:off x="3984" y="1116"/>
                <a:ext cx="624" cy="360"/>
              </a:xfrm>
              <a:prstGeom prst="flowChartDecision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يملك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5633" name="Text Box 95"/>
              <p:cNvSpPr txBox="1">
                <a:spLocks noChangeArrowheads="1"/>
              </p:cNvSpPr>
              <p:nvPr/>
            </p:nvSpPr>
            <p:spPr bwMode="auto">
              <a:xfrm>
                <a:off x="4608" y="1140"/>
                <a:ext cx="156" cy="146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lIns="9144" tIns="9144" rIns="9144" bIns="9144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  <p:sp>
            <p:nvSpPr>
              <p:cNvPr id="25634" name="Text Box 96"/>
              <p:cNvSpPr txBox="1">
                <a:spLocks noChangeArrowheads="1"/>
              </p:cNvSpPr>
              <p:nvPr/>
            </p:nvSpPr>
            <p:spPr bwMode="auto">
              <a:xfrm>
                <a:off x="3834" y="1139"/>
                <a:ext cx="116" cy="146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lIns="9144" tIns="9144" rIns="9144" bIns="9144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N</a:t>
                </a:r>
              </a:p>
            </p:txBody>
          </p:sp>
        </p:grpSp>
        <p:grpSp>
          <p:nvGrpSpPr>
            <p:cNvPr id="25612" name="Group 98"/>
            <p:cNvGrpSpPr>
              <a:grpSpLocks/>
            </p:cNvGrpSpPr>
            <p:nvPr/>
          </p:nvGrpSpPr>
          <p:grpSpPr bwMode="auto">
            <a:xfrm>
              <a:off x="4512" y="648"/>
              <a:ext cx="1116" cy="1248"/>
              <a:chOff x="4512" y="648"/>
              <a:chExt cx="1116" cy="1248"/>
            </a:xfrm>
          </p:grpSpPr>
          <p:sp>
            <p:nvSpPr>
              <p:cNvPr id="25621" name="Rectangle 99"/>
              <p:cNvSpPr>
                <a:spLocks noChangeArrowheads="1"/>
              </p:cNvSpPr>
              <p:nvPr/>
            </p:nvSpPr>
            <p:spPr bwMode="auto">
              <a:xfrm>
                <a:off x="4828" y="1104"/>
                <a:ext cx="624" cy="33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العميل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25622" name="Group 100"/>
              <p:cNvGrpSpPr>
                <a:grpSpLocks/>
              </p:cNvGrpSpPr>
              <p:nvPr/>
            </p:nvGrpSpPr>
            <p:grpSpPr bwMode="auto">
              <a:xfrm>
                <a:off x="4512" y="648"/>
                <a:ext cx="1116" cy="1248"/>
                <a:chOff x="4512" y="648"/>
                <a:chExt cx="1116" cy="1248"/>
              </a:xfrm>
            </p:grpSpPr>
            <p:sp>
              <p:nvSpPr>
                <p:cNvPr id="25623" name="Oval 101"/>
                <p:cNvSpPr>
                  <a:spLocks noChangeArrowheads="1"/>
                </p:cNvSpPr>
                <p:nvPr/>
              </p:nvSpPr>
              <p:spPr bwMode="auto">
                <a:xfrm>
                  <a:off x="4512" y="648"/>
                  <a:ext cx="432" cy="288"/>
                </a:xfrm>
                <a:prstGeom prst="ellipse">
                  <a:avLst/>
                </a:prstGeom>
                <a:solidFill>
                  <a:schemeClr val="bg1">
                    <a:alpha val="50195"/>
                  </a:schemeClr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ar-SA" b="1" u="sng" dirty="0" smtClean="0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رقم</a:t>
                  </a:r>
                  <a:endParaRPr lang="en-US" b="1" u="sng" dirty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5624" name="Oval 102"/>
                <p:cNvSpPr>
                  <a:spLocks noChangeArrowheads="1"/>
                </p:cNvSpPr>
                <p:nvPr/>
              </p:nvSpPr>
              <p:spPr bwMode="auto">
                <a:xfrm>
                  <a:off x="5196" y="648"/>
                  <a:ext cx="432" cy="288"/>
                </a:xfrm>
                <a:prstGeom prst="ellipse">
                  <a:avLst/>
                </a:prstGeom>
                <a:solidFill>
                  <a:schemeClr val="bg1">
                    <a:alpha val="50195"/>
                  </a:schemeClr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rtl="1"/>
                  <a:r>
                    <a:rPr lang="ar-SA" b="1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الاسم</a:t>
                  </a:r>
                  <a:endParaRPr lang="en-US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5625" name="Line 103"/>
                <p:cNvSpPr>
                  <a:spLocks noChangeShapeType="1"/>
                </p:cNvSpPr>
                <p:nvPr/>
              </p:nvSpPr>
              <p:spPr bwMode="auto">
                <a:xfrm flipH="1">
                  <a:off x="5256" y="930"/>
                  <a:ext cx="120" cy="17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26" name="Oval 104"/>
                <p:cNvSpPr>
                  <a:spLocks noChangeArrowheads="1"/>
                </p:cNvSpPr>
                <p:nvPr/>
              </p:nvSpPr>
              <p:spPr bwMode="auto">
                <a:xfrm>
                  <a:off x="4968" y="1608"/>
                  <a:ext cx="432" cy="288"/>
                </a:xfrm>
                <a:prstGeom prst="ellipse">
                  <a:avLst/>
                </a:prstGeom>
                <a:solidFill>
                  <a:schemeClr val="bg1">
                    <a:alpha val="50195"/>
                  </a:schemeClr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rtl="1"/>
                  <a:r>
                    <a:rPr lang="ar-SA" b="1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الهاتف</a:t>
                  </a:r>
                  <a:endParaRPr lang="en-US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5627" name="Line 105"/>
                <p:cNvSpPr>
                  <a:spLocks noChangeShapeType="1"/>
                </p:cNvSpPr>
                <p:nvPr/>
              </p:nvSpPr>
              <p:spPr bwMode="auto">
                <a:xfrm>
                  <a:off x="4812" y="924"/>
                  <a:ext cx="174" cy="18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28" name="Line 106"/>
                <p:cNvSpPr>
                  <a:spLocks noChangeShapeType="1"/>
                </p:cNvSpPr>
                <p:nvPr/>
              </p:nvSpPr>
              <p:spPr bwMode="auto">
                <a:xfrm>
                  <a:off x="5178" y="1434"/>
                  <a:ext cx="6" cy="18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5613" name="Group 107"/>
            <p:cNvGrpSpPr>
              <a:grpSpLocks/>
            </p:cNvGrpSpPr>
            <p:nvPr/>
          </p:nvGrpSpPr>
          <p:grpSpPr bwMode="auto">
            <a:xfrm>
              <a:off x="1253" y="1500"/>
              <a:ext cx="1520" cy="969"/>
              <a:chOff x="1253" y="1500"/>
              <a:chExt cx="1520" cy="969"/>
            </a:xfrm>
          </p:grpSpPr>
          <p:sp>
            <p:nvSpPr>
              <p:cNvPr id="25614" name="Rectangle 108"/>
              <p:cNvSpPr>
                <a:spLocks noChangeArrowheads="1"/>
              </p:cNvSpPr>
              <p:nvPr/>
            </p:nvSpPr>
            <p:spPr bwMode="auto">
              <a:xfrm>
                <a:off x="2149" y="1680"/>
                <a:ext cx="624" cy="33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الفني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5615" name="Oval 109"/>
              <p:cNvSpPr>
                <a:spLocks noChangeArrowheads="1"/>
              </p:cNvSpPr>
              <p:nvPr/>
            </p:nvSpPr>
            <p:spPr bwMode="auto">
              <a:xfrm>
                <a:off x="1253" y="1500"/>
                <a:ext cx="504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 dirty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التخصص</a:t>
                </a:r>
                <a:endParaRPr lang="en-US" b="1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5616" name="Line 110"/>
              <p:cNvSpPr>
                <a:spLocks noChangeShapeType="1"/>
              </p:cNvSpPr>
              <p:nvPr/>
            </p:nvSpPr>
            <p:spPr bwMode="auto">
              <a:xfrm flipH="1" flipV="1">
                <a:off x="1753" y="1656"/>
                <a:ext cx="396" cy="16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17" name="Oval 111"/>
              <p:cNvSpPr>
                <a:spLocks noChangeArrowheads="1"/>
              </p:cNvSpPr>
              <p:nvPr/>
            </p:nvSpPr>
            <p:spPr bwMode="auto">
              <a:xfrm>
                <a:off x="1253" y="1920"/>
                <a:ext cx="504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 u="sng" dirty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رقم الفني</a:t>
                </a:r>
                <a:endParaRPr lang="en-US" b="1" u="sng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5618" name="Line 112"/>
              <p:cNvSpPr>
                <a:spLocks noChangeShapeType="1"/>
              </p:cNvSpPr>
              <p:nvPr/>
            </p:nvSpPr>
            <p:spPr bwMode="auto">
              <a:xfrm flipH="1">
                <a:off x="1753" y="1920"/>
                <a:ext cx="384" cy="12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19" name="Oval 113"/>
              <p:cNvSpPr>
                <a:spLocks noChangeArrowheads="1"/>
              </p:cNvSpPr>
              <p:nvPr/>
            </p:nvSpPr>
            <p:spPr bwMode="auto">
              <a:xfrm>
                <a:off x="2100" y="2181"/>
                <a:ext cx="504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الاسم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cxnSp>
        <p:nvCxnSpPr>
          <p:cNvPr id="63" name="رابط كسهم مستقيم 62"/>
          <p:cNvCxnSpPr/>
          <p:nvPr/>
        </p:nvCxnSpPr>
        <p:spPr bwMode="auto">
          <a:xfrm rot="10800000">
            <a:off x="2895600" y="3949521"/>
            <a:ext cx="34290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64" name="رابط كسهم مستقيم 63"/>
          <p:cNvCxnSpPr/>
          <p:nvPr/>
        </p:nvCxnSpPr>
        <p:spPr bwMode="auto">
          <a:xfrm rot="10800000">
            <a:off x="2807595" y="3949521"/>
            <a:ext cx="34290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65" name="رابط كسهم مستقيم 64"/>
          <p:cNvCxnSpPr/>
          <p:nvPr/>
        </p:nvCxnSpPr>
        <p:spPr bwMode="auto">
          <a:xfrm rot="10800000">
            <a:off x="4232454" y="4800600"/>
            <a:ext cx="34290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66" name="رابط كسهم مستقيم 65"/>
          <p:cNvCxnSpPr/>
          <p:nvPr/>
        </p:nvCxnSpPr>
        <p:spPr bwMode="auto">
          <a:xfrm rot="10800000">
            <a:off x="5816958" y="3962400"/>
            <a:ext cx="34290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67" name="رابط كسهم مستقيم 66"/>
          <p:cNvCxnSpPr/>
          <p:nvPr/>
        </p:nvCxnSpPr>
        <p:spPr bwMode="auto">
          <a:xfrm rot="10800000">
            <a:off x="5708829" y="3963988"/>
            <a:ext cx="34290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68" name="Line 106"/>
          <p:cNvSpPr>
            <a:spLocks noChangeShapeType="1"/>
          </p:cNvSpPr>
          <p:nvPr/>
        </p:nvSpPr>
        <p:spPr bwMode="auto">
          <a:xfrm>
            <a:off x="3602598" y="5082327"/>
            <a:ext cx="9525" cy="2857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0" name="رابط كسهم مستقيم 69"/>
          <p:cNvCxnSpPr>
            <a:stCxn id="25646" idx="0"/>
            <a:endCxn id="25650" idx="2"/>
          </p:cNvCxnSpPr>
          <p:nvPr/>
        </p:nvCxnSpPr>
        <p:spPr bwMode="auto">
          <a:xfrm rot="5400000" flipH="1" flipV="1">
            <a:off x="5008204" y="4348163"/>
            <a:ext cx="323850" cy="9525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2" name="رابط كسهم مستقيم 71"/>
          <p:cNvCxnSpPr>
            <a:stCxn id="25646" idx="0"/>
          </p:cNvCxnSpPr>
          <p:nvPr/>
        </p:nvCxnSpPr>
        <p:spPr bwMode="auto">
          <a:xfrm rot="5400000" flipH="1" flipV="1">
            <a:off x="5056098" y="4396057"/>
            <a:ext cx="228063" cy="9525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3" name="رابط كسهم مستقيم 72"/>
          <p:cNvCxnSpPr/>
          <p:nvPr/>
        </p:nvCxnSpPr>
        <p:spPr bwMode="auto">
          <a:xfrm>
            <a:off x="4329626" y="3965577"/>
            <a:ext cx="33655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4" name="رابط كسهم مستقيم 73"/>
          <p:cNvCxnSpPr/>
          <p:nvPr/>
        </p:nvCxnSpPr>
        <p:spPr bwMode="auto">
          <a:xfrm>
            <a:off x="7136684" y="3963989"/>
            <a:ext cx="33655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utoUpdateAnimBg="0"/>
      <p:bldP spid="32771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34719E-0B0D-470B-99FF-AC4B8A2CCCFB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742950" y="228600"/>
            <a:ext cx="7772400" cy="518375"/>
          </a:xfrm>
        </p:spPr>
        <p:txBody>
          <a:bodyPr/>
          <a:lstStyle/>
          <a:p>
            <a:pPr rtl="1" eaLnBrk="1" hangingPunct="1">
              <a:defRPr/>
            </a:pPr>
            <a:r>
              <a:rPr lang="ar-SA" sz="42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حل المثال رقم </a:t>
            </a:r>
            <a:r>
              <a:rPr lang="en-US" sz="42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3</a:t>
            </a:r>
          </a:p>
        </p:txBody>
      </p:sp>
      <p:grpSp>
        <p:nvGrpSpPr>
          <p:cNvPr id="2" name="Group 59"/>
          <p:cNvGrpSpPr>
            <a:grpSpLocks/>
          </p:cNvGrpSpPr>
          <p:nvPr/>
        </p:nvGrpSpPr>
        <p:grpSpPr bwMode="auto">
          <a:xfrm>
            <a:off x="457200" y="903132"/>
            <a:ext cx="8286750" cy="2724150"/>
            <a:chOff x="408" y="648"/>
            <a:chExt cx="5220" cy="1716"/>
          </a:xfrm>
        </p:grpSpPr>
        <p:grpSp>
          <p:nvGrpSpPr>
            <p:cNvPr id="26642" name="Group 60"/>
            <p:cNvGrpSpPr>
              <a:grpSpLocks/>
            </p:cNvGrpSpPr>
            <p:nvPr/>
          </p:nvGrpSpPr>
          <p:grpSpPr bwMode="auto">
            <a:xfrm>
              <a:off x="408" y="720"/>
              <a:ext cx="1488" cy="720"/>
              <a:chOff x="408" y="720"/>
              <a:chExt cx="1488" cy="720"/>
            </a:xfrm>
          </p:grpSpPr>
          <p:sp>
            <p:nvSpPr>
              <p:cNvPr id="26691" name="Rectangle 61"/>
              <p:cNvSpPr>
                <a:spLocks noChangeArrowheads="1"/>
              </p:cNvSpPr>
              <p:nvPr/>
            </p:nvSpPr>
            <p:spPr bwMode="auto">
              <a:xfrm>
                <a:off x="1272" y="1104"/>
                <a:ext cx="624" cy="33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قطعة الغيار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26692" name="Group 62"/>
              <p:cNvGrpSpPr>
                <a:grpSpLocks/>
              </p:cNvGrpSpPr>
              <p:nvPr/>
            </p:nvGrpSpPr>
            <p:grpSpPr bwMode="auto">
              <a:xfrm>
                <a:off x="408" y="720"/>
                <a:ext cx="1008" cy="672"/>
                <a:chOff x="408" y="720"/>
                <a:chExt cx="1008" cy="672"/>
              </a:xfrm>
            </p:grpSpPr>
            <p:sp>
              <p:nvSpPr>
                <p:cNvPr id="26693" name="Oval 63"/>
                <p:cNvSpPr>
                  <a:spLocks noChangeArrowheads="1"/>
                </p:cNvSpPr>
                <p:nvPr/>
              </p:nvSpPr>
              <p:spPr bwMode="auto">
                <a:xfrm flipH="1">
                  <a:off x="408" y="1104"/>
                  <a:ext cx="432" cy="288"/>
                </a:xfrm>
                <a:prstGeom prst="ellipse">
                  <a:avLst/>
                </a:prstGeom>
                <a:solidFill>
                  <a:schemeClr val="bg1">
                    <a:alpha val="50195"/>
                  </a:schemeClr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rtl="1"/>
                  <a:r>
                    <a:rPr lang="ar-SA" b="1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السعر</a:t>
                  </a:r>
                  <a:endParaRPr lang="en-US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6694" name="Oval 64"/>
                <p:cNvSpPr>
                  <a:spLocks noChangeArrowheads="1"/>
                </p:cNvSpPr>
                <p:nvPr/>
              </p:nvSpPr>
              <p:spPr bwMode="auto">
                <a:xfrm flipH="1">
                  <a:off x="648" y="720"/>
                  <a:ext cx="432" cy="288"/>
                </a:xfrm>
                <a:prstGeom prst="ellipse">
                  <a:avLst/>
                </a:prstGeom>
                <a:solidFill>
                  <a:schemeClr val="bg1">
                    <a:alpha val="50195"/>
                  </a:schemeClr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ar-SA" b="1" u="sng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رقم</a:t>
                  </a:r>
                  <a:endParaRPr lang="en-US" b="1" u="sng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6695" name="Line 65"/>
                <p:cNvSpPr>
                  <a:spLocks noChangeShapeType="1"/>
                </p:cNvSpPr>
                <p:nvPr/>
              </p:nvSpPr>
              <p:spPr bwMode="auto">
                <a:xfrm>
                  <a:off x="1080" y="900"/>
                  <a:ext cx="336" cy="19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696" name="Line 66"/>
                <p:cNvSpPr>
                  <a:spLocks noChangeShapeType="1"/>
                </p:cNvSpPr>
                <p:nvPr/>
              </p:nvSpPr>
              <p:spPr bwMode="auto">
                <a:xfrm>
                  <a:off x="840" y="1248"/>
                  <a:ext cx="432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6643" name="Group 67"/>
            <p:cNvGrpSpPr>
              <a:grpSpLocks/>
            </p:cNvGrpSpPr>
            <p:nvPr/>
          </p:nvGrpSpPr>
          <p:grpSpPr bwMode="auto">
            <a:xfrm>
              <a:off x="2832" y="648"/>
              <a:ext cx="1116" cy="792"/>
              <a:chOff x="2832" y="648"/>
              <a:chExt cx="1116" cy="792"/>
            </a:xfrm>
          </p:grpSpPr>
          <p:sp>
            <p:nvSpPr>
              <p:cNvPr id="26685" name="Rectangle 68"/>
              <p:cNvSpPr>
                <a:spLocks noChangeArrowheads="1"/>
              </p:cNvSpPr>
              <p:nvPr/>
            </p:nvSpPr>
            <p:spPr bwMode="auto">
              <a:xfrm>
                <a:off x="3084" y="1104"/>
                <a:ext cx="624" cy="33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الجهاز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26686" name="Group 69"/>
              <p:cNvGrpSpPr>
                <a:grpSpLocks/>
              </p:cNvGrpSpPr>
              <p:nvPr/>
            </p:nvGrpSpPr>
            <p:grpSpPr bwMode="auto">
              <a:xfrm>
                <a:off x="2832" y="648"/>
                <a:ext cx="1116" cy="462"/>
                <a:chOff x="2832" y="648"/>
                <a:chExt cx="1116" cy="462"/>
              </a:xfrm>
            </p:grpSpPr>
            <p:sp>
              <p:nvSpPr>
                <p:cNvPr id="26687" name="Oval 70"/>
                <p:cNvSpPr>
                  <a:spLocks noChangeArrowheads="1"/>
                </p:cNvSpPr>
                <p:nvPr/>
              </p:nvSpPr>
              <p:spPr bwMode="auto">
                <a:xfrm>
                  <a:off x="2832" y="648"/>
                  <a:ext cx="432" cy="288"/>
                </a:xfrm>
                <a:prstGeom prst="ellipse">
                  <a:avLst/>
                </a:prstGeom>
                <a:solidFill>
                  <a:schemeClr val="bg1">
                    <a:alpha val="50195"/>
                  </a:schemeClr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ar-SA" b="1" u="sng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رقم</a:t>
                  </a:r>
                  <a:endParaRPr lang="en-US" b="1" u="sng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6688" name="Oval 71"/>
                <p:cNvSpPr>
                  <a:spLocks noChangeArrowheads="1"/>
                </p:cNvSpPr>
                <p:nvPr/>
              </p:nvSpPr>
              <p:spPr bwMode="auto">
                <a:xfrm>
                  <a:off x="3516" y="648"/>
                  <a:ext cx="432" cy="288"/>
                </a:xfrm>
                <a:prstGeom prst="ellipse">
                  <a:avLst/>
                </a:prstGeom>
                <a:solidFill>
                  <a:schemeClr val="bg1">
                    <a:alpha val="50195"/>
                  </a:schemeClr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rtl="1"/>
                  <a:r>
                    <a:rPr lang="ar-SA" b="1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الصنف</a:t>
                  </a:r>
                  <a:endParaRPr lang="en-US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6689" name="Line 72"/>
                <p:cNvSpPr>
                  <a:spLocks noChangeShapeType="1"/>
                </p:cNvSpPr>
                <p:nvPr/>
              </p:nvSpPr>
              <p:spPr bwMode="auto">
                <a:xfrm flipH="1">
                  <a:off x="3588" y="930"/>
                  <a:ext cx="132" cy="18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690" name="Line 73"/>
                <p:cNvSpPr>
                  <a:spLocks noChangeShapeType="1"/>
                </p:cNvSpPr>
                <p:nvPr/>
              </p:nvSpPr>
              <p:spPr bwMode="auto">
                <a:xfrm>
                  <a:off x="3036" y="924"/>
                  <a:ext cx="216" cy="18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6644" name="Group 74"/>
            <p:cNvGrpSpPr>
              <a:grpSpLocks/>
            </p:cNvGrpSpPr>
            <p:nvPr/>
          </p:nvGrpSpPr>
          <p:grpSpPr bwMode="auto">
            <a:xfrm>
              <a:off x="2790" y="1496"/>
              <a:ext cx="1362" cy="676"/>
              <a:chOff x="2790" y="1496"/>
              <a:chExt cx="1362" cy="676"/>
            </a:xfrm>
          </p:grpSpPr>
          <p:sp>
            <p:nvSpPr>
              <p:cNvPr id="26678" name="Oval 75"/>
              <p:cNvSpPr>
                <a:spLocks noChangeArrowheads="1"/>
              </p:cNvSpPr>
              <p:nvPr/>
            </p:nvSpPr>
            <p:spPr bwMode="auto">
              <a:xfrm flipH="1">
                <a:off x="3720" y="1884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التاريخ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6679" name="Line 76"/>
              <p:cNvSpPr>
                <a:spLocks noChangeShapeType="1"/>
              </p:cNvSpPr>
              <p:nvPr/>
            </p:nvSpPr>
            <p:spPr bwMode="auto">
              <a:xfrm>
                <a:off x="3540" y="1932"/>
                <a:ext cx="192" cy="12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81" name="AutoShape 78"/>
              <p:cNvSpPr>
                <a:spLocks noChangeArrowheads="1"/>
              </p:cNvSpPr>
              <p:nvPr/>
            </p:nvSpPr>
            <p:spPr bwMode="auto">
              <a:xfrm>
                <a:off x="3024" y="1644"/>
                <a:ext cx="732" cy="348"/>
              </a:xfrm>
              <a:prstGeom prst="flowChartDecision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يصلح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6683" name="Text Box 80"/>
              <p:cNvSpPr txBox="1">
                <a:spLocks noChangeArrowheads="1"/>
              </p:cNvSpPr>
              <p:nvPr/>
            </p:nvSpPr>
            <p:spPr bwMode="auto">
              <a:xfrm>
                <a:off x="3412" y="1496"/>
                <a:ext cx="156" cy="146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lIns="9144" tIns="9144" rIns="9144" bIns="9144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 b="1" dirty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N</a:t>
                </a:r>
              </a:p>
            </p:txBody>
          </p:sp>
          <p:sp>
            <p:nvSpPr>
              <p:cNvPr id="26684" name="Text Box 81"/>
              <p:cNvSpPr txBox="1">
                <a:spLocks noChangeArrowheads="1"/>
              </p:cNvSpPr>
              <p:nvPr/>
            </p:nvSpPr>
            <p:spPr bwMode="auto">
              <a:xfrm>
                <a:off x="2790" y="1655"/>
                <a:ext cx="116" cy="146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lIns="9144" tIns="9144" rIns="9144" bIns="9144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ar-SA" sz="1400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en-US" sz="1400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6645" name="Group 82"/>
            <p:cNvGrpSpPr>
              <a:grpSpLocks/>
            </p:cNvGrpSpPr>
            <p:nvPr/>
          </p:nvGrpSpPr>
          <p:grpSpPr bwMode="auto">
            <a:xfrm>
              <a:off x="1986" y="672"/>
              <a:ext cx="1016" cy="816"/>
              <a:chOff x="1986" y="672"/>
              <a:chExt cx="1016" cy="816"/>
            </a:xfrm>
          </p:grpSpPr>
          <p:sp>
            <p:nvSpPr>
              <p:cNvPr id="26670" name="AutoShape 83"/>
              <p:cNvSpPr>
                <a:spLocks noChangeArrowheads="1"/>
              </p:cNvSpPr>
              <p:nvPr/>
            </p:nvSpPr>
            <p:spPr bwMode="auto">
              <a:xfrm>
                <a:off x="2124" y="1128"/>
                <a:ext cx="720" cy="336"/>
              </a:xfrm>
              <a:prstGeom prst="flowChartDecision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 dirty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يحتاج</a:t>
                </a:r>
                <a:endParaRPr lang="en-US" b="1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6673" name="Line 86"/>
              <p:cNvSpPr>
                <a:spLocks noChangeShapeType="1"/>
              </p:cNvSpPr>
              <p:nvPr/>
            </p:nvSpPr>
            <p:spPr bwMode="auto">
              <a:xfrm>
                <a:off x="2412" y="1488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74" name="Text Box 87"/>
              <p:cNvSpPr txBox="1">
                <a:spLocks noChangeArrowheads="1"/>
              </p:cNvSpPr>
              <p:nvPr/>
            </p:nvSpPr>
            <p:spPr bwMode="auto">
              <a:xfrm>
                <a:off x="1986" y="1139"/>
                <a:ext cx="116" cy="146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lIns="9144" tIns="9144" rIns="9144" bIns="9144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 b="1" dirty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N</a:t>
                </a:r>
              </a:p>
            </p:txBody>
          </p:sp>
          <p:sp>
            <p:nvSpPr>
              <p:cNvPr id="26675" name="Text Box 88"/>
              <p:cNvSpPr txBox="1">
                <a:spLocks noChangeArrowheads="1"/>
              </p:cNvSpPr>
              <p:nvPr/>
            </p:nvSpPr>
            <p:spPr bwMode="auto">
              <a:xfrm>
                <a:off x="2886" y="1139"/>
                <a:ext cx="116" cy="146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lIns="9144" tIns="9144" rIns="9144" bIns="9144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  <p:sp>
            <p:nvSpPr>
              <p:cNvPr id="26676" name="Oval 89"/>
              <p:cNvSpPr>
                <a:spLocks noChangeArrowheads="1"/>
              </p:cNvSpPr>
              <p:nvPr/>
            </p:nvSpPr>
            <p:spPr bwMode="auto">
              <a:xfrm flipH="1">
                <a:off x="2016" y="672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العدد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6677" name="Line 90"/>
              <p:cNvSpPr>
                <a:spLocks noChangeShapeType="1"/>
              </p:cNvSpPr>
              <p:nvPr/>
            </p:nvSpPr>
            <p:spPr bwMode="auto">
              <a:xfrm>
                <a:off x="2292" y="948"/>
                <a:ext cx="132" cy="21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664" name="Group 92"/>
            <p:cNvGrpSpPr>
              <a:grpSpLocks/>
            </p:cNvGrpSpPr>
            <p:nvPr/>
          </p:nvGrpSpPr>
          <p:grpSpPr bwMode="auto">
            <a:xfrm>
              <a:off x="3834" y="1116"/>
              <a:ext cx="930" cy="360"/>
              <a:chOff x="3834" y="1116"/>
              <a:chExt cx="930" cy="360"/>
            </a:xfrm>
          </p:grpSpPr>
          <p:sp>
            <p:nvSpPr>
              <p:cNvPr id="26666" name="AutoShape 93"/>
              <p:cNvSpPr>
                <a:spLocks noChangeArrowheads="1"/>
              </p:cNvSpPr>
              <p:nvPr/>
            </p:nvSpPr>
            <p:spPr bwMode="auto">
              <a:xfrm>
                <a:off x="3984" y="1116"/>
                <a:ext cx="624" cy="360"/>
              </a:xfrm>
              <a:prstGeom prst="flowChartDecision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يملك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6668" name="Text Box 95"/>
              <p:cNvSpPr txBox="1">
                <a:spLocks noChangeArrowheads="1"/>
              </p:cNvSpPr>
              <p:nvPr/>
            </p:nvSpPr>
            <p:spPr bwMode="auto">
              <a:xfrm>
                <a:off x="4608" y="1140"/>
                <a:ext cx="156" cy="146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lIns="9144" tIns="9144" rIns="9144" bIns="9144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  <p:sp>
            <p:nvSpPr>
              <p:cNvPr id="26669" name="Text Box 96"/>
              <p:cNvSpPr txBox="1">
                <a:spLocks noChangeArrowheads="1"/>
              </p:cNvSpPr>
              <p:nvPr/>
            </p:nvSpPr>
            <p:spPr bwMode="auto">
              <a:xfrm>
                <a:off x="3834" y="1139"/>
                <a:ext cx="116" cy="146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lIns="9144" tIns="9144" rIns="9144" bIns="9144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N</a:t>
                </a:r>
              </a:p>
            </p:txBody>
          </p:sp>
        </p:grpSp>
        <p:grpSp>
          <p:nvGrpSpPr>
            <p:cNvPr id="26647" name="Group 98"/>
            <p:cNvGrpSpPr>
              <a:grpSpLocks/>
            </p:cNvGrpSpPr>
            <p:nvPr/>
          </p:nvGrpSpPr>
          <p:grpSpPr bwMode="auto">
            <a:xfrm>
              <a:off x="4512" y="648"/>
              <a:ext cx="1116" cy="1248"/>
              <a:chOff x="4512" y="648"/>
              <a:chExt cx="1116" cy="1248"/>
            </a:xfrm>
          </p:grpSpPr>
          <p:sp>
            <p:nvSpPr>
              <p:cNvPr id="26656" name="Rectangle 99"/>
              <p:cNvSpPr>
                <a:spLocks noChangeArrowheads="1"/>
              </p:cNvSpPr>
              <p:nvPr/>
            </p:nvSpPr>
            <p:spPr bwMode="auto">
              <a:xfrm>
                <a:off x="4836" y="1104"/>
                <a:ext cx="624" cy="33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العميل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26657" name="Group 100"/>
              <p:cNvGrpSpPr>
                <a:grpSpLocks/>
              </p:cNvGrpSpPr>
              <p:nvPr/>
            </p:nvGrpSpPr>
            <p:grpSpPr bwMode="auto">
              <a:xfrm>
                <a:off x="4512" y="648"/>
                <a:ext cx="1116" cy="1248"/>
                <a:chOff x="4512" y="648"/>
                <a:chExt cx="1116" cy="1248"/>
              </a:xfrm>
            </p:grpSpPr>
            <p:sp>
              <p:nvSpPr>
                <p:cNvPr id="26658" name="Oval 101"/>
                <p:cNvSpPr>
                  <a:spLocks noChangeArrowheads="1"/>
                </p:cNvSpPr>
                <p:nvPr/>
              </p:nvSpPr>
              <p:spPr bwMode="auto">
                <a:xfrm>
                  <a:off x="4512" y="648"/>
                  <a:ext cx="432" cy="288"/>
                </a:xfrm>
                <a:prstGeom prst="ellipse">
                  <a:avLst/>
                </a:prstGeom>
                <a:solidFill>
                  <a:schemeClr val="bg1">
                    <a:alpha val="50195"/>
                  </a:schemeClr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ar-SA" b="1" u="sng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رقم</a:t>
                  </a:r>
                  <a:endParaRPr lang="en-US" b="1" u="sng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6659" name="Oval 102"/>
                <p:cNvSpPr>
                  <a:spLocks noChangeArrowheads="1"/>
                </p:cNvSpPr>
                <p:nvPr/>
              </p:nvSpPr>
              <p:spPr bwMode="auto">
                <a:xfrm>
                  <a:off x="5196" y="648"/>
                  <a:ext cx="432" cy="288"/>
                </a:xfrm>
                <a:prstGeom prst="ellipse">
                  <a:avLst/>
                </a:prstGeom>
                <a:solidFill>
                  <a:schemeClr val="bg1">
                    <a:alpha val="50195"/>
                  </a:schemeClr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rtl="1"/>
                  <a:r>
                    <a:rPr lang="ar-SA" b="1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الاسم</a:t>
                  </a:r>
                  <a:endParaRPr lang="en-US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6660" name="Line 103"/>
                <p:cNvSpPr>
                  <a:spLocks noChangeShapeType="1"/>
                </p:cNvSpPr>
                <p:nvPr/>
              </p:nvSpPr>
              <p:spPr bwMode="auto">
                <a:xfrm flipH="1">
                  <a:off x="5256" y="930"/>
                  <a:ext cx="120" cy="17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661" name="Oval 104"/>
                <p:cNvSpPr>
                  <a:spLocks noChangeArrowheads="1"/>
                </p:cNvSpPr>
                <p:nvPr/>
              </p:nvSpPr>
              <p:spPr bwMode="auto">
                <a:xfrm>
                  <a:off x="4968" y="1608"/>
                  <a:ext cx="432" cy="288"/>
                </a:xfrm>
                <a:prstGeom prst="ellipse">
                  <a:avLst/>
                </a:prstGeom>
                <a:solidFill>
                  <a:schemeClr val="bg1">
                    <a:alpha val="50195"/>
                  </a:schemeClr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rtl="1"/>
                  <a:r>
                    <a:rPr lang="ar-SA" b="1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الهاتف</a:t>
                  </a:r>
                  <a:endParaRPr lang="en-US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6662" name="Line 105"/>
                <p:cNvSpPr>
                  <a:spLocks noChangeShapeType="1"/>
                </p:cNvSpPr>
                <p:nvPr/>
              </p:nvSpPr>
              <p:spPr bwMode="auto">
                <a:xfrm>
                  <a:off x="4812" y="924"/>
                  <a:ext cx="174" cy="18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663" name="Line 106"/>
                <p:cNvSpPr>
                  <a:spLocks noChangeShapeType="1"/>
                </p:cNvSpPr>
                <p:nvPr/>
              </p:nvSpPr>
              <p:spPr bwMode="auto">
                <a:xfrm>
                  <a:off x="5178" y="1434"/>
                  <a:ext cx="6" cy="18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6648" name="Group 107"/>
            <p:cNvGrpSpPr>
              <a:grpSpLocks/>
            </p:cNvGrpSpPr>
            <p:nvPr/>
          </p:nvGrpSpPr>
          <p:grpSpPr bwMode="auto">
            <a:xfrm>
              <a:off x="1164" y="1476"/>
              <a:ext cx="1512" cy="888"/>
              <a:chOff x="1164" y="1476"/>
              <a:chExt cx="1512" cy="888"/>
            </a:xfrm>
          </p:grpSpPr>
          <p:sp>
            <p:nvSpPr>
              <p:cNvPr id="26649" name="Rectangle 108"/>
              <p:cNvSpPr>
                <a:spLocks noChangeArrowheads="1"/>
              </p:cNvSpPr>
              <p:nvPr/>
            </p:nvSpPr>
            <p:spPr bwMode="auto">
              <a:xfrm>
                <a:off x="2052" y="1680"/>
                <a:ext cx="624" cy="33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 dirty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الفني</a:t>
                </a:r>
                <a:endParaRPr lang="en-US" b="1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6650" name="Oval 109"/>
              <p:cNvSpPr>
                <a:spLocks noChangeArrowheads="1"/>
              </p:cNvSpPr>
              <p:nvPr/>
            </p:nvSpPr>
            <p:spPr bwMode="auto">
              <a:xfrm>
                <a:off x="1164" y="1476"/>
                <a:ext cx="504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التخصص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6651" name="Line 110"/>
              <p:cNvSpPr>
                <a:spLocks noChangeShapeType="1"/>
              </p:cNvSpPr>
              <p:nvPr/>
            </p:nvSpPr>
            <p:spPr bwMode="auto">
              <a:xfrm flipH="1" flipV="1">
                <a:off x="1656" y="1656"/>
                <a:ext cx="396" cy="16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2" name="Oval 111"/>
              <p:cNvSpPr>
                <a:spLocks noChangeArrowheads="1"/>
              </p:cNvSpPr>
              <p:nvPr/>
            </p:nvSpPr>
            <p:spPr bwMode="auto">
              <a:xfrm>
                <a:off x="1164" y="1896"/>
                <a:ext cx="504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 u="sng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رقم الفني</a:t>
                </a:r>
                <a:endParaRPr lang="en-US" b="1" u="sng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6653" name="Line 112"/>
              <p:cNvSpPr>
                <a:spLocks noChangeShapeType="1"/>
              </p:cNvSpPr>
              <p:nvPr/>
            </p:nvSpPr>
            <p:spPr bwMode="auto">
              <a:xfrm flipH="1">
                <a:off x="1680" y="1920"/>
                <a:ext cx="384" cy="12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4" name="Oval 113"/>
              <p:cNvSpPr>
                <a:spLocks noChangeArrowheads="1"/>
              </p:cNvSpPr>
              <p:nvPr/>
            </p:nvSpPr>
            <p:spPr bwMode="auto">
              <a:xfrm>
                <a:off x="2100" y="2076"/>
                <a:ext cx="504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الاسم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6655" name="Line 114"/>
              <p:cNvSpPr>
                <a:spLocks noChangeShapeType="1"/>
              </p:cNvSpPr>
              <p:nvPr/>
            </p:nvSpPr>
            <p:spPr bwMode="auto">
              <a:xfrm>
                <a:off x="2352" y="2019"/>
                <a:ext cx="0" cy="6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39027" name="Line 115"/>
          <p:cNvSpPr>
            <a:spLocks noChangeShapeType="1"/>
          </p:cNvSpPr>
          <p:nvPr/>
        </p:nvSpPr>
        <p:spPr bwMode="auto">
          <a:xfrm flipV="1">
            <a:off x="4705350" y="3943350"/>
            <a:ext cx="26670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9028" name="Line 116"/>
          <p:cNvSpPr>
            <a:spLocks noChangeShapeType="1"/>
          </p:cNvSpPr>
          <p:nvPr/>
        </p:nvSpPr>
        <p:spPr bwMode="auto">
          <a:xfrm flipV="1">
            <a:off x="3622675" y="4686300"/>
            <a:ext cx="2949575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9029" name="Line 117"/>
          <p:cNvSpPr>
            <a:spLocks noChangeShapeType="1"/>
          </p:cNvSpPr>
          <p:nvPr/>
        </p:nvSpPr>
        <p:spPr bwMode="auto">
          <a:xfrm flipH="1" flipV="1">
            <a:off x="2809875" y="4610100"/>
            <a:ext cx="4410075" cy="11620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030" name="Text Box 118"/>
          <p:cNvSpPr txBox="1">
            <a:spLocks noChangeArrowheads="1"/>
          </p:cNvSpPr>
          <p:nvPr/>
        </p:nvSpPr>
        <p:spPr bwMode="auto">
          <a:xfrm>
            <a:off x="2609850" y="3429000"/>
            <a:ext cx="60102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العميل (</a:t>
            </a:r>
            <a:r>
              <a:rPr lang="ar-SA" sz="2800" b="1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رقم العميل</a:t>
            </a:r>
            <a:r>
              <a:rPr lang="ar-SA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 - الاسم - الهاتف )</a:t>
            </a:r>
            <a:endParaRPr lang="en-US" sz="28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39031" name="Text Box 119"/>
          <p:cNvSpPr txBox="1">
            <a:spLocks noChangeArrowheads="1"/>
          </p:cNvSpPr>
          <p:nvPr/>
        </p:nvSpPr>
        <p:spPr bwMode="auto">
          <a:xfrm>
            <a:off x="4991100" y="4000500"/>
            <a:ext cx="370522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ar-SA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الجهاز (</a:t>
            </a:r>
            <a:r>
              <a:rPr lang="ar-SA" sz="2800" b="1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رقم الجهاز</a:t>
            </a:r>
            <a:r>
              <a:rPr lang="ar-SA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- الصنف</a:t>
            </a:r>
            <a:endParaRPr lang="en-US" sz="28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39032" name="Text Box 120"/>
          <p:cNvSpPr txBox="1">
            <a:spLocks noChangeArrowheads="1"/>
          </p:cNvSpPr>
          <p:nvPr/>
        </p:nvSpPr>
        <p:spPr bwMode="auto">
          <a:xfrm>
            <a:off x="4057650" y="4972050"/>
            <a:ext cx="46386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قطعة الغيار (</a:t>
            </a:r>
            <a:r>
              <a:rPr lang="ar-SA" sz="2800" b="1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رقم القطعة</a:t>
            </a:r>
            <a:r>
              <a:rPr lang="ar-SA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- السعر</a:t>
            </a:r>
            <a:endParaRPr lang="en-US" sz="28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39033" name="Text Box 121"/>
          <p:cNvSpPr txBox="1">
            <a:spLocks noChangeArrowheads="1"/>
          </p:cNvSpPr>
          <p:nvPr/>
        </p:nvSpPr>
        <p:spPr bwMode="auto">
          <a:xfrm>
            <a:off x="3146425" y="5695950"/>
            <a:ext cx="5511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الفني (</a:t>
            </a:r>
            <a:r>
              <a:rPr lang="ar-SA" sz="2800" b="1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رقم الفني</a:t>
            </a:r>
            <a:r>
              <a:rPr lang="ar-SA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– الاسم – التخصص)</a:t>
            </a:r>
            <a:endParaRPr lang="en-US" sz="28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39034" name="Text Box 122"/>
          <p:cNvSpPr txBox="1">
            <a:spLocks noChangeArrowheads="1"/>
          </p:cNvSpPr>
          <p:nvPr/>
        </p:nvSpPr>
        <p:spPr bwMode="auto">
          <a:xfrm>
            <a:off x="3314700" y="4171950"/>
            <a:ext cx="19335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– رقم العميل </a:t>
            </a:r>
            <a:endParaRPr lang="en-US" sz="28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39035" name="Text Box 123"/>
          <p:cNvSpPr txBox="1">
            <a:spLocks noChangeArrowheads="1"/>
          </p:cNvSpPr>
          <p:nvPr/>
        </p:nvSpPr>
        <p:spPr bwMode="auto">
          <a:xfrm>
            <a:off x="-304800" y="4167188"/>
            <a:ext cx="2565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– تاريخ الإصلاح)</a:t>
            </a:r>
            <a:endParaRPr lang="en-US" sz="28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39036" name="Text Box 124"/>
          <p:cNvSpPr txBox="1">
            <a:spLocks noChangeArrowheads="1"/>
          </p:cNvSpPr>
          <p:nvPr/>
        </p:nvSpPr>
        <p:spPr bwMode="auto">
          <a:xfrm>
            <a:off x="2057400" y="4171950"/>
            <a:ext cx="16478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– رقم الفني  </a:t>
            </a:r>
            <a:endParaRPr lang="en-US" sz="28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39037" name="Text Box 125"/>
          <p:cNvSpPr txBox="1">
            <a:spLocks noChangeArrowheads="1"/>
          </p:cNvSpPr>
          <p:nvPr/>
        </p:nvSpPr>
        <p:spPr bwMode="auto">
          <a:xfrm>
            <a:off x="2762250" y="4991100"/>
            <a:ext cx="20288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2800" b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–  رقم الجهاز</a:t>
            </a:r>
            <a:endParaRPr lang="en-US" sz="2800" b="1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39038" name="Text Box 126"/>
          <p:cNvSpPr txBox="1">
            <a:spLocks noChangeArrowheads="1"/>
          </p:cNvSpPr>
          <p:nvPr/>
        </p:nvSpPr>
        <p:spPr bwMode="auto">
          <a:xfrm>
            <a:off x="1600200" y="4972050"/>
            <a:ext cx="13430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2800" b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– العدد)</a:t>
            </a:r>
            <a:endParaRPr lang="en-US" sz="2800" b="1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cxnSp>
        <p:nvCxnSpPr>
          <p:cNvPr id="170" name="رابط كسهم مستقيم 169"/>
          <p:cNvCxnSpPr/>
          <p:nvPr/>
        </p:nvCxnSpPr>
        <p:spPr bwMode="auto">
          <a:xfrm>
            <a:off x="7149563" y="1930244"/>
            <a:ext cx="33655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71" name="رابط كسهم مستقيم 170"/>
          <p:cNvCxnSpPr/>
          <p:nvPr/>
        </p:nvCxnSpPr>
        <p:spPr bwMode="auto">
          <a:xfrm>
            <a:off x="4355921" y="1944711"/>
            <a:ext cx="33655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72" name="رابط كسهم مستقيم 171"/>
          <p:cNvCxnSpPr/>
          <p:nvPr/>
        </p:nvCxnSpPr>
        <p:spPr bwMode="auto">
          <a:xfrm rot="5400000" flipH="1" flipV="1">
            <a:off x="5081856" y="2362492"/>
            <a:ext cx="228063" cy="9525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73" name="رابط كسهم مستقيم 172"/>
          <p:cNvCxnSpPr/>
          <p:nvPr/>
        </p:nvCxnSpPr>
        <p:spPr bwMode="auto">
          <a:xfrm rot="5400000" flipH="1" flipV="1">
            <a:off x="5081856" y="2248460"/>
            <a:ext cx="228063" cy="9525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74" name="رابط كسهم مستقيم 173"/>
          <p:cNvCxnSpPr/>
          <p:nvPr/>
        </p:nvCxnSpPr>
        <p:spPr bwMode="auto">
          <a:xfrm rot="10800000">
            <a:off x="5861228" y="1933420"/>
            <a:ext cx="34290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75" name="رابط كسهم مستقيم 174"/>
          <p:cNvCxnSpPr/>
          <p:nvPr/>
        </p:nvCxnSpPr>
        <p:spPr bwMode="auto">
          <a:xfrm rot="10800000">
            <a:off x="5702657" y="1930244"/>
            <a:ext cx="34290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76" name="رابط كسهم مستقيم 175"/>
          <p:cNvCxnSpPr/>
          <p:nvPr/>
        </p:nvCxnSpPr>
        <p:spPr bwMode="auto">
          <a:xfrm rot="10800000">
            <a:off x="2921358" y="1928836"/>
            <a:ext cx="34290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77" name="رابط كسهم مستقيم 176"/>
          <p:cNvCxnSpPr/>
          <p:nvPr/>
        </p:nvCxnSpPr>
        <p:spPr bwMode="auto">
          <a:xfrm rot="10800000">
            <a:off x="2812692" y="1930244"/>
            <a:ext cx="34290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78" name="رابط كسهم مستقيم 177"/>
          <p:cNvCxnSpPr/>
          <p:nvPr/>
        </p:nvCxnSpPr>
        <p:spPr bwMode="auto">
          <a:xfrm rot="10800000">
            <a:off x="4057650" y="2768444"/>
            <a:ext cx="57150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9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9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9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9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9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9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9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9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9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9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9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9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9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9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9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9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9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9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 autoUpdateAnimBg="0"/>
      <p:bldP spid="39027" grpId="0" animBg="1"/>
      <p:bldP spid="39028" grpId="0" animBg="1"/>
      <p:bldP spid="39029" grpId="0" animBg="1"/>
      <p:bldP spid="39030" grpId="0" autoUpdateAnimBg="0"/>
      <p:bldP spid="39031" grpId="0" autoUpdateAnimBg="0"/>
      <p:bldP spid="39032" grpId="0" autoUpdateAnimBg="0"/>
      <p:bldP spid="39033" grpId="0" autoUpdateAnimBg="0"/>
      <p:bldP spid="39034" grpId="0" autoUpdateAnimBg="0"/>
      <p:bldP spid="39035" grpId="0" autoUpdateAnimBg="0"/>
      <p:bldP spid="39036" grpId="0" autoUpdateAnimBg="0"/>
      <p:bldP spid="39037" grpId="0" autoUpdateAnimBg="0"/>
      <p:bldP spid="39038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26072B-4FC5-4972-81A4-0CC75DCE1ACD}" type="slidenum">
              <a:rPr lang="en-US"/>
              <a:pPr>
                <a:defRPr/>
              </a:pPr>
              <a:t>19</a:t>
            </a:fld>
            <a:endParaRPr lang="en-US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90550"/>
          </a:xfrm>
        </p:spPr>
        <p:txBody>
          <a:bodyPr/>
          <a:lstStyle/>
          <a:p>
            <a:pPr rtl="1" eaLnBrk="1" hangingPunct="1">
              <a:defRPr/>
            </a:pPr>
            <a:r>
              <a:rPr lang="ar-SA" sz="42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مثال رقم </a:t>
            </a:r>
            <a:r>
              <a:rPr lang="en-US" sz="42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4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4545" y="819150"/>
            <a:ext cx="8822029" cy="5671802"/>
          </a:xfrm>
        </p:spPr>
        <p:txBody>
          <a:bodyPr/>
          <a:lstStyle/>
          <a:p>
            <a:pPr algn="r" rtl="1" eaLnBrk="1" hangingPunct="1">
              <a:buFont typeface="Arial" pitchFamily="34" charset="0"/>
              <a:buChar char="•"/>
              <a:defRPr/>
            </a:pPr>
            <a:r>
              <a:rPr lang="ar-SA" b="1" dirty="0" smtClean="0"/>
              <a:t>الشكل </a:t>
            </a:r>
            <a:r>
              <a:rPr lang="ar-SA" b="1" dirty="0" smtClean="0"/>
              <a:t>المعطى </a:t>
            </a:r>
            <a:r>
              <a:rPr lang="ar-SA" b="1" dirty="0" smtClean="0"/>
              <a:t>يمثل نموذج كينونة/علاقة </a:t>
            </a:r>
            <a:r>
              <a:rPr lang="en-US" b="1" dirty="0" smtClean="0"/>
              <a:t>(ER)</a:t>
            </a:r>
            <a:r>
              <a:rPr lang="ar-SA" b="1" dirty="0" smtClean="0"/>
              <a:t> لتمثيل بيانات تسجيل المرضى في مركز طبي</a:t>
            </a:r>
            <a:r>
              <a:rPr lang="ar-SA" b="1" dirty="0" smtClean="0"/>
              <a:t>.</a:t>
            </a:r>
            <a:endParaRPr lang="en-US" b="1" dirty="0" smtClean="0"/>
          </a:p>
          <a:p>
            <a:pPr algn="r" rtl="1" eaLnBrk="1" hangingPunct="1">
              <a:buFont typeface="Arial" pitchFamily="34" charset="0"/>
              <a:buChar char="•"/>
              <a:defRPr/>
            </a:pPr>
            <a:r>
              <a:rPr lang="ar-SA" b="1" u="sng" dirty="0" smtClean="0">
                <a:solidFill>
                  <a:schemeClr val="tx1">
                    <a:lumMod val="75000"/>
                  </a:schemeClr>
                </a:solidFill>
              </a:rPr>
              <a:t>المطلوب</a:t>
            </a:r>
            <a:r>
              <a:rPr lang="ar-SA" b="1" dirty="0" smtClean="0"/>
              <a:t> هو تحويل الشكل إلي النموذج </a:t>
            </a:r>
            <a:r>
              <a:rPr lang="ar-SA" b="1" dirty="0" smtClean="0"/>
              <a:t>العلائقي </a:t>
            </a:r>
            <a:r>
              <a:rPr lang="ar-SA" b="1" dirty="0" smtClean="0"/>
              <a:t>المكافئ له.</a:t>
            </a:r>
            <a:endParaRPr lang="en-US" dirty="0" smtClean="0"/>
          </a:p>
          <a:p>
            <a:pPr algn="r" eaLnBrk="1" hangingPunct="1">
              <a:buFont typeface="Wingdings" pitchFamily="2" charset="2"/>
              <a:buNone/>
              <a:defRPr/>
            </a:pPr>
            <a:endParaRPr lang="ar-SA" sz="3600" dirty="0" smtClean="0"/>
          </a:p>
          <a:p>
            <a:pPr eaLnBrk="1" hangingPunct="1">
              <a:defRPr/>
            </a:pPr>
            <a:endParaRPr lang="ar-SA" sz="3600" dirty="0" smtClean="0"/>
          </a:p>
          <a:p>
            <a:pPr eaLnBrk="1" hangingPunct="1">
              <a:defRPr/>
            </a:pPr>
            <a:endParaRPr lang="ar-SA" sz="3600" dirty="0" smtClean="0"/>
          </a:p>
          <a:p>
            <a:pPr eaLnBrk="1" hangingPunct="1">
              <a:defRPr/>
            </a:pPr>
            <a:endParaRPr lang="ar-SA" sz="3600" dirty="0" smtClean="0"/>
          </a:p>
          <a:p>
            <a:pPr algn="r" rtl="1" eaLnBrk="1" hangingPunct="1">
              <a:buFont typeface="Wingdings" pitchFamily="2" charset="2"/>
              <a:buNone/>
              <a:defRPr/>
            </a:pPr>
            <a:endParaRPr lang="ar-SA" sz="3600" b="1" u="sng" dirty="0" smtClean="0"/>
          </a:p>
        </p:txBody>
      </p:sp>
      <p:grpSp>
        <p:nvGrpSpPr>
          <p:cNvPr id="2" name="Group 60"/>
          <p:cNvGrpSpPr>
            <a:grpSpLocks/>
          </p:cNvGrpSpPr>
          <p:nvPr/>
        </p:nvGrpSpPr>
        <p:grpSpPr bwMode="auto">
          <a:xfrm>
            <a:off x="534988" y="2947988"/>
            <a:ext cx="8286750" cy="3200400"/>
            <a:chOff x="324" y="648"/>
            <a:chExt cx="5220" cy="2016"/>
          </a:xfrm>
        </p:grpSpPr>
        <p:grpSp>
          <p:nvGrpSpPr>
            <p:cNvPr id="27655" name="Group 4"/>
            <p:cNvGrpSpPr>
              <a:grpSpLocks/>
            </p:cNvGrpSpPr>
            <p:nvPr/>
          </p:nvGrpSpPr>
          <p:grpSpPr bwMode="auto">
            <a:xfrm>
              <a:off x="2748" y="648"/>
              <a:ext cx="1116" cy="792"/>
              <a:chOff x="2748" y="648"/>
              <a:chExt cx="1116" cy="792"/>
            </a:xfrm>
          </p:grpSpPr>
          <p:sp>
            <p:nvSpPr>
              <p:cNvPr id="27705" name="Rectangle 5"/>
              <p:cNvSpPr>
                <a:spLocks noChangeArrowheads="1"/>
              </p:cNvSpPr>
              <p:nvPr/>
            </p:nvSpPr>
            <p:spPr bwMode="auto">
              <a:xfrm>
                <a:off x="3000" y="1104"/>
                <a:ext cx="624" cy="33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المريض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27706" name="Group 6"/>
              <p:cNvGrpSpPr>
                <a:grpSpLocks/>
              </p:cNvGrpSpPr>
              <p:nvPr/>
            </p:nvGrpSpPr>
            <p:grpSpPr bwMode="auto">
              <a:xfrm>
                <a:off x="2748" y="648"/>
                <a:ext cx="1116" cy="462"/>
                <a:chOff x="2832" y="648"/>
                <a:chExt cx="1116" cy="462"/>
              </a:xfrm>
            </p:grpSpPr>
            <p:sp>
              <p:nvSpPr>
                <p:cNvPr id="27707" name="Oval 7"/>
                <p:cNvSpPr>
                  <a:spLocks noChangeArrowheads="1"/>
                </p:cNvSpPr>
                <p:nvPr/>
              </p:nvSpPr>
              <p:spPr bwMode="auto">
                <a:xfrm>
                  <a:off x="2832" y="648"/>
                  <a:ext cx="432" cy="288"/>
                </a:xfrm>
                <a:prstGeom prst="ellipse">
                  <a:avLst/>
                </a:prstGeom>
                <a:solidFill>
                  <a:schemeClr val="bg1">
                    <a:alpha val="50195"/>
                  </a:schemeClr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ar-SA" b="1" u="sng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رقم</a:t>
                  </a:r>
                  <a:endParaRPr lang="en-US" b="1" u="sng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7708" name="Oval 8"/>
                <p:cNvSpPr>
                  <a:spLocks noChangeArrowheads="1"/>
                </p:cNvSpPr>
                <p:nvPr/>
              </p:nvSpPr>
              <p:spPr bwMode="auto">
                <a:xfrm>
                  <a:off x="3516" y="648"/>
                  <a:ext cx="432" cy="288"/>
                </a:xfrm>
                <a:prstGeom prst="ellipse">
                  <a:avLst/>
                </a:prstGeom>
                <a:solidFill>
                  <a:schemeClr val="bg1">
                    <a:alpha val="50195"/>
                  </a:schemeClr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rtl="1"/>
                  <a:r>
                    <a:rPr lang="ar-SA" b="1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الاسم</a:t>
                  </a:r>
                  <a:endParaRPr lang="en-US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7709" name="Line 9"/>
                <p:cNvSpPr>
                  <a:spLocks noChangeShapeType="1"/>
                </p:cNvSpPr>
                <p:nvPr/>
              </p:nvSpPr>
              <p:spPr bwMode="auto">
                <a:xfrm flipH="1">
                  <a:off x="3588" y="930"/>
                  <a:ext cx="132" cy="18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7710" name="Line 10"/>
                <p:cNvSpPr>
                  <a:spLocks noChangeShapeType="1"/>
                </p:cNvSpPr>
                <p:nvPr/>
              </p:nvSpPr>
              <p:spPr bwMode="auto">
                <a:xfrm>
                  <a:off x="3036" y="924"/>
                  <a:ext cx="216" cy="18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7656" name="Group 11"/>
            <p:cNvGrpSpPr>
              <a:grpSpLocks/>
            </p:cNvGrpSpPr>
            <p:nvPr/>
          </p:nvGrpSpPr>
          <p:grpSpPr bwMode="auto">
            <a:xfrm>
              <a:off x="2706" y="1740"/>
              <a:ext cx="966" cy="504"/>
              <a:chOff x="2706" y="1740"/>
              <a:chExt cx="966" cy="504"/>
            </a:xfrm>
          </p:grpSpPr>
          <p:sp>
            <p:nvSpPr>
              <p:cNvPr id="27701" name="AutoShape 13"/>
              <p:cNvSpPr>
                <a:spLocks noChangeArrowheads="1"/>
              </p:cNvSpPr>
              <p:nvPr/>
            </p:nvSpPr>
            <p:spPr bwMode="auto">
              <a:xfrm>
                <a:off x="2940" y="1896"/>
                <a:ext cx="732" cy="348"/>
              </a:xfrm>
              <a:prstGeom prst="flowChartDecision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مسجل في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7703" name="Text Box 15"/>
              <p:cNvSpPr txBox="1">
                <a:spLocks noChangeArrowheads="1"/>
              </p:cNvSpPr>
              <p:nvPr/>
            </p:nvSpPr>
            <p:spPr bwMode="auto">
              <a:xfrm>
                <a:off x="3312" y="1740"/>
                <a:ext cx="156" cy="146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lIns="9144" tIns="9144" rIns="9144" bIns="9144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  <p:sp>
            <p:nvSpPr>
              <p:cNvPr id="27704" name="Text Box 16"/>
              <p:cNvSpPr txBox="1">
                <a:spLocks noChangeArrowheads="1"/>
              </p:cNvSpPr>
              <p:nvPr/>
            </p:nvSpPr>
            <p:spPr bwMode="auto">
              <a:xfrm>
                <a:off x="2706" y="1907"/>
                <a:ext cx="116" cy="146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lIns="9144" tIns="9144" rIns="9144" bIns="9144">
                <a:spAutoFit/>
              </a:bodyPr>
              <a:lstStyle/>
              <a:p>
                <a:pPr algn="ctr" rtl="1">
                  <a:spcBef>
                    <a:spcPct val="50000"/>
                  </a:spcBef>
                </a:pPr>
                <a:r>
                  <a:rPr lang="en-US" sz="1400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N</a:t>
                </a:r>
              </a:p>
            </p:txBody>
          </p:sp>
        </p:grpSp>
        <p:grpSp>
          <p:nvGrpSpPr>
            <p:cNvPr id="27657" name="Group 17"/>
            <p:cNvGrpSpPr>
              <a:grpSpLocks/>
            </p:cNvGrpSpPr>
            <p:nvPr/>
          </p:nvGrpSpPr>
          <p:grpSpPr bwMode="auto">
            <a:xfrm>
              <a:off x="1914" y="672"/>
              <a:ext cx="1016" cy="792"/>
              <a:chOff x="1914" y="672"/>
              <a:chExt cx="1016" cy="792"/>
            </a:xfrm>
          </p:grpSpPr>
          <p:sp>
            <p:nvSpPr>
              <p:cNvPr id="27692" name="Text Box 18"/>
              <p:cNvSpPr txBox="1">
                <a:spLocks noChangeArrowheads="1"/>
              </p:cNvSpPr>
              <p:nvPr/>
            </p:nvSpPr>
            <p:spPr bwMode="auto">
              <a:xfrm>
                <a:off x="1914" y="1139"/>
                <a:ext cx="116" cy="146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lIns="9144" tIns="9144" rIns="9144" bIns="9144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M</a:t>
                </a:r>
              </a:p>
            </p:txBody>
          </p:sp>
          <p:sp>
            <p:nvSpPr>
              <p:cNvPr id="27693" name="Text Box 19"/>
              <p:cNvSpPr txBox="1">
                <a:spLocks noChangeArrowheads="1"/>
              </p:cNvSpPr>
              <p:nvPr/>
            </p:nvSpPr>
            <p:spPr bwMode="auto">
              <a:xfrm>
                <a:off x="2814" y="1139"/>
                <a:ext cx="116" cy="146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lIns="9144" tIns="9144" rIns="9144" bIns="9144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N</a:t>
                </a:r>
              </a:p>
            </p:txBody>
          </p:sp>
          <p:grpSp>
            <p:nvGrpSpPr>
              <p:cNvPr id="27694" name="Group 20"/>
              <p:cNvGrpSpPr>
                <a:grpSpLocks/>
              </p:cNvGrpSpPr>
              <p:nvPr/>
            </p:nvGrpSpPr>
            <p:grpSpPr bwMode="auto">
              <a:xfrm>
                <a:off x="1944" y="672"/>
                <a:ext cx="828" cy="792"/>
                <a:chOff x="1944" y="672"/>
                <a:chExt cx="828" cy="792"/>
              </a:xfrm>
            </p:grpSpPr>
            <p:sp>
              <p:nvSpPr>
                <p:cNvPr id="27695" name="AutoShape 21"/>
                <p:cNvSpPr>
                  <a:spLocks noChangeArrowheads="1"/>
                </p:cNvSpPr>
                <p:nvPr/>
              </p:nvSpPr>
              <p:spPr bwMode="auto">
                <a:xfrm>
                  <a:off x="2052" y="1128"/>
                  <a:ext cx="720" cy="336"/>
                </a:xfrm>
                <a:prstGeom prst="flowChartDecision">
                  <a:avLst/>
                </a:prstGeom>
                <a:solidFill>
                  <a:schemeClr val="bg1">
                    <a:alpha val="50195"/>
                  </a:schemeClr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rtl="1"/>
                  <a:r>
                    <a:rPr lang="ar-SA" b="1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يحتاج</a:t>
                  </a:r>
                  <a:endParaRPr lang="en-US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7698" name="Oval 24"/>
                <p:cNvSpPr>
                  <a:spLocks noChangeArrowheads="1"/>
                </p:cNvSpPr>
                <p:nvPr/>
              </p:nvSpPr>
              <p:spPr bwMode="auto">
                <a:xfrm flipH="1">
                  <a:off x="1944" y="672"/>
                  <a:ext cx="432" cy="288"/>
                </a:xfrm>
                <a:prstGeom prst="ellipse">
                  <a:avLst/>
                </a:prstGeom>
                <a:solidFill>
                  <a:schemeClr val="bg1">
                    <a:alpha val="50195"/>
                  </a:schemeClr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rtl="1"/>
                  <a:r>
                    <a:rPr lang="ar-SA" b="1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التاريخ</a:t>
                  </a:r>
                  <a:endParaRPr lang="en-US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7699" name="Line 25"/>
                <p:cNvSpPr>
                  <a:spLocks noChangeShapeType="1"/>
                </p:cNvSpPr>
                <p:nvPr/>
              </p:nvSpPr>
              <p:spPr bwMode="auto">
                <a:xfrm>
                  <a:off x="2220" y="948"/>
                  <a:ext cx="132" cy="21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7658" name="Group 26"/>
            <p:cNvGrpSpPr>
              <a:grpSpLocks/>
            </p:cNvGrpSpPr>
            <p:nvPr/>
          </p:nvGrpSpPr>
          <p:grpSpPr bwMode="auto">
            <a:xfrm>
              <a:off x="4428" y="648"/>
              <a:ext cx="1116" cy="1248"/>
              <a:chOff x="4428" y="648"/>
              <a:chExt cx="1116" cy="1248"/>
            </a:xfrm>
          </p:grpSpPr>
          <p:sp>
            <p:nvSpPr>
              <p:cNvPr id="27685" name="Rectangle 27"/>
              <p:cNvSpPr>
                <a:spLocks noChangeArrowheads="1"/>
              </p:cNvSpPr>
              <p:nvPr/>
            </p:nvSpPr>
            <p:spPr bwMode="auto">
              <a:xfrm>
                <a:off x="4776" y="1104"/>
                <a:ext cx="624" cy="33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الطبيب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7686" name="Oval 28"/>
              <p:cNvSpPr>
                <a:spLocks noChangeArrowheads="1"/>
              </p:cNvSpPr>
              <p:nvPr/>
            </p:nvSpPr>
            <p:spPr bwMode="auto">
              <a:xfrm>
                <a:off x="4428" y="648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 u="sng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رقم</a:t>
                </a:r>
                <a:endParaRPr lang="en-US" b="1" u="sng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7687" name="Oval 29"/>
              <p:cNvSpPr>
                <a:spLocks noChangeArrowheads="1"/>
              </p:cNvSpPr>
              <p:nvPr/>
            </p:nvSpPr>
            <p:spPr bwMode="auto">
              <a:xfrm>
                <a:off x="5112" y="648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الاسم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7688" name="Line 30"/>
              <p:cNvSpPr>
                <a:spLocks noChangeShapeType="1"/>
              </p:cNvSpPr>
              <p:nvPr/>
            </p:nvSpPr>
            <p:spPr bwMode="auto">
              <a:xfrm flipH="1">
                <a:off x="5172" y="930"/>
                <a:ext cx="120" cy="17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689" name="Oval 31"/>
              <p:cNvSpPr>
                <a:spLocks noChangeArrowheads="1"/>
              </p:cNvSpPr>
              <p:nvPr/>
            </p:nvSpPr>
            <p:spPr bwMode="auto">
              <a:xfrm>
                <a:off x="4884" y="1608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التخصص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7690" name="Line 32"/>
              <p:cNvSpPr>
                <a:spLocks noChangeShapeType="1"/>
              </p:cNvSpPr>
              <p:nvPr/>
            </p:nvSpPr>
            <p:spPr bwMode="auto">
              <a:xfrm>
                <a:off x="4728" y="924"/>
                <a:ext cx="174" cy="18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691" name="Line 33"/>
              <p:cNvSpPr>
                <a:spLocks noChangeShapeType="1"/>
              </p:cNvSpPr>
              <p:nvPr/>
            </p:nvSpPr>
            <p:spPr bwMode="auto">
              <a:xfrm>
                <a:off x="5094" y="1434"/>
                <a:ext cx="6" cy="18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7659" name="Group 34"/>
            <p:cNvGrpSpPr>
              <a:grpSpLocks/>
            </p:cNvGrpSpPr>
            <p:nvPr/>
          </p:nvGrpSpPr>
          <p:grpSpPr bwMode="auto">
            <a:xfrm>
              <a:off x="3750" y="1116"/>
              <a:ext cx="930" cy="780"/>
              <a:chOff x="3750" y="1116"/>
              <a:chExt cx="930" cy="780"/>
            </a:xfrm>
          </p:grpSpPr>
          <p:sp>
            <p:nvSpPr>
              <p:cNvPr id="27679" name="AutoShape 36"/>
              <p:cNvSpPr>
                <a:spLocks noChangeArrowheads="1"/>
              </p:cNvSpPr>
              <p:nvPr/>
            </p:nvSpPr>
            <p:spPr bwMode="auto">
              <a:xfrm>
                <a:off x="3900" y="1116"/>
                <a:ext cx="624" cy="360"/>
              </a:xfrm>
              <a:prstGeom prst="flowChartDecision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يعالج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7681" name="Text Box 38"/>
              <p:cNvSpPr txBox="1">
                <a:spLocks noChangeArrowheads="1"/>
              </p:cNvSpPr>
              <p:nvPr/>
            </p:nvSpPr>
            <p:spPr bwMode="auto">
              <a:xfrm>
                <a:off x="4524" y="1140"/>
                <a:ext cx="156" cy="146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lIns="9144" tIns="9144" rIns="9144" bIns="9144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M</a:t>
                </a:r>
              </a:p>
            </p:txBody>
          </p:sp>
          <p:sp>
            <p:nvSpPr>
              <p:cNvPr id="27682" name="Text Box 39"/>
              <p:cNvSpPr txBox="1">
                <a:spLocks noChangeArrowheads="1"/>
              </p:cNvSpPr>
              <p:nvPr/>
            </p:nvSpPr>
            <p:spPr bwMode="auto">
              <a:xfrm>
                <a:off x="3750" y="1139"/>
                <a:ext cx="116" cy="146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lIns="9144" tIns="9144" rIns="9144" bIns="9144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N</a:t>
                </a:r>
              </a:p>
            </p:txBody>
          </p:sp>
          <p:sp>
            <p:nvSpPr>
              <p:cNvPr id="27683" name="Oval 40"/>
              <p:cNvSpPr>
                <a:spLocks noChangeArrowheads="1"/>
              </p:cNvSpPr>
              <p:nvPr/>
            </p:nvSpPr>
            <p:spPr bwMode="auto">
              <a:xfrm flipH="1">
                <a:off x="4224" y="1608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التاريخ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7684" name="Line 41"/>
              <p:cNvSpPr>
                <a:spLocks noChangeShapeType="1"/>
              </p:cNvSpPr>
              <p:nvPr/>
            </p:nvSpPr>
            <p:spPr bwMode="auto">
              <a:xfrm>
                <a:off x="4380" y="1368"/>
                <a:ext cx="66" cy="25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7660" name="Group 42"/>
            <p:cNvGrpSpPr>
              <a:grpSpLocks/>
            </p:cNvGrpSpPr>
            <p:nvPr/>
          </p:nvGrpSpPr>
          <p:grpSpPr bwMode="auto">
            <a:xfrm>
              <a:off x="324" y="648"/>
              <a:ext cx="1488" cy="792"/>
              <a:chOff x="324" y="648"/>
              <a:chExt cx="1488" cy="792"/>
            </a:xfrm>
          </p:grpSpPr>
          <p:sp>
            <p:nvSpPr>
              <p:cNvPr id="27671" name="Rectangle 43"/>
              <p:cNvSpPr>
                <a:spLocks noChangeArrowheads="1"/>
              </p:cNvSpPr>
              <p:nvPr/>
            </p:nvSpPr>
            <p:spPr bwMode="auto">
              <a:xfrm>
                <a:off x="1188" y="1104"/>
                <a:ext cx="624" cy="33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تحليل طبي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7672" name="Oval 44"/>
              <p:cNvSpPr>
                <a:spLocks noChangeArrowheads="1"/>
              </p:cNvSpPr>
              <p:nvPr/>
            </p:nvSpPr>
            <p:spPr bwMode="auto">
              <a:xfrm flipH="1">
                <a:off x="324" y="1104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السعر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7673" name="Oval 45"/>
              <p:cNvSpPr>
                <a:spLocks noChangeArrowheads="1"/>
              </p:cNvSpPr>
              <p:nvPr/>
            </p:nvSpPr>
            <p:spPr bwMode="auto">
              <a:xfrm flipH="1">
                <a:off x="564" y="720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 u="sng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الرقم</a:t>
                </a:r>
                <a:endParaRPr lang="en-US" b="1" u="sng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7674" name="Line 46"/>
              <p:cNvSpPr>
                <a:spLocks noChangeShapeType="1"/>
              </p:cNvSpPr>
              <p:nvPr/>
            </p:nvSpPr>
            <p:spPr bwMode="auto">
              <a:xfrm>
                <a:off x="996" y="900"/>
                <a:ext cx="336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675" name="Line 47"/>
              <p:cNvSpPr>
                <a:spLocks noChangeShapeType="1"/>
              </p:cNvSpPr>
              <p:nvPr/>
            </p:nvSpPr>
            <p:spPr bwMode="auto">
              <a:xfrm>
                <a:off x="756" y="1248"/>
                <a:ext cx="43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676" name="Oval 48"/>
              <p:cNvSpPr>
                <a:spLocks noChangeArrowheads="1"/>
              </p:cNvSpPr>
              <p:nvPr/>
            </p:nvSpPr>
            <p:spPr bwMode="auto">
              <a:xfrm flipH="1">
                <a:off x="1308" y="648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الاسم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7677" name="Line 49"/>
              <p:cNvSpPr>
                <a:spLocks noChangeShapeType="1"/>
              </p:cNvSpPr>
              <p:nvPr/>
            </p:nvSpPr>
            <p:spPr bwMode="auto">
              <a:xfrm flipH="1">
                <a:off x="1524" y="936"/>
                <a:ext cx="0" cy="16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7661" name="Group 50"/>
            <p:cNvGrpSpPr>
              <a:grpSpLocks/>
            </p:cNvGrpSpPr>
            <p:nvPr/>
          </p:nvGrpSpPr>
          <p:grpSpPr bwMode="auto">
            <a:xfrm>
              <a:off x="1080" y="1692"/>
              <a:ext cx="1968" cy="972"/>
              <a:chOff x="1080" y="1476"/>
              <a:chExt cx="1968" cy="972"/>
            </a:xfrm>
          </p:grpSpPr>
          <p:sp>
            <p:nvSpPr>
              <p:cNvPr id="27662" name="Rectangle 51"/>
              <p:cNvSpPr>
                <a:spLocks noChangeArrowheads="1"/>
              </p:cNvSpPr>
              <p:nvPr/>
            </p:nvSpPr>
            <p:spPr bwMode="auto">
              <a:xfrm>
                <a:off x="1968" y="1680"/>
                <a:ext cx="624" cy="33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سجل التنويم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7663" name="Oval 52"/>
              <p:cNvSpPr>
                <a:spLocks noChangeArrowheads="1"/>
              </p:cNvSpPr>
              <p:nvPr/>
            </p:nvSpPr>
            <p:spPr bwMode="auto">
              <a:xfrm>
                <a:off x="1080" y="1476"/>
                <a:ext cx="504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الغرفة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7664" name="Line 53"/>
              <p:cNvSpPr>
                <a:spLocks noChangeShapeType="1"/>
              </p:cNvSpPr>
              <p:nvPr/>
            </p:nvSpPr>
            <p:spPr bwMode="auto">
              <a:xfrm flipH="1" flipV="1">
                <a:off x="1572" y="1656"/>
                <a:ext cx="396" cy="16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665" name="Oval 54"/>
              <p:cNvSpPr>
                <a:spLocks noChangeArrowheads="1"/>
              </p:cNvSpPr>
              <p:nvPr/>
            </p:nvSpPr>
            <p:spPr bwMode="auto">
              <a:xfrm>
                <a:off x="1080" y="1896"/>
                <a:ext cx="504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 u="sng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الرقم</a:t>
                </a:r>
                <a:endParaRPr lang="en-US" b="1" u="sng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7666" name="Line 55"/>
              <p:cNvSpPr>
                <a:spLocks noChangeShapeType="1"/>
              </p:cNvSpPr>
              <p:nvPr/>
            </p:nvSpPr>
            <p:spPr bwMode="auto">
              <a:xfrm flipH="1">
                <a:off x="1584" y="1920"/>
                <a:ext cx="384" cy="12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667" name="Oval 56"/>
              <p:cNvSpPr>
                <a:spLocks noChangeArrowheads="1"/>
              </p:cNvSpPr>
              <p:nvPr/>
            </p:nvSpPr>
            <p:spPr bwMode="auto">
              <a:xfrm flipH="1">
                <a:off x="1548" y="2076"/>
                <a:ext cx="576" cy="360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تاريخ</a:t>
                </a:r>
              </a:p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الدخول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7668" name="Line 57"/>
              <p:cNvSpPr>
                <a:spLocks noChangeShapeType="1"/>
              </p:cNvSpPr>
              <p:nvPr/>
            </p:nvSpPr>
            <p:spPr bwMode="auto">
              <a:xfrm>
                <a:off x="2460" y="2016"/>
                <a:ext cx="168" cy="10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669" name="Oval 58"/>
              <p:cNvSpPr>
                <a:spLocks noChangeArrowheads="1"/>
              </p:cNvSpPr>
              <p:nvPr/>
            </p:nvSpPr>
            <p:spPr bwMode="auto">
              <a:xfrm flipH="1">
                <a:off x="2472" y="2088"/>
                <a:ext cx="576" cy="360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تاريخ</a:t>
                </a:r>
              </a:p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الخروج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7670" name="Line 59"/>
              <p:cNvSpPr>
                <a:spLocks noChangeShapeType="1"/>
              </p:cNvSpPr>
              <p:nvPr/>
            </p:nvSpPr>
            <p:spPr bwMode="auto">
              <a:xfrm flipV="1">
                <a:off x="1920" y="2010"/>
                <a:ext cx="186" cy="7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cxnSp>
        <p:nvCxnSpPr>
          <p:cNvPr id="64" name="رابط كسهم مستقيم 63"/>
          <p:cNvCxnSpPr/>
          <p:nvPr/>
        </p:nvCxnSpPr>
        <p:spPr bwMode="auto">
          <a:xfrm>
            <a:off x="7149563" y="3989747"/>
            <a:ext cx="33655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65" name="رابط كسهم مستقيم 64"/>
          <p:cNvCxnSpPr/>
          <p:nvPr/>
        </p:nvCxnSpPr>
        <p:spPr bwMode="auto">
          <a:xfrm>
            <a:off x="7263326" y="3987599"/>
            <a:ext cx="33655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66" name="رابط كسهم مستقيم 65"/>
          <p:cNvCxnSpPr/>
          <p:nvPr/>
        </p:nvCxnSpPr>
        <p:spPr bwMode="auto">
          <a:xfrm>
            <a:off x="4357509" y="3975100"/>
            <a:ext cx="33655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67" name="رابط كسهم مستقيم 66"/>
          <p:cNvCxnSpPr/>
          <p:nvPr/>
        </p:nvCxnSpPr>
        <p:spPr bwMode="auto">
          <a:xfrm>
            <a:off x="4446588" y="3976688"/>
            <a:ext cx="33655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68" name="رابط كسهم مستقيم 67"/>
          <p:cNvCxnSpPr/>
          <p:nvPr/>
        </p:nvCxnSpPr>
        <p:spPr bwMode="auto">
          <a:xfrm rot="10800000">
            <a:off x="4116567" y="5203391"/>
            <a:ext cx="34290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69" name="رابط كسهم مستقيم 68"/>
          <p:cNvCxnSpPr/>
          <p:nvPr/>
        </p:nvCxnSpPr>
        <p:spPr bwMode="auto">
          <a:xfrm rot="10800000">
            <a:off x="2995255" y="3960813"/>
            <a:ext cx="34290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0" name="رابط كسهم مستقيم 69"/>
          <p:cNvCxnSpPr/>
          <p:nvPr/>
        </p:nvCxnSpPr>
        <p:spPr bwMode="auto">
          <a:xfrm rot="10800000">
            <a:off x="2901078" y="3962402"/>
            <a:ext cx="34290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1" name="رابط كسهم مستقيم 70"/>
          <p:cNvCxnSpPr/>
          <p:nvPr/>
        </p:nvCxnSpPr>
        <p:spPr bwMode="auto">
          <a:xfrm rot="10800000">
            <a:off x="4231226" y="5204185"/>
            <a:ext cx="479425" cy="1589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4" name="رابط كسهم مستقيم 73"/>
          <p:cNvCxnSpPr/>
          <p:nvPr/>
        </p:nvCxnSpPr>
        <p:spPr bwMode="auto">
          <a:xfrm rot="10800000">
            <a:off x="5868988" y="3991335"/>
            <a:ext cx="34290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5" name="رابط كسهم مستقيم 74"/>
          <p:cNvCxnSpPr/>
          <p:nvPr/>
        </p:nvCxnSpPr>
        <p:spPr bwMode="auto">
          <a:xfrm rot="10800000">
            <a:off x="5787690" y="3992923"/>
            <a:ext cx="34290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7" name="رابط كسهم مستقيم 76"/>
          <p:cNvCxnSpPr/>
          <p:nvPr/>
        </p:nvCxnSpPr>
        <p:spPr bwMode="auto">
          <a:xfrm rot="5400000" flipH="1" flipV="1">
            <a:off x="4937279" y="4572204"/>
            <a:ext cx="682316" cy="1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autoUpdateAnimBg="0"/>
      <p:bldP spid="33795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8C1A86-9EC6-4C6E-B3B5-25FEF0E77BA5}" type="slidenum">
              <a:rPr lang="en-US"/>
              <a:pPr>
                <a:defRPr/>
              </a:pPr>
              <a:t>20</a:t>
            </a:fld>
            <a:endParaRPr lang="en-US"/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/>
          <a:lstStyle/>
          <a:p>
            <a:pPr rtl="1" eaLnBrk="1" hangingPunct="1">
              <a:defRPr/>
            </a:pPr>
            <a:r>
              <a:rPr lang="ar-SA" sz="42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حل المثال رقم </a:t>
            </a:r>
            <a:r>
              <a:rPr lang="en-US" sz="42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4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58788" y="716679"/>
            <a:ext cx="8286750" cy="3200400"/>
            <a:chOff x="324" y="648"/>
            <a:chExt cx="5220" cy="2016"/>
          </a:xfrm>
        </p:grpSpPr>
        <p:grpSp>
          <p:nvGrpSpPr>
            <p:cNvPr id="28690" name="Group 5"/>
            <p:cNvGrpSpPr>
              <a:grpSpLocks/>
            </p:cNvGrpSpPr>
            <p:nvPr/>
          </p:nvGrpSpPr>
          <p:grpSpPr bwMode="auto">
            <a:xfrm>
              <a:off x="2748" y="648"/>
              <a:ext cx="1116" cy="792"/>
              <a:chOff x="2748" y="648"/>
              <a:chExt cx="1116" cy="792"/>
            </a:xfrm>
          </p:grpSpPr>
          <p:sp>
            <p:nvSpPr>
              <p:cNvPr id="28740" name="Rectangle 6"/>
              <p:cNvSpPr>
                <a:spLocks noChangeArrowheads="1"/>
              </p:cNvSpPr>
              <p:nvPr/>
            </p:nvSpPr>
            <p:spPr bwMode="auto">
              <a:xfrm>
                <a:off x="3000" y="1104"/>
                <a:ext cx="624" cy="33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 dirty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المريض</a:t>
                </a:r>
                <a:endParaRPr lang="en-US" b="1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28741" name="Group 7"/>
              <p:cNvGrpSpPr>
                <a:grpSpLocks/>
              </p:cNvGrpSpPr>
              <p:nvPr/>
            </p:nvGrpSpPr>
            <p:grpSpPr bwMode="auto">
              <a:xfrm>
                <a:off x="2748" y="648"/>
                <a:ext cx="1116" cy="462"/>
                <a:chOff x="2832" y="648"/>
                <a:chExt cx="1116" cy="462"/>
              </a:xfrm>
            </p:grpSpPr>
            <p:sp>
              <p:nvSpPr>
                <p:cNvPr id="28742" name="Oval 8"/>
                <p:cNvSpPr>
                  <a:spLocks noChangeArrowheads="1"/>
                </p:cNvSpPr>
                <p:nvPr/>
              </p:nvSpPr>
              <p:spPr bwMode="auto">
                <a:xfrm>
                  <a:off x="2832" y="648"/>
                  <a:ext cx="432" cy="288"/>
                </a:xfrm>
                <a:prstGeom prst="ellipse">
                  <a:avLst/>
                </a:prstGeom>
                <a:solidFill>
                  <a:schemeClr val="bg1">
                    <a:alpha val="50195"/>
                  </a:schemeClr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ar-SA" b="1" u="sng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رقم</a:t>
                  </a:r>
                  <a:endParaRPr lang="en-US" b="1" u="sng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8743" name="Oval 9"/>
                <p:cNvSpPr>
                  <a:spLocks noChangeArrowheads="1"/>
                </p:cNvSpPr>
                <p:nvPr/>
              </p:nvSpPr>
              <p:spPr bwMode="auto">
                <a:xfrm>
                  <a:off x="3516" y="648"/>
                  <a:ext cx="432" cy="288"/>
                </a:xfrm>
                <a:prstGeom prst="ellipse">
                  <a:avLst/>
                </a:prstGeom>
                <a:solidFill>
                  <a:schemeClr val="bg1">
                    <a:alpha val="50195"/>
                  </a:schemeClr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rtl="1"/>
                  <a:r>
                    <a:rPr lang="ar-SA" b="1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الاسم</a:t>
                  </a:r>
                  <a:endParaRPr lang="en-US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8744" name="Line 10"/>
                <p:cNvSpPr>
                  <a:spLocks noChangeShapeType="1"/>
                </p:cNvSpPr>
                <p:nvPr/>
              </p:nvSpPr>
              <p:spPr bwMode="auto">
                <a:xfrm flipH="1">
                  <a:off x="3588" y="930"/>
                  <a:ext cx="132" cy="18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b="1"/>
                </a:p>
              </p:txBody>
            </p:sp>
            <p:sp>
              <p:nvSpPr>
                <p:cNvPr id="28745" name="Line 11"/>
                <p:cNvSpPr>
                  <a:spLocks noChangeShapeType="1"/>
                </p:cNvSpPr>
                <p:nvPr/>
              </p:nvSpPr>
              <p:spPr bwMode="auto">
                <a:xfrm>
                  <a:off x="3036" y="924"/>
                  <a:ext cx="216" cy="18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b="1"/>
                </a:p>
              </p:txBody>
            </p:sp>
          </p:grpSp>
        </p:grpSp>
        <p:grpSp>
          <p:nvGrpSpPr>
            <p:cNvPr id="28691" name="Group 12"/>
            <p:cNvGrpSpPr>
              <a:grpSpLocks/>
            </p:cNvGrpSpPr>
            <p:nvPr/>
          </p:nvGrpSpPr>
          <p:grpSpPr bwMode="auto">
            <a:xfrm>
              <a:off x="2706" y="1740"/>
              <a:ext cx="966" cy="504"/>
              <a:chOff x="2706" y="1740"/>
              <a:chExt cx="966" cy="504"/>
            </a:xfrm>
          </p:grpSpPr>
          <p:sp>
            <p:nvSpPr>
              <p:cNvPr id="28736" name="AutoShape 14"/>
              <p:cNvSpPr>
                <a:spLocks noChangeArrowheads="1"/>
              </p:cNvSpPr>
              <p:nvPr/>
            </p:nvSpPr>
            <p:spPr bwMode="auto">
              <a:xfrm>
                <a:off x="2940" y="1896"/>
                <a:ext cx="732" cy="348"/>
              </a:xfrm>
              <a:prstGeom prst="flowChartDecision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مسجل في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8738" name="Text Box 16"/>
              <p:cNvSpPr txBox="1">
                <a:spLocks noChangeArrowheads="1"/>
              </p:cNvSpPr>
              <p:nvPr/>
            </p:nvSpPr>
            <p:spPr bwMode="auto">
              <a:xfrm>
                <a:off x="3312" y="1740"/>
                <a:ext cx="156" cy="146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lIns="9144" tIns="9144" rIns="9144" bIns="9144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  <p:sp>
            <p:nvSpPr>
              <p:cNvPr id="28739" name="Text Box 17"/>
              <p:cNvSpPr txBox="1">
                <a:spLocks noChangeArrowheads="1"/>
              </p:cNvSpPr>
              <p:nvPr/>
            </p:nvSpPr>
            <p:spPr bwMode="auto">
              <a:xfrm>
                <a:off x="2706" y="1907"/>
                <a:ext cx="116" cy="146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lIns="9144" tIns="9144" rIns="9144" bIns="9144">
                <a:spAutoFit/>
              </a:bodyPr>
              <a:lstStyle/>
              <a:p>
                <a:pPr algn="ctr" rtl="1">
                  <a:spcBef>
                    <a:spcPct val="50000"/>
                  </a:spcBef>
                </a:pPr>
                <a:r>
                  <a:rPr lang="en-US" sz="1400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N</a:t>
                </a:r>
              </a:p>
            </p:txBody>
          </p:sp>
        </p:grpSp>
        <p:grpSp>
          <p:nvGrpSpPr>
            <p:cNvPr id="28692" name="Group 18"/>
            <p:cNvGrpSpPr>
              <a:grpSpLocks/>
            </p:cNvGrpSpPr>
            <p:nvPr/>
          </p:nvGrpSpPr>
          <p:grpSpPr bwMode="auto">
            <a:xfrm>
              <a:off x="1914" y="672"/>
              <a:ext cx="1016" cy="792"/>
              <a:chOff x="1914" y="672"/>
              <a:chExt cx="1016" cy="792"/>
            </a:xfrm>
          </p:grpSpPr>
          <p:sp>
            <p:nvSpPr>
              <p:cNvPr id="28727" name="Text Box 19"/>
              <p:cNvSpPr txBox="1">
                <a:spLocks noChangeArrowheads="1"/>
              </p:cNvSpPr>
              <p:nvPr/>
            </p:nvSpPr>
            <p:spPr bwMode="auto">
              <a:xfrm>
                <a:off x="1914" y="1139"/>
                <a:ext cx="116" cy="146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lIns="9144" tIns="9144" rIns="9144" bIns="9144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M</a:t>
                </a:r>
              </a:p>
            </p:txBody>
          </p:sp>
          <p:sp>
            <p:nvSpPr>
              <p:cNvPr id="28728" name="Text Box 20"/>
              <p:cNvSpPr txBox="1">
                <a:spLocks noChangeArrowheads="1"/>
              </p:cNvSpPr>
              <p:nvPr/>
            </p:nvSpPr>
            <p:spPr bwMode="auto">
              <a:xfrm>
                <a:off x="2814" y="1139"/>
                <a:ext cx="116" cy="146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lIns="9144" tIns="9144" rIns="9144" bIns="9144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N</a:t>
                </a:r>
              </a:p>
            </p:txBody>
          </p:sp>
          <p:grpSp>
            <p:nvGrpSpPr>
              <p:cNvPr id="28729" name="Group 21"/>
              <p:cNvGrpSpPr>
                <a:grpSpLocks/>
              </p:cNvGrpSpPr>
              <p:nvPr/>
            </p:nvGrpSpPr>
            <p:grpSpPr bwMode="auto">
              <a:xfrm>
                <a:off x="1944" y="672"/>
                <a:ext cx="828" cy="792"/>
                <a:chOff x="1944" y="672"/>
                <a:chExt cx="828" cy="792"/>
              </a:xfrm>
            </p:grpSpPr>
            <p:sp>
              <p:nvSpPr>
                <p:cNvPr id="28730" name="AutoShape 22"/>
                <p:cNvSpPr>
                  <a:spLocks noChangeArrowheads="1"/>
                </p:cNvSpPr>
                <p:nvPr/>
              </p:nvSpPr>
              <p:spPr bwMode="auto">
                <a:xfrm>
                  <a:off x="2052" y="1128"/>
                  <a:ext cx="720" cy="336"/>
                </a:xfrm>
                <a:prstGeom prst="flowChartDecision">
                  <a:avLst/>
                </a:prstGeom>
                <a:solidFill>
                  <a:schemeClr val="bg1">
                    <a:alpha val="50195"/>
                  </a:schemeClr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rtl="1"/>
                  <a:r>
                    <a:rPr lang="ar-SA" b="1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يحتاج</a:t>
                  </a:r>
                  <a:endParaRPr lang="en-US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8733" name="Oval 25"/>
                <p:cNvSpPr>
                  <a:spLocks noChangeArrowheads="1"/>
                </p:cNvSpPr>
                <p:nvPr/>
              </p:nvSpPr>
              <p:spPr bwMode="auto">
                <a:xfrm flipH="1">
                  <a:off x="1944" y="672"/>
                  <a:ext cx="432" cy="288"/>
                </a:xfrm>
                <a:prstGeom prst="ellipse">
                  <a:avLst/>
                </a:prstGeom>
                <a:solidFill>
                  <a:schemeClr val="bg1">
                    <a:alpha val="50195"/>
                  </a:schemeClr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rtl="1"/>
                  <a:r>
                    <a:rPr lang="ar-SA" b="1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التاريخ</a:t>
                  </a:r>
                  <a:endParaRPr lang="en-US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8734" name="Line 26"/>
                <p:cNvSpPr>
                  <a:spLocks noChangeShapeType="1"/>
                </p:cNvSpPr>
                <p:nvPr/>
              </p:nvSpPr>
              <p:spPr bwMode="auto">
                <a:xfrm>
                  <a:off x="2220" y="948"/>
                  <a:ext cx="132" cy="21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b="1"/>
                </a:p>
              </p:txBody>
            </p:sp>
          </p:grpSp>
        </p:grpSp>
        <p:grpSp>
          <p:nvGrpSpPr>
            <p:cNvPr id="28693" name="Group 27"/>
            <p:cNvGrpSpPr>
              <a:grpSpLocks/>
            </p:cNvGrpSpPr>
            <p:nvPr/>
          </p:nvGrpSpPr>
          <p:grpSpPr bwMode="auto">
            <a:xfrm>
              <a:off x="4428" y="648"/>
              <a:ext cx="1116" cy="1248"/>
              <a:chOff x="4428" y="648"/>
              <a:chExt cx="1116" cy="1248"/>
            </a:xfrm>
          </p:grpSpPr>
          <p:sp>
            <p:nvSpPr>
              <p:cNvPr id="28720" name="Rectangle 28"/>
              <p:cNvSpPr>
                <a:spLocks noChangeArrowheads="1"/>
              </p:cNvSpPr>
              <p:nvPr/>
            </p:nvSpPr>
            <p:spPr bwMode="auto">
              <a:xfrm>
                <a:off x="4776" y="1104"/>
                <a:ext cx="624" cy="33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 dirty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الطبيب</a:t>
                </a:r>
                <a:endParaRPr lang="en-US" b="1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8721" name="Oval 29"/>
              <p:cNvSpPr>
                <a:spLocks noChangeArrowheads="1"/>
              </p:cNvSpPr>
              <p:nvPr/>
            </p:nvSpPr>
            <p:spPr bwMode="auto">
              <a:xfrm>
                <a:off x="4428" y="648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 u="sng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رقم</a:t>
                </a:r>
                <a:endParaRPr lang="en-US" b="1" u="sng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8722" name="Oval 30"/>
              <p:cNvSpPr>
                <a:spLocks noChangeArrowheads="1"/>
              </p:cNvSpPr>
              <p:nvPr/>
            </p:nvSpPr>
            <p:spPr bwMode="auto">
              <a:xfrm>
                <a:off x="5112" y="648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 dirty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الاسم</a:t>
                </a:r>
                <a:endParaRPr lang="en-US" b="1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8723" name="Line 31"/>
              <p:cNvSpPr>
                <a:spLocks noChangeShapeType="1"/>
              </p:cNvSpPr>
              <p:nvPr/>
            </p:nvSpPr>
            <p:spPr bwMode="auto">
              <a:xfrm flipH="1">
                <a:off x="5172" y="930"/>
                <a:ext cx="120" cy="17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b="1"/>
              </a:p>
            </p:txBody>
          </p:sp>
          <p:sp>
            <p:nvSpPr>
              <p:cNvPr id="28724" name="Oval 32"/>
              <p:cNvSpPr>
                <a:spLocks noChangeArrowheads="1"/>
              </p:cNvSpPr>
              <p:nvPr/>
            </p:nvSpPr>
            <p:spPr bwMode="auto">
              <a:xfrm>
                <a:off x="4884" y="1608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التخصص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8725" name="Line 33"/>
              <p:cNvSpPr>
                <a:spLocks noChangeShapeType="1"/>
              </p:cNvSpPr>
              <p:nvPr/>
            </p:nvSpPr>
            <p:spPr bwMode="auto">
              <a:xfrm>
                <a:off x="4728" y="924"/>
                <a:ext cx="174" cy="18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b="1"/>
              </a:p>
            </p:txBody>
          </p:sp>
          <p:sp>
            <p:nvSpPr>
              <p:cNvPr id="28726" name="Line 34"/>
              <p:cNvSpPr>
                <a:spLocks noChangeShapeType="1"/>
              </p:cNvSpPr>
              <p:nvPr/>
            </p:nvSpPr>
            <p:spPr bwMode="auto">
              <a:xfrm>
                <a:off x="5094" y="1434"/>
                <a:ext cx="6" cy="18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b="1"/>
              </a:p>
            </p:txBody>
          </p:sp>
        </p:grpSp>
        <p:grpSp>
          <p:nvGrpSpPr>
            <p:cNvPr id="28694" name="Group 35"/>
            <p:cNvGrpSpPr>
              <a:grpSpLocks/>
            </p:cNvGrpSpPr>
            <p:nvPr/>
          </p:nvGrpSpPr>
          <p:grpSpPr bwMode="auto">
            <a:xfrm>
              <a:off x="3750" y="1116"/>
              <a:ext cx="930" cy="780"/>
              <a:chOff x="3750" y="1116"/>
              <a:chExt cx="930" cy="780"/>
            </a:xfrm>
          </p:grpSpPr>
          <p:sp>
            <p:nvSpPr>
              <p:cNvPr id="28714" name="AutoShape 37"/>
              <p:cNvSpPr>
                <a:spLocks noChangeArrowheads="1"/>
              </p:cNvSpPr>
              <p:nvPr/>
            </p:nvSpPr>
            <p:spPr bwMode="auto">
              <a:xfrm>
                <a:off x="3900" y="1116"/>
                <a:ext cx="624" cy="360"/>
              </a:xfrm>
              <a:prstGeom prst="flowChartDecision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يعالج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8716" name="Text Box 39"/>
              <p:cNvSpPr txBox="1">
                <a:spLocks noChangeArrowheads="1"/>
              </p:cNvSpPr>
              <p:nvPr/>
            </p:nvSpPr>
            <p:spPr bwMode="auto">
              <a:xfrm>
                <a:off x="4524" y="1140"/>
                <a:ext cx="156" cy="146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lIns="9144" tIns="9144" rIns="9144" bIns="9144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M</a:t>
                </a:r>
              </a:p>
            </p:txBody>
          </p:sp>
          <p:sp>
            <p:nvSpPr>
              <p:cNvPr id="28717" name="Text Box 40"/>
              <p:cNvSpPr txBox="1">
                <a:spLocks noChangeArrowheads="1"/>
              </p:cNvSpPr>
              <p:nvPr/>
            </p:nvSpPr>
            <p:spPr bwMode="auto">
              <a:xfrm>
                <a:off x="3750" y="1139"/>
                <a:ext cx="116" cy="146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lIns="9144" tIns="9144" rIns="9144" bIns="9144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N</a:t>
                </a:r>
              </a:p>
            </p:txBody>
          </p:sp>
          <p:sp>
            <p:nvSpPr>
              <p:cNvPr id="28718" name="Oval 41"/>
              <p:cNvSpPr>
                <a:spLocks noChangeArrowheads="1"/>
              </p:cNvSpPr>
              <p:nvPr/>
            </p:nvSpPr>
            <p:spPr bwMode="auto">
              <a:xfrm flipH="1">
                <a:off x="4224" y="1608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التاريخ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8719" name="Line 42"/>
              <p:cNvSpPr>
                <a:spLocks noChangeShapeType="1"/>
              </p:cNvSpPr>
              <p:nvPr/>
            </p:nvSpPr>
            <p:spPr bwMode="auto">
              <a:xfrm>
                <a:off x="4380" y="1368"/>
                <a:ext cx="66" cy="25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b="1"/>
              </a:p>
            </p:txBody>
          </p:sp>
        </p:grpSp>
        <p:grpSp>
          <p:nvGrpSpPr>
            <p:cNvPr id="28695" name="Group 43"/>
            <p:cNvGrpSpPr>
              <a:grpSpLocks/>
            </p:cNvGrpSpPr>
            <p:nvPr/>
          </p:nvGrpSpPr>
          <p:grpSpPr bwMode="auto">
            <a:xfrm>
              <a:off x="324" y="648"/>
              <a:ext cx="1488" cy="792"/>
              <a:chOff x="324" y="648"/>
              <a:chExt cx="1488" cy="792"/>
            </a:xfrm>
          </p:grpSpPr>
          <p:sp>
            <p:nvSpPr>
              <p:cNvPr id="28706" name="Rectangle 44"/>
              <p:cNvSpPr>
                <a:spLocks noChangeArrowheads="1"/>
              </p:cNvSpPr>
              <p:nvPr/>
            </p:nvSpPr>
            <p:spPr bwMode="auto">
              <a:xfrm>
                <a:off x="1188" y="1104"/>
                <a:ext cx="624" cy="33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تحاليل طبية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8707" name="Oval 45"/>
              <p:cNvSpPr>
                <a:spLocks noChangeArrowheads="1"/>
              </p:cNvSpPr>
              <p:nvPr/>
            </p:nvSpPr>
            <p:spPr bwMode="auto">
              <a:xfrm flipH="1">
                <a:off x="324" y="1104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السعر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8708" name="Oval 46"/>
              <p:cNvSpPr>
                <a:spLocks noChangeArrowheads="1"/>
              </p:cNvSpPr>
              <p:nvPr/>
            </p:nvSpPr>
            <p:spPr bwMode="auto">
              <a:xfrm flipH="1">
                <a:off x="564" y="720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 u="sng" dirty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الرقم</a:t>
                </a:r>
                <a:endParaRPr lang="en-US" b="1" u="sng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8709" name="Line 47"/>
              <p:cNvSpPr>
                <a:spLocks noChangeShapeType="1"/>
              </p:cNvSpPr>
              <p:nvPr/>
            </p:nvSpPr>
            <p:spPr bwMode="auto">
              <a:xfrm>
                <a:off x="996" y="900"/>
                <a:ext cx="336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b="1"/>
              </a:p>
            </p:txBody>
          </p:sp>
          <p:sp>
            <p:nvSpPr>
              <p:cNvPr id="28710" name="Line 48"/>
              <p:cNvSpPr>
                <a:spLocks noChangeShapeType="1"/>
              </p:cNvSpPr>
              <p:nvPr/>
            </p:nvSpPr>
            <p:spPr bwMode="auto">
              <a:xfrm>
                <a:off x="756" y="1248"/>
                <a:ext cx="43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b="1"/>
              </a:p>
            </p:txBody>
          </p:sp>
          <p:sp>
            <p:nvSpPr>
              <p:cNvPr id="28711" name="Oval 49"/>
              <p:cNvSpPr>
                <a:spLocks noChangeArrowheads="1"/>
              </p:cNvSpPr>
              <p:nvPr/>
            </p:nvSpPr>
            <p:spPr bwMode="auto">
              <a:xfrm flipH="1">
                <a:off x="1308" y="648"/>
                <a:ext cx="432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الاسم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8712" name="Line 50"/>
              <p:cNvSpPr>
                <a:spLocks noChangeShapeType="1"/>
              </p:cNvSpPr>
              <p:nvPr/>
            </p:nvSpPr>
            <p:spPr bwMode="auto">
              <a:xfrm flipH="1">
                <a:off x="1524" y="936"/>
                <a:ext cx="0" cy="16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b="1"/>
              </a:p>
            </p:txBody>
          </p:sp>
        </p:grpSp>
        <p:grpSp>
          <p:nvGrpSpPr>
            <p:cNvPr id="28696" name="Group 51"/>
            <p:cNvGrpSpPr>
              <a:grpSpLocks/>
            </p:cNvGrpSpPr>
            <p:nvPr/>
          </p:nvGrpSpPr>
          <p:grpSpPr bwMode="auto">
            <a:xfrm>
              <a:off x="1080" y="1692"/>
              <a:ext cx="1968" cy="972"/>
              <a:chOff x="1080" y="1476"/>
              <a:chExt cx="1968" cy="972"/>
            </a:xfrm>
          </p:grpSpPr>
          <p:sp>
            <p:nvSpPr>
              <p:cNvPr id="28697" name="Rectangle 52"/>
              <p:cNvSpPr>
                <a:spLocks noChangeArrowheads="1"/>
              </p:cNvSpPr>
              <p:nvPr/>
            </p:nvSpPr>
            <p:spPr bwMode="auto">
              <a:xfrm>
                <a:off x="1968" y="1680"/>
                <a:ext cx="624" cy="33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سجل التنويم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8698" name="Oval 53"/>
              <p:cNvSpPr>
                <a:spLocks noChangeArrowheads="1"/>
              </p:cNvSpPr>
              <p:nvPr/>
            </p:nvSpPr>
            <p:spPr bwMode="auto">
              <a:xfrm>
                <a:off x="1080" y="1476"/>
                <a:ext cx="504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الغرفة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8699" name="Line 54"/>
              <p:cNvSpPr>
                <a:spLocks noChangeShapeType="1"/>
              </p:cNvSpPr>
              <p:nvPr/>
            </p:nvSpPr>
            <p:spPr bwMode="auto">
              <a:xfrm flipH="1" flipV="1">
                <a:off x="1572" y="1656"/>
                <a:ext cx="396" cy="16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b="1"/>
              </a:p>
            </p:txBody>
          </p:sp>
          <p:sp>
            <p:nvSpPr>
              <p:cNvPr id="28700" name="Oval 55"/>
              <p:cNvSpPr>
                <a:spLocks noChangeArrowheads="1"/>
              </p:cNvSpPr>
              <p:nvPr/>
            </p:nvSpPr>
            <p:spPr bwMode="auto">
              <a:xfrm>
                <a:off x="1080" y="1896"/>
                <a:ext cx="504" cy="288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 u="sng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الرقم</a:t>
                </a:r>
                <a:endParaRPr lang="en-US" b="1" u="sng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8701" name="Line 56"/>
              <p:cNvSpPr>
                <a:spLocks noChangeShapeType="1"/>
              </p:cNvSpPr>
              <p:nvPr/>
            </p:nvSpPr>
            <p:spPr bwMode="auto">
              <a:xfrm flipH="1">
                <a:off x="1584" y="1920"/>
                <a:ext cx="384" cy="12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b="1"/>
              </a:p>
            </p:txBody>
          </p:sp>
          <p:sp>
            <p:nvSpPr>
              <p:cNvPr id="28702" name="Oval 57"/>
              <p:cNvSpPr>
                <a:spLocks noChangeArrowheads="1"/>
              </p:cNvSpPr>
              <p:nvPr/>
            </p:nvSpPr>
            <p:spPr bwMode="auto">
              <a:xfrm flipH="1">
                <a:off x="1548" y="2076"/>
                <a:ext cx="576" cy="360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تاريخ</a:t>
                </a:r>
              </a:p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الدخول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8703" name="Line 58"/>
              <p:cNvSpPr>
                <a:spLocks noChangeShapeType="1"/>
              </p:cNvSpPr>
              <p:nvPr/>
            </p:nvSpPr>
            <p:spPr bwMode="auto">
              <a:xfrm>
                <a:off x="2460" y="2016"/>
                <a:ext cx="168" cy="10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b="1"/>
              </a:p>
            </p:txBody>
          </p:sp>
          <p:sp>
            <p:nvSpPr>
              <p:cNvPr id="28704" name="Oval 59"/>
              <p:cNvSpPr>
                <a:spLocks noChangeArrowheads="1"/>
              </p:cNvSpPr>
              <p:nvPr/>
            </p:nvSpPr>
            <p:spPr bwMode="auto">
              <a:xfrm flipH="1">
                <a:off x="2472" y="2088"/>
                <a:ext cx="576" cy="360"/>
              </a:xfrm>
              <a:prstGeom prst="ellipse">
                <a:avLst/>
              </a:prstGeom>
              <a:solidFill>
                <a:schemeClr val="bg1">
                  <a:alpha val="50195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تاريخ</a:t>
                </a:r>
              </a:p>
              <a:p>
                <a:pPr algn="ctr" rtl="1"/>
                <a:r>
                  <a:rPr lang="ar-SA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الخروج</a:t>
                </a:r>
                <a:endParaRPr lang="en-US" b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8705" name="Line 60"/>
              <p:cNvSpPr>
                <a:spLocks noChangeShapeType="1"/>
              </p:cNvSpPr>
              <p:nvPr/>
            </p:nvSpPr>
            <p:spPr bwMode="auto">
              <a:xfrm flipV="1">
                <a:off x="1920" y="2010"/>
                <a:ext cx="186" cy="7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b="1"/>
              </a:p>
            </p:txBody>
          </p:sp>
        </p:grpSp>
      </p:grpSp>
      <p:sp>
        <p:nvSpPr>
          <p:cNvPr id="39997" name="Line 61"/>
          <p:cNvSpPr>
            <a:spLocks noChangeShapeType="1"/>
          </p:cNvSpPr>
          <p:nvPr/>
        </p:nvSpPr>
        <p:spPr bwMode="auto">
          <a:xfrm flipV="1">
            <a:off x="5678488" y="4324350"/>
            <a:ext cx="165735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9998" name="Line 62"/>
          <p:cNvSpPr>
            <a:spLocks noChangeShapeType="1"/>
          </p:cNvSpPr>
          <p:nvPr/>
        </p:nvSpPr>
        <p:spPr bwMode="auto">
          <a:xfrm flipH="1" flipV="1">
            <a:off x="2020888" y="4324350"/>
            <a:ext cx="184785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9999" name="Line 63"/>
          <p:cNvSpPr>
            <a:spLocks noChangeShapeType="1"/>
          </p:cNvSpPr>
          <p:nvPr/>
        </p:nvSpPr>
        <p:spPr bwMode="auto">
          <a:xfrm flipV="1">
            <a:off x="5602288" y="5314950"/>
            <a:ext cx="971550" cy="1714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0000" name="Line 64"/>
          <p:cNvSpPr>
            <a:spLocks noChangeShapeType="1"/>
          </p:cNvSpPr>
          <p:nvPr/>
        </p:nvSpPr>
        <p:spPr bwMode="auto">
          <a:xfrm flipH="1" flipV="1">
            <a:off x="1525588" y="4324350"/>
            <a:ext cx="2533650" cy="11414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0001" name="Line 65"/>
          <p:cNvSpPr>
            <a:spLocks noChangeShapeType="1"/>
          </p:cNvSpPr>
          <p:nvPr/>
        </p:nvSpPr>
        <p:spPr bwMode="auto">
          <a:xfrm flipV="1">
            <a:off x="685800" y="4324350"/>
            <a:ext cx="839788" cy="16367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0002" name="Text Box 66"/>
          <p:cNvSpPr txBox="1">
            <a:spLocks noChangeArrowheads="1"/>
          </p:cNvSpPr>
          <p:nvPr/>
        </p:nvSpPr>
        <p:spPr bwMode="auto">
          <a:xfrm>
            <a:off x="4344988" y="3810000"/>
            <a:ext cx="46942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الطبيب = (</a:t>
            </a:r>
            <a:r>
              <a:rPr lang="ar-SA" sz="2400" b="1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رقم الطبيب</a:t>
            </a:r>
            <a:r>
              <a:rPr lang="ar-SA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– الاسم – التخصص)</a:t>
            </a:r>
            <a:endParaRPr lang="en-US" sz="24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40003" name="Text Box 67"/>
          <p:cNvSpPr txBox="1">
            <a:spLocks noChangeArrowheads="1"/>
          </p:cNvSpPr>
          <p:nvPr/>
        </p:nvSpPr>
        <p:spPr bwMode="auto">
          <a:xfrm>
            <a:off x="192088" y="3846513"/>
            <a:ext cx="3660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المريض = (</a:t>
            </a:r>
            <a:r>
              <a:rPr lang="ar-SA" sz="2400" b="1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رقم المريض</a:t>
            </a:r>
            <a:r>
              <a:rPr lang="ar-SA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– الاسم)</a:t>
            </a:r>
            <a:endParaRPr lang="en-US" sz="24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40004" name="Text Box 68"/>
          <p:cNvSpPr txBox="1">
            <a:spLocks noChangeArrowheads="1"/>
          </p:cNvSpPr>
          <p:nvPr/>
        </p:nvSpPr>
        <p:spPr bwMode="auto">
          <a:xfrm>
            <a:off x="3716338" y="4876800"/>
            <a:ext cx="52085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التحليل الطبي   = (</a:t>
            </a:r>
            <a:r>
              <a:rPr lang="ar-SA" sz="2400" b="1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رقم التحليل</a:t>
            </a:r>
            <a:r>
              <a:rPr lang="ar-SA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– الاسم – السعر)</a:t>
            </a:r>
            <a:endParaRPr lang="en-US" sz="24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40005" name="Text Box 69"/>
          <p:cNvSpPr txBox="1">
            <a:spLocks noChangeArrowheads="1"/>
          </p:cNvSpPr>
          <p:nvPr/>
        </p:nvSpPr>
        <p:spPr bwMode="auto">
          <a:xfrm>
            <a:off x="1677988" y="5962650"/>
            <a:ext cx="7227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سجل التنويم = (</a:t>
            </a:r>
            <a:r>
              <a:rPr lang="ar-SA" sz="2400" b="1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رقم التسجيل</a:t>
            </a:r>
            <a:r>
              <a:rPr lang="ar-SA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– تاريخ الدخول– تاريخ الخروج – الغرفة</a:t>
            </a:r>
            <a:endParaRPr lang="en-US" sz="24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40006" name="Text Box 70"/>
          <p:cNvSpPr txBox="1">
            <a:spLocks noChangeArrowheads="1"/>
          </p:cNvSpPr>
          <p:nvPr/>
        </p:nvSpPr>
        <p:spPr bwMode="auto">
          <a:xfrm>
            <a:off x="-115888" y="5961063"/>
            <a:ext cx="2041526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– رقم المريض)</a:t>
            </a:r>
            <a:endParaRPr lang="en-US" sz="24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40007" name="Text Box 71"/>
          <p:cNvSpPr txBox="1">
            <a:spLocks noChangeArrowheads="1"/>
          </p:cNvSpPr>
          <p:nvPr/>
        </p:nvSpPr>
        <p:spPr bwMode="auto">
          <a:xfrm>
            <a:off x="1982788" y="4438650"/>
            <a:ext cx="5008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يعالج = (</a:t>
            </a:r>
            <a:r>
              <a:rPr lang="ar-SA" sz="2400" b="1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رقم الطبيب – رقم المريض</a:t>
            </a:r>
            <a:r>
              <a:rPr lang="ar-SA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– التاريخ)</a:t>
            </a:r>
            <a:endParaRPr lang="en-US" sz="24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40008" name="Text Box 72"/>
          <p:cNvSpPr txBox="1">
            <a:spLocks noChangeArrowheads="1"/>
          </p:cNvSpPr>
          <p:nvPr/>
        </p:nvSpPr>
        <p:spPr bwMode="auto">
          <a:xfrm>
            <a:off x="1677988" y="5465763"/>
            <a:ext cx="5694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SA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يحتاج = (</a:t>
            </a:r>
            <a:r>
              <a:rPr lang="ar-SA" sz="2400" b="1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رقم التحليل – رقم المريض</a:t>
            </a:r>
            <a:r>
              <a:rPr lang="ar-SA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– تاريخ التحليل)</a:t>
            </a:r>
            <a:endParaRPr lang="en-US" sz="24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cxnSp>
        <p:nvCxnSpPr>
          <p:cNvPr id="75" name="رابط كسهم مستقيم 74"/>
          <p:cNvCxnSpPr/>
          <p:nvPr/>
        </p:nvCxnSpPr>
        <p:spPr bwMode="auto">
          <a:xfrm rot="10800000">
            <a:off x="2897188" y="1745379"/>
            <a:ext cx="34290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6" name="رابط كسهم مستقيم 75"/>
          <p:cNvCxnSpPr/>
          <p:nvPr/>
        </p:nvCxnSpPr>
        <p:spPr bwMode="auto">
          <a:xfrm rot="10800000">
            <a:off x="5848350" y="1748555"/>
            <a:ext cx="34290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7" name="رابط كسهم مستقيم 76"/>
          <p:cNvCxnSpPr/>
          <p:nvPr/>
        </p:nvCxnSpPr>
        <p:spPr bwMode="auto">
          <a:xfrm rot="10800000">
            <a:off x="2801423" y="1746967"/>
            <a:ext cx="34290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8" name="رابط كسهم مستقيم 77"/>
          <p:cNvCxnSpPr/>
          <p:nvPr/>
        </p:nvCxnSpPr>
        <p:spPr bwMode="auto">
          <a:xfrm rot="10800000">
            <a:off x="5716588" y="1750143"/>
            <a:ext cx="34290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9" name="رابط كسهم مستقيم 78"/>
          <p:cNvCxnSpPr/>
          <p:nvPr/>
        </p:nvCxnSpPr>
        <p:spPr bwMode="auto">
          <a:xfrm rot="10800000">
            <a:off x="4274959" y="2972875"/>
            <a:ext cx="34290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80" name="رابط كسهم مستقيم 79"/>
          <p:cNvCxnSpPr/>
          <p:nvPr/>
        </p:nvCxnSpPr>
        <p:spPr bwMode="auto">
          <a:xfrm rot="10800000">
            <a:off x="4107221" y="2973670"/>
            <a:ext cx="34290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81" name="رابط كسهم مستقيم 80"/>
          <p:cNvCxnSpPr/>
          <p:nvPr/>
        </p:nvCxnSpPr>
        <p:spPr bwMode="auto">
          <a:xfrm>
            <a:off x="7100530" y="1751731"/>
            <a:ext cx="33655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82" name="رابط كسهم مستقيم 81"/>
          <p:cNvCxnSpPr/>
          <p:nvPr/>
        </p:nvCxnSpPr>
        <p:spPr bwMode="auto">
          <a:xfrm>
            <a:off x="7180442" y="1756670"/>
            <a:ext cx="33655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83" name="رابط كسهم مستقيم 82"/>
          <p:cNvCxnSpPr/>
          <p:nvPr/>
        </p:nvCxnSpPr>
        <p:spPr bwMode="auto">
          <a:xfrm>
            <a:off x="4262080" y="1745379"/>
            <a:ext cx="33655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84" name="رابط كسهم مستقيم 83"/>
          <p:cNvCxnSpPr/>
          <p:nvPr/>
        </p:nvCxnSpPr>
        <p:spPr bwMode="auto">
          <a:xfrm>
            <a:off x="4370388" y="1765790"/>
            <a:ext cx="33655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85" name="رابط كسهم مستقيم 84"/>
          <p:cNvCxnSpPr/>
          <p:nvPr/>
        </p:nvCxnSpPr>
        <p:spPr bwMode="auto">
          <a:xfrm rot="5400000" flipH="1" flipV="1">
            <a:off x="4861080" y="2348425"/>
            <a:ext cx="682316" cy="1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0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0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0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99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9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99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9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0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00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99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99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00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00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00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00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00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00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autoUpdateAnimBg="0"/>
      <p:bldP spid="39997" grpId="0" animBg="1"/>
      <p:bldP spid="39998" grpId="0" animBg="1"/>
      <p:bldP spid="39999" grpId="0" animBg="1"/>
      <p:bldP spid="40000" grpId="0" animBg="1"/>
      <p:bldP spid="40001" grpId="0" animBg="1"/>
      <p:bldP spid="40002" grpId="0" autoUpdateAnimBg="0"/>
      <p:bldP spid="40003" grpId="0" autoUpdateAnimBg="0"/>
      <p:bldP spid="40004" grpId="0" autoUpdateAnimBg="0"/>
      <p:bldP spid="40005" grpId="0" autoUpdateAnimBg="0"/>
      <p:bldP spid="40006" grpId="0" autoUpdateAnimBg="0"/>
      <p:bldP spid="40007" grpId="0" autoUpdateAnimBg="0"/>
      <p:bldP spid="40008" grpId="0" autoUpdateAnimBg="0"/>
    </p:bldLst>
  </p:timing>
</p:sld>
</file>

<file path=ppt/theme/theme1.xml><?xml version="1.0" encoding="utf-8"?>
<a:theme xmlns:a="http://schemas.openxmlformats.org/drawingml/2006/main" name="Digital Dots">
  <a:themeElements>
    <a:clrScheme name="Digital Dots 2">
      <a:dk1>
        <a:srgbClr val="5B5B89"/>
      </a:dk1>
      <a:lt1>
        <a:srgbClr val="FFFFFF"/>
      </a:lt1>
      <a:dk2>
        <a:srgbClr val="666699"/>
      </a:dk2>
      <a:lt2>
        <a:srgbClr val="DFDEF6"/>
      </a:lt2>
      <a:accent1>
        <a:srgbClr val="6666FF"/>
      </a:accent1>
      <a:accent2>
        <a:srgbClr val="52527C"/>
      </a:accent2>
      <a:accent3>
        <a:srgbClr val="B8B8CA"/>
      </a:accent3>
      <a:accent4>
        <a:srgbClr val="DADADA"/>
      </a:accent4>
      <a:accent5>
        <a:srgbClr val="B8B8FF"/>
      </a:accent5>
      <a:accent6>
        <a:srgbClr val="494970"/>
      </a:accent6>
      <a:hlink>
        <a:srgbClr val="9999FF"/>
      </a:hlink>
      <a:folHlink>
        <a:srgbClr val="CCCCFF"/>
      </a:folHlink>
    </a:clrScheme>
    <a:fontScheme name="Digital Dot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Digital Dots 1">
        <a:dk1>
          <a:srgbClr val="00008A"/>
        </a:dk1>
        <a:lt1>
          <a:srgbClr val="FFFFFF"/>
        </a:lt1>
        <a:dk2>
          <a:srgbClr val="000099"/>
        </a:dk2>
        <a:lt2>
          <a:srgbClr val="FFFFFF"/>
        </a:lt2>
        <a:accent1>
          <a:srgbClr val="0099FF"/>
        </a:accent1>
        <a:accent2>
          <a:srgbClr val="00007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6E"/>
        </a:accent6>
        <a:hlink>
          <a:srgbClr val="EAEAEA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2">
        <a:dk1>
          <a:srgbClr val="5B5B89"/>
        </a:dk1>
        <a:lt1>
          <a:srgbClr val="FFFFFF"/>
        </a:lt1>
        <a:dk2>
          <a:srgbClr val="666699"/>
        </a:dk2>
        <a:lt2>
          <a:srgbClr val="DFDEF6"/>
        </a:lt2>
        <a:accent1>
          <a:srgbClr val="6666FF"/>
        </a:accent1>
        <a:accent2>
          <a:srgbClr val="52527C"/>
        </a:accent2>
        <a:accent3>
          <a:srgbClr val="B8B8CA"/>
        </a:accent3>
        <a:accent4>
          <a:srgbClr val="DADADA"/>
        </a:accent4>
        <a:accent5>
          <a:srgbClr val="B8B8FF"/>
        </a:accent5>
        <a:accent6>
          <a:srgbClr val="494970"/>
        </a:accent6>
        <a:hlink>
          <a:srgbClr val="9999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3">
        <a:dk1>
          <a:srgbClr val="70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56000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4">
        <a:dk1>
          <a:srgbClr val="000000"/>
        </a:dk1>
        <a:lt1>
          <a:srgbClr val="FDEB9D"/>
        </a:lt1>
        <a:dk2>
          <a:srgbClr val="000000"/>
        </a:dk2>
        <a:lt2>
          <a:srgbClr val="E0CE82"/>
        </a:lt2>
        <a:accent1>
          <a:srgbClr val="EAEAEA"/>
        </a:accent1>
        <a:accent2>
          <a:srgbClr val="C2B476"/>
        </a:accent2>
        <a:accent3>
          <a:srgbClr val="FEF3CC"/>
        </a:accent3>
        <a:accent4>
          <a:srgbClr val="000000"/>
        </a:accent4>
        <a:accent5>
          <a:srgbClr val="F3F3F3"/>
        </a:accent5>
        <a:accent6>
          <a:srgbClr val="B0A36A"/>
        </a:accent6>
        <a:hlink>
          <a:srgbClr val="A47900"/>
        </a:hlink>
        <a:folHlink>
          <a:srgbClr val="8C8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Dots 5">
        <a:dk1>
          <a:srgbClr val="5B5E52"/>
        </a:dk1>
        <a:lt1>
          <a:srgbClr val="FFFFFF"/>
        </a:lt1>
        <a:dk2>
          <a:srgbClr val="686B5D"/>
        </a:dk2>
        <a:lt2>
          <a:srgbClr val="CCD5C7"/>
        </a:lt2>
        <a:accent1>
          <a:srgbClr val="809EA8"/>
        </a:accent1>
        <a:accent2>
          <a:srgbClr val="4F5147"/>
        </a:accent2>
        <a:accent3>
          <a:srgbClr val="B9BAB6"/>
        </a:accent3>
        <a:accent4>
          <a:srgbClr val="DADADA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6">
        <a:dk1>
          <a:srgbClr val="46532B"/>
        </a:dk1>
        <a:lt1>
          <a:srgbClr val="FFFFFF"/>
        </a:lt1>
        <a:dk2>
          <a:srgbClr val="4E5D31"/>
        </a:dk2>
        <a:lt2>
          <a:srgbClr val="FFFFCC"/>
        </a:lt2>
        <a:accent1>
          <a:srgbClr val="8F8C00"/>
        </a:accent1>
        <a:accent2>
          <a:srgbClr val="424F29"/>
        </a:accent2>
        <a:accent3>
          <a:srgbClr val="B2B6AD"/>
        </a:accent3>
        <a:accent4>
          <a:srgbClr val="DADADA"/>
        </a:accent4>
        <a:accent5>
          <a:srgbClr val="C6C5AA"/>
        </a:accent5>
        <a:accent6>
          <a:srgbClr val="3B4724"/>
        </a:accent6>
        <a:hlink>
          <a:srgbClr val="33CC33"/>
        </a:hlink>
        <a:folHlink>
          <a:srgbClr val="00A1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7">
        <a:dk1>
          <a:srgbClr val="007673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5A58"/>
        </a:accent6>
        <a:hlink>
          <a:srgbClr val="FFCC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8">
        <a:dk1>
          <a:srgbClr val="000000"/>
        </a:dk1>
        <a:lt1>
          <a:srgbClr val="E6F8F4"/>
        </a:lt1>
        <a:dk2>
          <a:srgbClr val="000000"/>
        </a:dk2>
        <a:lt2>
          <a:srgbClr val="C5DBD6"/>
        </a:lt2>
        <a:accent1>
          <a:srgbClr val="CCFF99"/>
        </a:accent1>
        <a:accent2>
          <a:srgbClr val="ACBAB7"/>
        </a:accent2>
        <a:accent3>
          <a:srgbClr val="F0FBF8"/>
        </a:accent3>
        <a:accent4>
          <a:srgbClr val="000000"/>
        </a:accent4>
        <a:accent5>
          <a:srgbClr val="E2FFCA"/>
        </a:accent5>
        <a:accent6>
          <a:srgbClr val="9BA8A6"/>
        </a:accent6>
        <a:hlink>
          <a:srgbClr val="008080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Dots 9">
        <a:dk1>
          <a:srgbClr val="000000"/>
        </a:dk1>
        <a:lt1>
          <a:srgbClr val="EAEAEA"/>
        </a:lt1>
        <a:dk2>
          <a:srgbClr val="000000"/>
        </a:dk2>
        <a:lt2>
          <a:srgbClr val="D1D1D1"/>
        </a:lt2>
        <a:accent1>
          <a:srgbClr val="CCECFF"/>
        </a:accent1>
        <a:accent2>
          <a:srgbClr val="B2B2B2"/>
        </a:accent2>
        <a:accent3>
          <a:srgbClr val="F3F3F3"/>
        </a:accent3>
        <a:accent4>
          <a:srgbClr val="000000"/>
        </a:accent4>
        <a:accent5>
          <a:srgbClr val="E2F4FF"/>
        </a:accent5>
        <a:accent6>
          <a:srgbClr val="A1A1A1"/>
        </a:accent6>
        <a:hlink>
          <a:srgbClr val="7200E4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DF29CF42-9D79-4A12-84A0-8AC13F7EB0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CF800DA2-0881-4C5E-92C1-E7C4B24E94E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33E0FD5-F537-40CB-883E-7A9CEDA234A0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Digital Dots</Template>
  <TotalTime>1361</TotalTime>
  <Words>1140</Words>
  <Application>Microsoft PowerPoint</Application>
  <PresentationFormat>عرض على الشاشة (3:4)‏</PresentationFormat>
  <Paragraphs>370</Paragraphs>
  <Slides>20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سمة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4" baseType="lpstr">
      <vt:lpstr>Arial</vt:lpstr>
      <vt:lpstr>Wingdings</vt:lpstr>
      <vt:lpstr>Times New Roman</vt:lpstr>
      <vt:lpstr>Digital Dots</vt:lpstr>
      <vt:lpstr>الشريحة 1</vt:lpstr>
      <vt:lpstr>تحويل نموذج الكينونات والعلاقات إلى قاعدة بيانات علائقية </vt:lpstr>
      <vt:lpstr>التحويل – الخطوة الأولى</vt:lpstr>
      <vt:lpstr>الخطوة الأولي: مثال</vt:lpstr>
      <vt:lpstr>التحويل – الخطوة الثانية</vt:lpstr>
      <vt:lpstr>الخطوة الثانية: مثال </vt:lpstr>
      <vt:lpstr>التحويل – الخطوة الثالثة</vt:lpstr>
      <vt:lpstr>الخطوة الثالثة: مثال</vt:lpstr>
      <vt:lpstr>التحويل – الخطوة الرابعة</vt:lpstr>
      <vt:lpstr>الخطوة الرابعة : مثال</vt:lpstr>
      <vt:lpstr>التحويل – الخطوة الخامسة</vt:lpstr>
      <vt:lpstr>الخطوة الخامسة: مثال</vt:lpstr>
      <vt:lpstr>مثال رقم (1)</vt:lpstr>
      <vt:lpstr>حل المثال رقم 1</vt:lpstr>
      <vt:lpstr>مثال رقم 2</vt:lpstr>
      <vt:lpstr>حل المثال رقم 2</vt:lpstr>
      <vt:lpstr>مثال رقم 3</vt:lpstr>
      <vt:lpstr>حل المثال رقم 3</vt:lpstr>
      <vt:lpstr>مثال رقم 4</vt:lpstr>
      <vt:lpstr>حل المثال رقم 4</vt:lpstr>
    </vt:vector>
  </TitlesOfParts>
  <Company>ccis/ksu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مقدمة لقواعد البيانات  (1203 عال)  الفصل الخامس تحويل نموذج الكينونة/العلاقة الي قاعدة بيانات علائقية  Relational DB Design  ER-to-Relational mapping  </dc:title>
  <dc:creator>C840</dc:creator>
  <cp:lastModifiedBy>nahla</cp:lastModifiedBy>
  <cp:revision>118</cp:revision>
  <dcterms:created xsi:type="dcterms:W3CDTF">2002-10-24T11:29:38Z</dcterms:created>
  <dcterms:modified xsi:type="dcterms:W3CDTF">2010-12-19T16:32:28Z</dcterms:modified>
</cp:coreProperties>
</file>