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9"/>
  </p:notesMasterIdLst>
  <p:sldIdLst>
    <p:sldId id="282" r:id="rId2"/>
    <p:sldId id="313" r:id="rId3"/>
    <p:sldId id="318" r:id="rId4"/>
    <p:sldId id="326" r:id="rId5"/>
    <p:sldId id="319" r:id="rId6"/>
    <p:sldId id="327" r:id="rId7"/>
    <p:sldId id="314" r:id="rId8"/>
    <p:sldId id="316" r:id="rId9"/>
    <p:sldId id="321" r:id="rId10"/>
    <p:sldId id="322" r:id="rId11"/>
    <p:sldId id="323" r:id="rId12"/>
    <p:sldId id="324" r:id="rId13"/>
    <p:sldId id="325" r:id="rId14"/>
    <p:sldId id="317" r:id="rId15"/>
    <p:sldId id="315" r:id="rId16"/>
    <p:sldId id="311" r:id="rId17"/>
    <p:sldId id="312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3EDFCC4-6489-4760-965E-F7348963C51C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0F875B2-4706-42B0-A1C4-1CEEEDFC00B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A8C99-674E-48C6-824D-DFCB004EB0E0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B18DE-CE8F-413F-8828-DE0E0ED1A7A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of chapter 10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8">
              <a:buNone/>
            </a:pPr>
            <a:r>
              <a:rPr lang="en-US" sz="7600" dirty="0" smtClean="0"/>
              <a:t>     </a:t>
            </a:r>
            <a:endParaRPr lang="ar-SA" sz="7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/>
              <a:t>Revision of functions</a:t>
            </a:r>
          </a:p>
          <a:p>
            <a:pPr algn="l">
              <a:buNone/>
            </a:pPr>
            <a:r>
              <a:rPr lang="en-US" dirty="0" smtClean="0"/>
              <a:t>Revision of subroutines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/>
              <a:t>Declaration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Function </a:t>
            </a:r>
            <a:r>
              <a:rPr lang="en-US" i="1" dirty="0" smtClean="0">
                <a:solidFill>
                  <a:srgbClr val="FF0000"/>
                </a:solidFill>
              </a:rPr>
              <a:t>Name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[</a:t>
            </a:r>
            <a:r>
              <a:rPr lang="en-US" dirty="0" smtClean="0">
                <a:solidFill>
                  <a:srgbClr val="FF0000"/>
                </a:solidFill>
              </a:rPr>
              <a:t>arguments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]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 As </a:t>
            </a:r>
            <a:r>
              <a:rPr lang="en-US" dirty="0" smtClean="0">
                <a:solidFill>
                  <a:srgbClr val="FF0000"/>
                </a:solidFill>
              </a:rPr>
              <a:t>function type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rgbClr val="FF0000"/>
                </a:solidFill>
              </a:rPr>
              <a:t>Function statements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End Function </a:t>
            </a:r>
          </a:p>
          <a:p>
            <a:pPr algn="l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/>
              <a:t>Usually we use the functions for mathematical operations procedures</a:t>
            </a:r>
          </a:p>
          <a:p>
            <a:pPr algn="l">
              <a:buNone/>
            </a:pPr>
            <a:r>
              <a:rPr lang="en-US" dirty="0" smtClean="0"/>
              <a:t>We call the function by its name in the main</a:t>
            </a:r>
          </a:p>
          <a:p>
            <a:pPr algn="l">
              <a:buNone/>
            </a:pPr>
            <a:r>
              <a:rPr lang="en-US" dirty="0" smtClean="0"/>
              <a:t>Program</a:t>
            </a:r>
          </a:p>
          <a:p>
            <a:pPr algn="l">
              <a:buNone/>
            </a:pPr>
            <a:r>
              <a:rPr lang="ar-SA" dirty="0" smtClean="0"/>
              <a:t>  </a:t>
            </a:r>
            <a:r>
              <a:rPr lang="en-US" dirty="0" smtClean="0"/>
              <a:t>Functions can pass arguments and it must return values in its name 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/>
              <a:t>Declaration</a:t>
            </a:r>
          </a:p>
          <a:p>
            <a:pPr algn="l"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Sub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procedurename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dirty="0" smtClean="0"/>
              <a:t>[</a:t>
            </a:r>
            <a:r>
              <a:rPr lang="en-US" dirty="0" smtClean="0">
                <a:solidFill>
                  <a:srgbClr val="FF0000"/>
                </a:solidFill>
              </a:rPr>
              <a:t>arguments</a:t>
            </a:r>
            <a:r>
              <a:rPr lang="en-US" dirty="0" smtClean="0"/>
              <a:t>]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algn="l">
              <a:buNone/>
            </a:pPr>
            <a:r>
              <a:rPr lang="en-US" dirty="0" smtClean="0">
                <a:solidFill>
                  <a:srgbClr val="FF0000"/>
                </a:solidFill>
              </a:rPr>
              <a:t>Procedures </a:t>
            </a:r>
            <a:r>
              <a:rPr lang="en-US" dirty="0" err="1" smtClean="0">
                <a:solidFill>
                  <a:srgbClr val="FF0000"/>
                </a:solidFill>
              </a:rPr>
              <a:t>ststements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algn="l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End sub</a:t>
            </a:r>
            <a:endParaRPr lang="ar-SA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None/>
            </a:pPr>
            <a:r>
              <a:rPr lang="ar-SA" dirty="0" smtClean="0"/>
              <a:t> </a:t>
            </a:r>
            <a:r>
              <a:rPr lang="en-US" dirty="0" smtClean="0"/>
              <a:t> </a:t>
            </a:r>
            <a:endParaRPr lang="ar-SA" dirty="0" smtClean="0"/>
          </a:p>
          <a:p>
            <a:pPr algn="l"/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/>
              <a:t>We call the subroutine by its name in the main</a:t>
            </a:r>
          </a:p>
          <a:p>
            <a:pPr algn="l">
              <a:buNone/>
            </a:pPr>
            <a:r>
              <a:rPr lang="en-US" dirty="0" smtClean="0"/>
              <a:t>Program</a:t>
            </a:r>
          </a:p>
          <a:p>
            <a:pPr algn="l">
              <a:buNone/>
            </a:pPr>
            <a:r>
              <a:rPr lang="ar-SA" dirty="0" smtClean="0"/>
              <a:t>  </a:t>
            </a:r>
            <a:r>
              <a:rPr lang="en-US" dirty="0" smtClean="0"/>
              <a:t>subroutine can pass arguments and it may return values   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Example1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47500" lnSpcReduction="20000"/>
          </a:bodyPr>
          <a:lstStyle/>
          <a:p>
            <a:pPr algn="l" rtl="0"/>
            <a:r>
              <a:rPr lang="en-US" b="1" dirty="0" smtClean="0"/>
              <a:t>Function tax(</a:t>
            </a:r>
            <a:r>
              <a:rPr lang="en-US" b="1" dirty="0" err="1" smtClean="0"/>
              <a:t>ByVal</a:t>
            </a:r>
            <a:r>
              <a:rPr lang="en-US" b="1" dirty="0" smtClean="0"/>
              <a:t> cost As Single) As Single</a:t>
            </a:r>
          </a:p>
          <a:p>
            <a:pPr algn="l" rtl="0"/>
            <a:r>
              <a:rPr lang="en-US" b="1" dirty="0" smtClean="0"/>
              <a:t>        Dim </a:t>
            </a:r>
            <a:r>
              <a:rPr lang="en-US" b="1" dirty="0" err="1" smtClean="0"/>
              <a:t>sals</a:t>
            </a:r>
            <a:r>
              <a:rPr lang="en-US" b="1" dirty="0" smtClean="0"/>
              <a:t> As Single</a:t>
            </a:r>
          </a:p>
          <a:p>
            <a:pPr algn="l" rtl="0"/>
            <a:r>
              <a:rPr lang="en-US" b="1" dirty="0" smtClean="0"/>
              <a:t>        </a:t>
            </a:r>
            <a:r>
              <a:rPr lang="en-US" b="1" dirty="0" err="1" smtClean="0"/>
              <a:t>sals</a:t>
            </a:r>
            <a:r>
              <a:rPr lang="en-US" b="1" dirty="0" smtClean="0"/>
              <a:t> = cost * 5 / 100</a:t>
            </a:r>
          </a:p>
          <a:p>
            <a:pPr algn="l" rtl="0"/>
            <a:r>
              <a:rPr lang="en-US" b="1" dirty="0" smtClean="0"/>
              <a:t>        Return </a:t>
            </a:r>
            <a:r>
              <a:rPr lang="en-US" b="1" dirty="0" err="1" smtClean="0"/>
              <a:t>sals</a:t>
            </a:r>
            <a:endParaRPr lang="en-US" b="1" dirty="0" smtClean="0"/>
          </a:p>
          <a:p>
            <a:pPr algn="l" rtl="0"/>
            <a:r>
              <a:rPr lang="en-US" b="1" dirty="0" smtClean="0"/>
              <a:t>    End Function</a:t>
            </a:r>
          </a:p>
          <a:p>
            <a:pPr algn="l" rtl="0"/>
            <a:r>
              <a:rPr lang="en-US" b="1" dirty="0" smtClean="0"/>
              <a:t>    Sub n()</a:t>
            </a:r>
          </a:p>
          <a:p>
            <a:pPr algn="l" rtl="0"/>
            <a:r>
              <a:rPr lang="en-US" b="1" dirty="0" smtClean="0"/>
              <a:t>        Select Case tax(500)</a:t>
            </a:r>
          </a:p>
          <a:p>
            <a:pPr algn="l" rtl="0"/>
            <a:r>
              <a:rPr lang="en-US" b="1" dirty="0" smtClean="0"/>
              <a:t>            Case Is &gt;= 500 : TextBox1.Text = "</a:t>
            </a:r>
            <a:r>
              <a:rPr lang="ar-SA" b="1" dirty="0" smtClean="0"/>
              <a:t>شريحة</a:t>
            </a:r>
            <a:r>
              <a:rPr lang="en-US" b="1" dirty="0" smtClean="0"/>
              <a:t>3"</a:t>
            </a:r>
          </a:p>
          <a:p>
            <a:pPr algn="l" rtl="0"/>
            <a:r>
              <a:rPr lang="en-US" b="1" dirty="0" smtClean="0"/>
              <a:t>            Case Is &gt;= 300 : TextBox1.Text = "</a:t>
            </a:r>
            <a:r>
              <a:rPr lang="ar-SA" b="1" dirty="0" smtClean="0"/>
              <a:t>شريحة</a:t>
            </a:r>
            <a:r>
              <a:rPr lang="en-US" b="1" dirty="0" smtClean="0"/>
              <a:t>2"</a:t>
            </a:r>
          </a:p>
          <a:p>
            <a:pPr algn="l" rtl="0"/>
            <a:r>
              <a:rPr lang="en-US" b="1" dirty="0" smtClean="0"/>
              <a:t>            Case Is &gt;= 100 : TextBox1.Text = "</a:t>
            </a:r>
            <a:r>
              <a:rPr lang="ar-SA" b="1" dirty="0" smtClean="0"/>
              <a:t>شريحة</a:t>
            </a:r>
            <a:r>
              <a:rPr lang="en-US" b="1" dirty="0" smtClean="0"/>
              <a:t>1"</a:t>
            </a:r>
          </a:p>
          <a:p>
            <a:pPr algn="l" rtl="0"/>
            <a:r>
              <a:rPr lang="en-US" b="1" dirty="0" smtClean="0"/>
              <a:t>            Case Else : TextBox1.Text = "</a:t>
            </a:r>
            <a:r>
              <a:rPr lang="ar-SA" b="1" dirty="0" smtClean="0"/>
              <a:t>معفى من </a:t>
            </a:r>
            <a:r>
              <a:rPr lang="ar-SA" b="1" dirty="0" err="1" smtClean="0"/>
              <a:t>الضريبه</a:t>
            </a:r>
            <a:r>
              <a:rPr lang="en-US" b="1" dirty="0" smtClean="0"/>
              <a:t>"</a:t>
            </a:r>
          </a:p>
          <a:p>
            <a:pPr algn="l" rtl="0"/>
            <a:r>
              <a:rPr lang="en-US" b="1" dirty="0" smtClean="0"/>
              <a:t>        End Select</a:t>
            </a:r>
          </a:p>
          <a:p>
            <a:pPr algn="l" rtl="0"/>
            <a:r>
              <a:rPr lang="en-US" b="1" dirty="0" smtClean="0"/>
              <a:t>    End Sub</a:t>
            </a:r>
          </a:p>
          <a:p>
            <a:pPr algn="l" rtl="0"/>
            <a:r>
              <a:rPr lang="en-US" b="1" dirty="0" smtClean="0"/>
              <a:t>Private Sub Button1_Click(</a:t>
            </a:r>
            <a:r>
              <a:rPr lang="en-US" b="1" dirty="0" err="1" smtClean="0"/>
              <a:t>ByVal</a:t>
            </a:r>
            <a:r>
              <a:rPr lang="en-US" b="1" dirty="0" smtClean="0"/>
              <a:t> sender As </a:t>
            </a:r>
            <a:r>
              <a:rPr lang="en-US" b="1" dirty="0" err="1" smtClean="0"/>
              <a:t>System.Object</a:t>
            </a:r>
            <a:r>
              <a:rPr lang="en-US" b="1" dirty="0" smtClean="0"/>
              <a:t>..                                                    </a:t>
            </a:r>
          </a:p>
          <a:p>
            <a:pPr algn="l" rtl="0"/>
            <a:r>
              <a:rPr lang="en-US" b="1" dirty="0" smtClean="0"/>
              <a:t>              n()</a:t>
            </a:r>
          </a:p>
          <a:p>
            <a:pPr algn="l" rtl="0"/>
            <a:r>
              <a:rPr lang="en-US" b="1" dirty="0" smtClean="0"/>
              <a:t>    End Sub</a:t>
            </a:r>
          </a:p>
          <a:p>
            <a:pPr algn="l" rtl="0"/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algn="l" rtl="0"/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endParaRPr lang="ar-SA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l" rtl="0"/>
            <a:r>
              <a:rPr lang="en-US" dirty="0" smtClean="0"/>
              <a:t>Private Sub Button1_Click(</a:t>
            </a:r>
            <a:r>
              <a:rPr lang="en-US" dirty="0" err="1" smtClean="0"/>
              <a:t>ByVal</a:t>
            </a:r>
            <a:r>
              <a:rPr lang="en-US" dirty="0" smtClean="0"/>
              <a:t> sender………… </a:t>
            </a:r>
          </a:p>
          <a:p>
            <a:pPr algn="l" rtl="0"/>
            <a:r>
              <a:rPr lang="en-US" dirty="0" smtClean="0"/>
              <a:t>        Dim </a:t>
            </a:r>
            <a:r>
              <a:rPr lang="en-US" dirty="0" err="1" smtClean="0"/>
              <a:t>intcount</a:t>
            </a:r>
            <a:r>
              <a:rPr lang="en-US" dirty="0" smtClean="0"/>
              <a:t> As Integer = 5</a:t>
            </a:r>
          </a:p>
          <a:p>
            <a:pPr algn="l" rtl="0"/>
            <a:r>
              <a:rPr lang="en-US" dirty="0" smtClean="0"/>
              <a:t>        </a:t>
            </a:r>
            <a:r>
              <a:rPr lang="en-US" dirty="0" err="1" smtClean="0"/>
              <a:t>ZeroOut</a:t>
            </a:r>
            <a:r>
              <a:rPr lang="en-US" dirty="0" smtClean="0"/>
              <a:t>(</a:t>
            </a:r>
            <a:r>
              <a:rPr lang="en-US" dirty="0" err="1" smtClean="0"/>
              <a:t>intcount</a:t>
            </a:r>
            <a:r>
              <a:rPr lang="en-US" dirty="0" smtClean="0"/>
              <a:t>)</a:t>
            </a:r>
          </a:p>
          <a:p>
            <a:pPr algn="l" rtl="0"/>
            <a:r>
              <a:rPr lang="en-US" dirty="0" smtClean="0"/>
              <a:t>    End Sub</a:t>
            </a:r>
          </a:p>
          <a:p>
            <a:pPr algn="l" rtl="0"/>
            <a:r>
              <a:rPr lang="en-US" dirty="0" smtClean="0"/>
              <a:t>    Sub </a:t>
            </a:r>
            <a:r>
              <a:rPr lang="en-US" dirty="0" err="1" smtClean="0"/>
              <a:t>ZeroOut</a:t>
            </a:r>
            <a:r>
              <a:rPr lang="en-US" dirty="0" smtClean="0"/>
              <a:t>(</a:t>
            </a:r>
            <a:r>
              <a:rPr lang="en-US" dirty="0" err="1" smtClean="0"/>
              <a:t>ByVal</a:t>
            </a:r>
            <a:r>
              <a:rPr lang="en-US" dirty="0" smtClean="0"/>
              <a:t> </a:t>
            </a:r>
            <a:r>
              <a:rPr lang="en-US" dirty="0" err="1" smtClean="0"/>
              <a:t>intArg</a:t>
            </a:r>
            <a:r>
              <a:rPr lang="en-US" dirty="0" smtClean="0"/>
              <a:t> As Integer)</a:t>
            </a:r>
          </a:p>
          <a:p>
            <a:pPr algn="l" rtl="0"/>
            <a:r>
              <a:rPr lang="en-US" dirty="0" smtClean="0"/>
              <a:t>        Dim b As Integer = 6</a:t>
            </a:r>
          </a:p>
          <a:p>
            <a:pPr algn="l" rtl="0"/>
            <a:r>
              <a:rPr lang="en-US" dirty="0" smtClean="0"/>
              <a:t>        b += </a:t>
            </a:r>
            <a:r>
              <a:rPr lang="en-US" dirty="0" err="1" smtClean="0"/>
              <a:t>intArg</a:t>
            </a:r>
            <a:endParaRPr lang="en-US" dirty="0" smtClean="0"/>
          </a:p>
          <a:p>
            <a:pPr algn="l" rtl="0"/>
            <a:r>
              <a:rPr lang="en-US" dirty="0" smtClean="0"/>
              <a:t>        </a:t>
            </a:r>
            <a:r>
              <a:rPr lang="en-US" dirty="0" err="1" smtClean="0"/>
              <a:t>MsgBox</a:t>
            </a:r>
            <a:r>
              <a:rPr lang="en-US" dirty="0" smtClean="0"/>
              <a:t>(b)</a:t>
            </a:r>
          </a:p>
          <a:p>
            <a:pPr algn="l" rtl="0"/>
            <a:r>
              <a:rPr lang="en-US" dirty="0" smtClean="0"/>
              <a:t>    End Sub</a:t>
            </a:r>
          </a:p>
          <a:p>
            <a:pPr algn="l" rtl="0"/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 dirty="0" smtClean="0"/>
          </a:p>
          <a:p>
            <a:pPr algn="l" rtl="0"/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 dirty="0" smtClean="0"/>
          </a:p>
          <a:p>
            <a:pPr algn="l" rtl="0"/>
            <a:r>
              <a:rPr lang="en-US" dirty="0" smtClean="0"/>
              <a:t> 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l" rtl="0">
              <a:buNone/>
            </a:pPr>
            <a:r>
              <a:rPr lang="en-US" dirty="0" smtClean="0"/>
              <a:t>Private Sub Button1_Click(</a:t>
            </a:r>
            <a:r>
              <a:rPr lang="en-US" dirty="0" err="1" smtClean="0"/>
              <a:t>ByVal</a:t>
            </a:r>
            <a:r>
              <a:rPr lang="en-US" dirty="0" smtClean="0"/>
              <a:t> sender As </a:t>
            </a:r>
            <a:r>
              <a:rPr lang="en-US" dirty="0" err="1" smtClean="0"/>
              <a:t>System.Object</a:t>
            </a:r>
            <a:r>
              <a:rPr lang="en-US" dirty="0" smtClean="0"/>
              <a:t>, </a:t>
            </a:r>
            <a:r>
              <a:rPr lang="en-US" dirty="0" err="1" smtClean="0"/>
              <a:t>ByVal</a:t>
            </a:r>
            <a:r>
              <a:rPr lang="en-US" dirty="0" smtClean="0"/>
              <a:t> e As </a:t>
            </a:r>
            <a:r>
              <a:rPr lang="en-US" dirty="0" err="1" smtClean="0"/>
              <a:t>System.EventArgs</a:t>
            </a:r>
            <a:r>
              <a:rPr lang="en-US" dirty="0" smtClean="0"/>
              <a:t>) Handles Button1.Click</a:t>
            </a:r>
            <a:endParaRPr lang="en-US" sz="2800" dirty="0" smtClean="0"/>
          </a:p>
          <a:p>
            <a:pPr algn="l" rtl="0">
              <a:buNone/>
            </a:pPr>
            <a:r>
              <a:rPr lang="en-US" dirty="0" smtClean="0"/>
              <a:t> 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cost(40)</a:t>
            </a:r>
            <a:endParaRPr lang="en-US" sz="2800" dirty="0" smtClean="0"/>
          </a:p>
          <a:p>
            <a:pPr algn="l" rtl="0">
              <a:buNone/>
            </a:pPr>
            <a:r>
              <a:rPr lang="en-US" dirty="0" smtClean="0"/>
              <a:t> 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End Sub</a:t>
            </a:r>
            <a:endParaRPr lang="en-US" sz="2800" dirty="0" smtClean="0"/>
          </a:p>
          <a:p>
            <a:pPr algn="l" rtl="0">
              <a:buNone/>
            </a:pPr>
            <a:r>
              <a:rPr lang="en-US" dirty="0" smtClean="0"/>
              <a:t> 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Sub cost(</a:t>
            </a:r>
            <a:r>
              <a:rPr lang="en-US" dirty="0" err="1" smtClean="0"/>
              <a:t>ByVal</a:t>
            </a:r>
            <a:r>
              <a:rPr lang="en-US" dirty="0" smtClean="0"/>
              <a:t> num As Integer)</a:t>
            </a:r>
            <a:endParaRPr lang="en-US" sz="2800" dirty="0" smtClean="0"/>
          </a:p>
          <a:p>
            <a:pPr lvl="2" algn="l" rtl="0">
              <a:buNone/>
            </a:pPr>
            <a:r>
              <a:rPr lang="en-US" dirty="0" smtClean="0"/>
              <a:t>textbox1.text = num &amp; "</a:t>
            </a:r>
            <a:r>
              <a:rPr lang="en-US" dirty="0" err="1" smtClean="0"/>
              <a:t>ryals</a:t>
            </a:r>
            <a:r>
              <a:rPr lang="en-US" dirty="0" smtClean="0"/>
              <a:t>"</a:t>
            </a:r>
            <a:endParaRPr lang="en-US" sz="2000" dirty="0" smtClean="0"/>
          </a:p>
          <a:p>
            <a:pPr lvl="0" algn="l" rtl="0">
              <a:buNone/>
            </a:pPr>
            <a:r>
              <a:rPr lang="en-US" dirty="0" smtClean="0"/>
              <a:t>End Sub</a:t>
            </a:r>
            <a:endParaRPr lang="en-US" sz="2800" dirty="0" smtClean="0"/>
          </a:p>
          <a:p>
            <a:pPr algn="l">
              <a:buNone/>
            </a:pPr>
            <a:r>
              <a:rPr lang="ar-SA" b="1" dirty="0" smtClean="0"/>
              <a:t>محتوى</a:t>
            </a:r>
            <a:r>
              <a:rPr lang="ar-SA" dirty="0" smtClean="0"/>
              <a:t> صندوق النص </a:t>
            </a:r>
            <a:r>
              <a:rPr lang="ar-SA" dirty="0" err="1" smtClean="0"/>
              <a:t>هو ................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l" rtl="0">
              <a:buNone/>
            </a:pPr>
            <a:r>
              <a:rPr lang="en-US" dirty="0" smtClean="0"/>
              <a:t>134-  Private Sub Button1_Click(</a:t>
            </a:r>
            <a:r>
              <a:rPr lang="en-US" dirty="0" err="1" smtClean="0"/>
              <a:t>ByVal</a:t>
            </a:r>
            <a:r>
              <a:rPr lang="en-US" dirty="0" smtClean="0"/>
              <a:t> sender As </a:t>
            </a:r>
            <a:r>
              <a:rPr lang="en-US" dirty="0" err="1" smtClean="0"/>
              <a:t>System.Object</a:t>
            </a:r>
            <a:r>
              <a:rPr lang="en-US" dirty="0" smtClean="0"/>
              <a:t>, </a:t>
            </a:r>
            <a:r>
              <a:rPr lang="en-US" dirty="0" err="1" smtClean="0"/>
              <a:t>ByVal</a:t>
            </a:r>
            <a:r>
              <a:rPr lang="en-US" dirty="0" smtClean="0"/>
              <a:t> e As </a:t>
            </a:r>
            <a:r>
              <a:rPr lang="en-US" dirty="0" err="1" smtClean="0"/>
              <a:t>System.EventArgs</a:t>
            </a:r>
            <a:r>
              <a:rPr lang="en-US" dirty="0" smtClean="0"/>
              <a:t>) Handles Button1.Click</a:t>
            </a:r>
            <a:endParaRPr lang="en-US" sz="2800" dirty="0" smtClean="0"/>
          </a:p>
          <a:p>
            <a:pPr lvl="2" algn="l" rtl="0">
              <a:buNone/>
            </a:pPr>
            <a:r>
              <a:rPr lang="en-US" dirty="0" smtClean="0"/>
              <a:t>sum(3, 5, 6)</a:t>
            </a:r>
            <a:endParaRPr lang="en-US" sz="2000" dirty="0" smtClean="0"/>
          </a:p>
          <a:p>
            <a:pPr lvl="0" algn="l" rtl="0">
              <a:buNone/>
            </a:pPr>
            <a:r>
              <a:rPr lang="en-US" dirty="0" smtClean="0"/>
              <a:t>End Sub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Sub sum1(</a:t>
            </a:r>
            <a:r>
              <a:rPr lang="en-US" dirty="0" err="1" smtClean="0"/>
              <a:t>ByVal</a:t>
            </a:r>
            <a:r>
              <a:rPr lang="en-US" dirty="0" smtClean="0"/>
              <a:t> a As Integer, </a:t>
            </a:r>
            <a:r>
              <a:rPr lang="en-US" dirty="0" err="1" smtClean="0"/>
              <a:t>ByVal</a:t>
            </a:r>
            <a:r>
              <a:rPr lang="en-US" dirty="0" smtClean="0"/>
              <a:t> c As Integer,  </a:t>
            </a:r>
            <a:r>
              <a:rPr lang="en-US" dirty="0" err="1" smtClean="0"/>
              <a:t>ByVal</a:t>
            </a:r>
            <a:r>
              <a:rPr lang="en-US" dirty="0" smtClean="0"/>
              <a:t> b As Integer )</a:t>
            </a:r>
            <a:endParaRPr lang="en-US" sz="2800" dirty="0" smtClean="0"/>
          </a:p>
          <a:p>
            <a:pPr lvl="2" algn="l" rtl="0">
              <a:buNone/>
            </a:pPr>
            <a:r>
              <a:rPr lang="en-US" dirty="0" smtClean="0"/>
              <a:t>TextBox1.Text = a + b + c</a:t>
            </a:r>
            <a:endParaRPr lang="en-US" sz="2000" dirty="0" smtClean="0"/>
          </a:p>
          <a:p>
            <a:pPr lvl="0" algn="l" rtl="0">
              <a:buNone/>
            </a:pPr>
            <a:r>
              <a:rPr lang="en-US" dirty="0" smtClean="0"/>
              <a:t>End Sub</a:t>
            </a:r>
            <a:endParaRPr lang="en-US" sz="2800" dirty="0" smtClean="0"/>
          </a:p>
          <a:p>
            <a:pPr algn="l">
              <a:buNone/>
            </a:pPr>
            <a:r>
              <a:rPr lang="ar-SA" dirty="0" smtClean="0"/>
              <a:t>محتوى صندوق النص </a:t>
            </a:r>
            <a:r>
              <a:rPr lang="ar-SA" dirty="0" err="1" smtClean="0"/>
              <a:t>هو ................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l" rtl="0">
              <a:buNone/>
            </a:pPr>
            <a:r>
              <a:rPr lang="en-US" dirty="0" smtClean="0"/>
              <a:t>-  function </a:t>
            </a:r>
            <a:r>
              <a:rPr lang="en-US" dirty="0" err="1" smtClean="0"/>
              <a:t>computeArea</a:t>
            </a:r>
            <a:r>
              <a:rPr lang="en-US" dirty="0" smtClean="0"/>
              <a:t>(</a:t>
            </a:r>
            <a:r>
              <a:rPr lang="en-US" dirty="0" err="1" smtClean="0"/>
              <a:t>ByVal</a:t>
            </a:r>
            <a:r>
              <a:rPr lang="en-US" dirty="0" smtClean="0"/>
              <a:t> length As Double, </a:t>
            </a:r>
            <a:r>
              <a:rPr lang="en-US" dirty="0" err="1" smtClean="0"/>
              <a:t>ByVal</a:t>
            </a:r>
            <a:r>
              <a:rPr lang="en-US" dirty="0" smtClean="0"/>
              <a:t> width As Double)</a:t>
            </a:r>
            <a:endParaRPr lang="en-US" sz="2800" dirty="0" smtClean="0"/>
          </a:p>
          <a:p>
            <a:pPr lvl="2" algn="l" rtl="0">
              <a:buNone/>
            </a:pPr>
            <a:r>
              <a:rPr lang="en-US" dirty="0" smtClean="0"/>
              <a:t>Dim area As Double</a:t>
            </a:r>
            <a:endParaRPr lang="en-US" sz="2000" dirty="0" smtClean="0"/>
          </a:p>
          <a:p>
            <a:pPr lvl="0" algn="l" rtl="0">
              <a:buNone/>
            </a:pPr>
            <a:r>
              <a:rPr lang="en-US" dirty="0" smtClean="0"/>
              <a:t>If length = 0 Or width = 0 Then  Exit Sub</a:t>
            </a:r>
            <a:endParaRPr lang="en-US" sz="2800" dirty="0" smtClean="0"/>
          </a:p>
          <a:p>
            <a:pPr lvl="1" algn="l" rtl="0">
              <a:buNone/>
            </a:pPr>
            <a:r>
              <a:rPr lang="en-US" dirty="0" smtClean="0"/>
              <a:t>area = length * width</a:t>
            </a:r>
            <a:endParaRPr lang="en-US" sz="2400" dirty="0" smtClean="0"/>
          </a:p>
          <a:p>
            <a:pPr lvl="1" algn="l" rtl="0">
              <a:buNone/>
            </a:pPr>
            <a:r>
              <a:rPr lang="en-US" dirty="0" smtClean="0"/>
              <a:t>return area</a:t>
            </a:r>
            <a:endParaRPr lang="en-US" sz="2400" dirty="0" smtClean="0"/>
          </a:p>
          <a:p>
            <a:pPr lvl="0" algn="l" rtl="0">
              <a:buNone/>
            </a:pPr>
            <a:r>
              <a:rPr lang="en-US" dirty="0" smtClean="0"/>
              <a:t>End Sub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Private Sub Button2_Click(</a:t>
            </a:r>
            <a:r>
              <a:rPr lang="en-US" dirty="0" err="1" smtClean="0"/>
              <a:t>ByVal</a:t>
            </a:r>
            <a:r>
              <a:rPr lang="en-US" dirty="0" smtClean="0"/>
              <a:t> sender As …… 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TextBox1.Text = </a:t>
            </a:r>
            <a:r>
              <a:rPr lang="en-US" dirty="0" err="1" smtClean="0"/>
              <a:t>computeArea</a:t>
            </a:r>
            <a:r>
              <a:rPr lang="en-US" dirty="0" smtClean="0"/>
              <a:t>(0, 3)</a:t>
            </a:r>
            <a:endParaRPr lang="en-US" sz="2800" dirty="0" smtClean="0"/>
          </a:p>
          <a:p>
            <a:pPr lvl="0" algn="l" rtl="0">
              <a:buNone/>
            </a:pPr>
            <a:r>
              <a:rPr lang="en-US" dirty="0" smtClean="0"/>
              <a:t>End Sub</a:t>
            </a:r>
            <a:endParaRPr lang="en-US" sz="2800" dirty="0" smtClean="0"/>
          </a:p>
          <a:p>
            <a:pPr lvl="0" algn="l" rtl="0">
              <a:buNone/>
            </a:pPr>
            <a:r>
              <a:rPr lang="ar-SA" dirty="0" smtClean="0"/>
              <a:t>محتوى صندوق النص </a:t>
            </a:r>
            <a:r>
              <a:rPr lang="ar-SA" dirty="0" err="1" smtClean="0"/>
              <a:t>هو ................</a:t>
            </a:r>
            <a:endParaRPr lang="en-US" sz="2800" dirty="0" smtClean="0"/>
          </a:p>
          <a:p>
            <a:pPr algn="l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>
              <a:buNone/>
            </a:pPr>
            <a:r>
              <a:rPr lang="en-US" dirty="0" smtClean="0"/>
              <a:t> </a:t>
            </a:r>
            <a:r>
              <a:rPr lang="en-US" dirty="0" smtClean="0">
                <a:solidFill>
                  <a:srgbClr val="FF0000"/>
                </a:solidFill>
              </a:rPr>
              <a:t>choose the correct declaration of the procedure that we can call in the following way :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 algn="l" rtl="0"/>
            <a:r>
              <a:rPr lang="en-US" dirty="0" smtClean="0"/>
              <a:t>Sum(9,5)</a:t>
            </a:r>
            <a:endParaRPr lang="en-US" sz="2000" dirty="0" smtClean="0"/>
          </a:p>
          <a:p>
            <a:pPr lvl="0" algn="l">
              <a:buNone/>
            </a:pPr>
            <a:r>
              <a:rPr lang="en-US" dirty="0" smtClean="0"/>
              <a:t>1-Function sum() as double</a:t>
            </a:r>
            <a:endParaRPr lang="en-US" sz="2400" dirty="0" smtClean="0"/>
          </a:p>
          <a:p>
            <a:pPr lvl="0" algn="l">
              <a:buNone/>
            </a:pPr>
            <a:r>
              <a:rPr lang="en-US" dirty="0" smtClean="0"/>
              <a:t>2-Function sub(</a:t>
            </a:r>
            <a:r>
              <a:rPr lang="en-US" dirty="0" err="1" smtClean="0"/>
              <a:t>byval</a:t>
            </a:r>
            <a:r>
              <a:rPr lang="en-US" dirty="0" smtClean="0"/>
              <a:t> x as single , </a:t>
            </a:r>
            <a:r>
              <a:rPr lang="en-US" dirty="0" err="1" smtClean="0"/>
              <a:t>byval</a:t>
            </a:r>
            <a:r>
              <a:rPr lang="en-US" dirty="0" smtClean="0"/>
              <a:t> y as single)</a:t>
            </a:r>
            <a:endParaRPr lang="en-US" sz="2400" dirty="0" smtClean="0"/>
          </a:p>
          <a:p>
            <a:pPr lvl="1" algn="l">
              <a:buNone/>
            </a:pPr>
            <a:r>
              <a:rPr lang="en-US" dirty="0" smtClean="0"/>
              <a:t> 3-  Function  sum(</a:t>
            </a:r>
            <a:r>
              <a:rPr lang="en-US" dirty="0" err="1" smtClean="0"/>
              <a:t>byval</a:t>
            </a:r>
            <a:r>
              <a:rPr lang="en-US" dirty="0" smtClean="0"/>
              <a:t> x as single , </a:t>
            </a:r>
            <a:r>
              <a:rPr lang="en-US" dirty="0" err="1" smtClean="0"/>
              <a:t>byval</a:t>
            </a:r>
            <a:r>
              <a:rPr lang="en-US" dirty="0" smtClean="0"/>
              <a:t> y as single)</a:t>
            </a:r>
            <a:endParaRPr lang="en-US" sz="2000" dirty="0" smtClean="0"/>
          </a:p>
          <a:p>
            <a:pPr lvl="1" algn="l">
              <a:buNone/>
            </a:pPr>
            <a:r>
              <a:rPr lang="en-US" dirty="0" smtClean="0"/>
              <a:t>4-Function  sum(</a:t>
            </a:r>
            <a:r>
              <a:rPr lang="en-US" dirty="0" err="1" smtClean="0"/>
              <a:t>byval</a:t>
            </a:r>
            <a:r>
              <a:rPr lang="en-US" dirty="0" smtClean="0"/>
              <a:t> x , y as single)</a:t>
            </a:r>
            <a:endParaRPr lang="en-US" sz="2000" dirty="0" smtClean="0"/>
          </a:p>
          <a:p>
            <a:pPr algn="l" rtl="0">
              <a:buNone/>
            </a:pPr>
            <a:r>
              <a:rPr lang="en-US" dirty="0" smtClean="0"/>
              <a:t> 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6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choose the correct declaration of the procedure that we can call in the following way :</a:t>
            </a:r>
            <a:endParaRPr lang="en-US" sz="2400" dirty="0" smtClean="0"/>
          </a:p>
          <a:p>
            <a:pPr lvl="1" algn="l" rtl="0">
              <a:buNone/>
            </a:pPr>
            <a:r>
              <a:rPr lang="en-US" sz="2000" dirty="0" err="1" smtClean="0"/>
              <a:t>Msg</a:t>
            </a:r>
            <a:r>
              <a:rPr lang="en-US" sz="2000" dirty="0" smtClean="0"/>
              <a:t>("omr",3,5)</a:t>
            </a:r>
          </a:p>
          <a:p>
            <a:pPr lvl="0" algn="l">
              <a:buNone/>
            </a:pPr>
            <a:r>
              <a:rPr lang="en-US" sz="2000" dirty="0" smtClean="0"/>
              <a:t>1-sub </a:t>
            </a:r>
            <a:r>
              <a:rPr lang="en-US" sz="2000" dirty="0" err="1" smtClean="0"/>
              <a:t>msg</a:t>
            </a:r>
            <a:r>
              <a:rPr lang="en-US" sz="2000" dirty="0" smtClean="0"/>
              <a:t>() as double    </a:t>
            </a:r>
          </a:p>
          <a:p>
            <a:pPr lvl="2" algn="l">
              <a:buNone/>
            </a:pPr>
            <a:r>
              <a:rPr lang="en-US" sz="2000" dirty="0" smtClean="0"/>
              <a:t>2-sub </a:t>
            </a:r>
            <a:r>
              <a:rPr lang="en-US" sz="2000" dirty="0" err="1" smtClean="0"/>
              <a:t>msg</a:t>
            </a:r>
            <a:r>
              <a:rPr lang="en-US" sz="2000" dirty="0" smtClean="0"/>
              <a:t>(</a:t>
            </a:r>
            <a:r>
              <a:rPr lang="en-US" sz="2000" dirty="0" err="1" smtClean="0"/>
              <a:t>byval</a:t>
            </a:r>
            <a:r>
              <a:rPr lang="en-US" sz="2000" dirty="0" smtClean="0"/>
              <a:t> x as single , </a:t>
            </a:r>
            <a:r>
              <a:rPr lang="en-US" sz="2000" dirty="0" err="1" smtClean="0"/>
              <a:t>byval</a:t>
            </a:r>
            <a:r>
              <a:rPr lang="en-US" sz="2000" dirty="0" smtClean="0"/>
              <a:t> y as </a:t>
            </a:r>
            <a:r>
              <a:rPr lang="en-US" sz="2000" dirty="0" err="1" smtClean="0"/>
              <a:t>single,byval</a:t>
            </a:r>
            <a:r>
              <a:rPr lang="en-US" sz="2000" dirty="0" smtClean="0"/>
              <a:t>  z as string)    </a:t>
            </a:r>
          </a:p>
          <a:p>
            <a:pPr lvl="0" algn="l">
              <a:buNone/>
            </a:pPr>
            <a:r>
              <a:rPr lang="en-US" sz="2000" dirty="0" smtClean="0"/>
              <a:t>3-sub </a:t>
            </a:r>
            <a:r>
              <a:rPr lang="en-US" sz="2000" dirty="0" err="1" smtClean="0"/>
              <a:t>msg</a:t>
            </a:r>
            <a:r>
              <a:rPr lang="en-US" sz="2000" dirty="0" smtClean="0"/>
              <a:t>(</a:t>
            </a:r>
            <a:r>
              <a:rPr lang="en-US" sz="2000" dirty="0" err="1" smtClean="0"/>
              <a:t>byval</a:t>
            </a:r>
            <a:r>
              <a:rPr lang="en-US" sz="2000" dirty="0" smtClean="0"/>
              <a:t> x as string , </a:t>
            </a:r>
            <a:r>
              <a:rPr lang="en-US" sz="2000" dirty="0" err="1" smtClean="0"/>
              <a:t>byval</a:t>
            </a:r>
            <a:r>
              <a:rPr lang="en-US" sz="2000" dirty="0" smtClean="0"/>
              <a:t> y as </a:t>
            </a:r>
            <a:r>
              <a:rPr lang="en-US" sz="2000" dirty="0" err="1" smtClean="0"/>
              <a:t>single,byval</a:t>
            </a:r>
            <a:r>
              <a:rPr lang="en-US" sz="2000" dirty="0" smtClean="0"/>
              <a:t> z as integer)  </a:t>
            </a:r>
          </a:p>
          <a:p>
            <a:pPr lvl="1" algn="l">
              <a:buNone/>
            </a:pPr>
            <a:r>
              <a:rPr lang="en-US" sz="2000" dirty="0" smtClean="0"/>
              <a:t>4-sub </a:t>
            </a:r>
            <a:r>
              <a:rPr lang="en-US" sz="2000" dirty="0" err="1" smtClean="0"/>
              <a:t>msg</a:t>
            </a:r>
            <a:r>
              <a:rPr lang="en-US" sz="2000" dirty="0" smtClean="0"/>
              <a:t>(</a:t>
            </a:r>
            <a:r>
              <a:rPr lang="en-US" sz="2000" dirty="0" err="1" smtClean="0"/>
              <a:t>byval</a:t>
            </a:r>
            <a:r>
              <a:rPr lang="en-US" sz="2000" dirty="0" smtClean="0"/>
              <a:t> x as string , </a:t>
            </a:r>
            <a:r>
              <a:rPr lang="en-US" sz="2000" dirty="0" err="1" smtClean="0"/>
              <a:t>byval</a:t>
            </a:r>
            <a:r>
              <a:rPr lang="en-US" sz="2000" dirty="0" smtClean="0"/>
              <a:t> y as </a:t>
            </a:r>
            <a:r>
              <a:rPr lang="en-US" sz="2000" dirty="0" err="1" smtClean="0"/>
              <a:t>single,byval</a:t>
            </a:r>
            <a:r>
              <a:rPr lang="en-US" sz="2000" smtClean="0"/>
              <a:t> z as </a:t>
            </a:r>
            <a:r>
              <a:rPr lang="en-US" sz="2000" dirty="0" smtClean="0"/>
              <a:t>integer) as string </a:t>
            </a:r>
          </a:p>
          <a:p>
            <a:pPr algn="l">
              <a:buNone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Example7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Find the mistakes in the following  programming  sentences   </a:t>
            </a: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dirty="0" smtClean="0"/>
              <a:t> </a:t>
            </a:r>
          </a:p>
          <a:p>
            <a:pPr algn="l" rtl="0">
              <a:buNone/>
            </a:pPr>
            <a:r>
              <a:rPr lang="en-US" dirty="0" smtClean="0"/>
              <a:t>Private Sub Button2_Click(</a:t>
            </a:r>
            <a:r>
              <a:rPr lang="en-US" dirty="0" err="1" smtClean="0"/>
              <a:t>ByVal</a:t>
            </a:r>
            <a:r>
              <a:rPr lang="en-US" dirty="0" smtClean="0"/>
              <a:t> sender As…..</a:t>
            </a:r>
          </a:p>
          <a:p>
            <a:pPr algn="l" rtl="0"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MsgBox</a:t>
            </a:r>
            <a:r>
              <a:rPr lang="en-US" dirty="0" smtClean="0"/>
              <a:t> = (sum(2, 7))</a:t>
            </a:r>
          </a:p>
          <a:p>
            <a:pPr algn="l" rtl="0">
              <a:buNone/>
            </a:pPr>
            <a:r>
              <a:rPr lang="en-US" dirty="0" smtClean="0"/>
              <a:t>    End Sub</a:t>
            </a:r>
          </a:p>
          <a:p>
            <a:pPr algn="l" rtl="0">
              <a:buNone/>
            </a:pPr>
            <a:r>
              <a:rPr lang="en-US" dirty="0" smtClean="0"/>
              <a:t> </a:t>
            </a:r>
          </a:p>
          <a:p>
            <a:pPr algn="l" rtl="0">
              <a:buNone/>
            </a:pPr>
            <a:r>
              <a:rPr lang="en-US" dirty="0" smtClean="0"/>
              <a:t>    Function mark(</a:t>
            </a:r>
            <a:r>
              <a:rPr lang="en-US" dirty="0" err="1" smtClean="0"/>
              <a:t>ByVal</a:t>
            </a:r>
            <a:r>
              <a:rPr lang="en-US" dirty="0" smtClean="0"/>
              <a:t> num1 As Integer, </a:t>
            </a:r>
            <a:r>
              <a:rPr lang="en-US" dirty="0" err="1" smtClean="0"/>
              <a:t>ByVal</a:t>
            </a:r>
            <a:r>
              <a:rPr lang="en-US" dirty="0" smtClean="0"/>
              <a:t> num2 As Integer)As Integer</a:t>
            </a:r>
          </a:p>
          <a:p>
            <a:pPr algn="l" rtl="0">
              <a:buNone/>
            </a:pPr>
            <a:r>
              <a:rPr lang="en-US" dirty="0" smtClean="0"/>
              <a:t>        Select Case num1 + num2</a:t>
            </a:r>
          </a:p>
          <a:p>
            <a:pPr algn="l" rtl="0">
              <a:buNone/>
            </a:pPr>
            <a:r>
              <a:rPr lang="en-US" dirty="0" smtClean="0"/>
              <a:t>            Case Is &gt; 50 : Return "pass"</a:t>
            </a:r>
          </a:p>
          <a:p>
            <a:pPr algn="l" rtl="0">
              <a:buNone/>
            </a:pPr>
            <a:r>
              <a:rPr lang="en-US" dirty="0" smtClean="0"/>
              <a:t>            Case Else : Return "fail"</a:t>
            </a:r>
          </a:p>
          <a:p>
            <a:pPr algn="l" rtl="0">
              <a:buNone/>
            </a:pPr>
            <a:r>
              <a:rPr lang="en-US" dirty="0" smtClean="0"/>
              <a:t>        End Select</a:t>
            </a:r>
          </a:p>
          <a:p>
            <a:pPr algn="l" rtl="0">
              <a:buNone/>
            </a:pPr>
            <a:r>
              <a:rPr lang="en-US" dirty="0" smtClean="0"/>
              <a:t>    End Function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 dirty="0" smtClean="0"/>
          </a:p>
          <a:p>
            <a:pPr algn="l" rtl="0">
              <a:buNone/>
            </a:pPr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 dirty="0" smtClean="0"/>
          </a:p>
          <a:p>
            <a:pPr algn="l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Example8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Find the mistakes in the following  programming  sentences   </a:t>
            </a: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Private Sub Button2_Click(</a:t>
            </a:r>
            <a:r>
              <a:rPr lang="en-US" dirty="0" err="1" smtClean="0"/>
              <a:t>ByVal</a:t>
            </a:r>
            <a:r>
              <a:rPr lang="en-US" dirty="0" smtClean="0"/>
              <a:t> sender As </a:t>
            </a:r>
            <a:r>
              <a:rPr lang="en-US" dirty="0" err="1" smtClean="0"/>
              <a:t>System.Object</a:t>
            </a:r>
            <a:r>
              <a:rPr lang="en-US" dirty="0" smtClean="0"/>
              <a:t>…… </a:t>
            </a:r>
          </a:p>
          <a:p>
            <a:pPr algn="l" rtl="0">
              <a:buNone/>
            </a:pPr>
            <a:r>
              <a:rPr lang="en-US" dirty="0" smtClean="0"/>
              <a:t>        birth(18, "</a:t>
            </a:r>
            <a:r>
              <a:rPr lang="en-US" dirty="0" err="1" smtClean="0"/>
              <a:t>mona</a:t>
            </a:r>
            <a:r>
              <a:rPr lang="en-US" dirty="0" smtClean="0"/>
              <a:t> </a:t>
            </a:r>
            <a:r>
              <a:rPr lang="en-US" dirty="0" err="1" smtClean="0"/>
              <a:t>aly</a:t>
            </a:r>
            <a:r>
              <a:rPr lang="en-US" dirty="0" smtClean="0"/>
              <a:t>")</a:t>
            </a:r>
          </a:p>
          <a:p>
            <a:pPr algn="l" rtl="0">
              <a:buNone/>
            </a:pPr>
            <a:r>
              <a:rPr lang="en-US" dirty="0" smtClean="0"/>
              <a:t>    End Sub</a:t>
            </a:r>
          </a:p>
          <a:p>
            <a:pPr algn="l" rtl="0">
              <a:buNone/>
            </a:pPr>
            <a:r>
              <a:rPr lang="en-US" dirty="0" smtClean="0"/>
              <a:t> </a:t>
            </a:r>
          </a:p>
          <a:p>
            <a:pPr algn="l" rtl="0">
              <a:buNone/>
            </a:pPr>
            <a:r>
              <a:rPr lang="en-US" dirty="0" smtClean="0"/>
              <a:t>    Sub birth(</a:t>
            </a:r>
            <a:r>
              <a:rPr lang="en-US" dirty="0" err="1" smtClean="0"/>
              <a:t>ByVal</a:t>
            </a:r>
            <a:r>
              <a:rPr lang="en-US" dirty="0" smtClean="0"/>
              <a:t> person As String, </a:t>
            </a:r>
            <a:r>
              <a:rPr lang="en-US" dirty="0" err="1" smtClean="0"/>
              <a:t>ByVal</a:t>
            </a:r>
            <a:r>
              <a:rPr lang="en-US" dirty="0" smtClean="0"/>
              <a:t> age As Single)</a:t>
            </a:r>
          </a:p>
          <a:p>
            <a:pPr algn="l" rtl="0">
              <a:buNone/>
            </a:pPr>
            <a:r>
              <a:rPr lang="en-US" dirty="0" smtClean="0"/>
              <a:t>        Dim </a:t>
            </a:r>
            <a:r>
              <a:rPr lang="en-US" dirty="0" err="1" smtClean="0"/>
              <a:t>msg</a:t>
            </a:r>
            <a:r>
              <a:rPr lang="en-US" dirty="0" smtClean="0"/>
              <a:t> As String = " your name is "</a:t>
            </a:r>
          </a:p>
          <a:p>
            <a:pPr algn="l" rtl="0">
              <a:buNone/>
            </a:pPr>
            <a:r>
              <a:rPr lang="en-US" dirty="0" smtClean="0"/>
              <a:t>        Dim msg1 As String = "and your age is"</a:t>
            </a:r>
          </a:p>
          <a:p>
            <a:pPr algn="l" rtl="0"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MsgBox</a:t>
            </a:r>
            <a:r>
              <a:rPr lang="en-US" dirty="0" smtClean="0"/>
              <a:t>(</a:t>
            </a:r>
            <a:r>
              <a:rPr lang="en-US" dirty="0" err="1" smtClean="0"/>
              <a:t>msg</a:t>
            </a:r>
            <a:r>
              <a:rPr lang="en-US" dirty="0" smtClean="0"/>
              <a:t> &amp; person &amp; msg1 &amp; age)</a:t>
            </a:r>
          </a:p>
          <a:p>
            <a:pPr algn="l" rtl="0">
              <a:buNone/>
            </a:pPr>
            <a:r>
              <a:rPr lang="en-US" dirty="0" smtClean="0"/>
              <a:t>    End Sub</a:t>
            </a:r>
          </a:p>
          <a:p>
            <a:pPr algn="l" rtl="0">
              <a:buNone/>
            </a:pPr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 dirty="0" smtClean="0"/>
          </a:p>
          <a:p>
            <a:pPr algn="l">
              <a:buNone/>
            </a:pPr>
            <a:r>
              <a:rPr lang="en-US" b="1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تقويم الفصل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dirty="0"/>
              <a:t>ضع صح او خطأ :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يمكن الا يحتوى الروتين الفرعى  على وسيطات.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يكتب تصريح الروتينات والدالات الفرعية بين الجملتين </a:t>
            </a:r>
            <a:r>
              <a:rPr lang="en-US" sz="2000" dirty="0"/>
              <a:t> private sub</a:t>
            </a:r>
            <a:r>
              <a:rPr lang="ar-SA" sz="2000" dirty="0"/>
              <a:t> و </a:t>
            </a:r>
            <a:r>
              <a:rPr lang="en-US" sz="2000" dirty="0"/>
              <a:t>end sub</a:t>
            </a:r>
            <a:r>
              <a:rPr lang="ar-SA" sz="2000" dirty="0"/>
              <a:t> 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لاستدعاء الداله او الروتين الفرعى نكتب الاسم فقط ونستغني عن الوسائط التى تمرر لها.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تاخذ اسماء الدالات والروتينيات الفرعية نفس قواعد تسمية المغيرات.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الكلمة الاساسية </a:t>
            </a:r>
            <a:r>
              <a:rPr lang="en-US" sz="2000" dirty="0"/>
              <a:t>By ref </a:t>
            </a:r>
            <a:r>
              <a:rPr lang="ar-SA" sz="2000" dirty="0"/>
              <a:t>تستخدم عندما نريد الوصول مباشرة الى البيانات.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تستعمل الجملة </a:t>
            </a:r>
            <a:r>
              <a:rPr lang="en-US" sz="2000" dirty="0"/>
              <a:t>return </a:t>
            </a:r>
            <a:r>
              <a:rPr lang="ar-SA" sz="2000" dirty="0"/>
              <a:t> لتعيد قيمة من ادالة الفرعية الى البرنامج الاساسى.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 لا يهم ماذا تسمى الوسيطات فى جملة الاستدعاء ولكن المهم وضعها فى الترتيب الصحيح.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 dirty="0"/>
              <a:t>وسيطات الدالة والروتين الفرعى لا تهم باسمائها انما المهم وضعها فى الترتيب الصحيح. </a:t>
            </a:r>
          </a:p>
          <a:p>
            <a:pPr marL="609600" indent="-609600">
              <a:lnSpc>
                <a:spcPct val="80000"/>
              </a:lnSpc>
            </a:pPr>
            <a:r>
              <a:rPr lang="ar-SA" sz="2000"/>
              <a:t>معنى ان قيجول بيسك يمرر وسيطات معناها ان الدالة او الروتين الفرعى يحصل على نسخة من بيانات جملة الاستدعاء.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اختارى صح أو خطا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ar-SA" b="1" dirty="0"/>
              <a:t>للخروج من روتين الدالة الفرعى ننفذ الجملة:</a:t>
            </a:r>
            <a:br>
              <a:rPr lang="ar-SA" b="1" dirty="0"/>
            </a:br>
            <a:r>
              <a:rPr lang="ar-SA" dirty="0"/>
              <a:t>أ- </a:t>
            </a:r>
            <a:r>
              <a:rPr lang="en-US" dirty="0"/>
              <a:t>Return </a:t>
            </a:r>
            <a:r>
              <a:rPr lang="ar-SA" dirty="0"/>
              <a:t>                  ب- </a:t>
            </a:r>
            <a:r>
              <a:rPr lang="en-US" dirty="0"/>
              <a:t>exit sub</a:t>
            </a:r>
            <a:r>
              <a:rPr lang="ar-SA" dirty="0"/>
              <a:t>          ج- </a:t>
            </a:r>
            <a:r>
              <a:rPr lang="en-US" dirty="0"/>
              <a:t>exit function </a:t>
            </a:r>
            <a:r>
              <a:rPr lang="ar-SA" dirty="0"/>
              <a:t>       د- أوج صح.</a:t>
            </a:r>
            <a:endParaRPr lang="ar-SA" b="1" dirty="0"/>
          </a:p>
          <a:p>
            <a:pPr marL="609600" indent="-609600"/>
            <a:r>
              <a:rPr lang="ar-SA" b="1" dirty="0"/>
              <a:t>لتحديد قيمة معادة من الداله نستخدم :</a:t>
            </a:r>
            <a:br>
              <a:rPr lang="ar-SA" b="1" dirty="0"/>
            </a:br>
            <a:r>
              <a:rPr lang="ar-SA" dirty="0"/>
              <a:t>أ- نعينها الى اسم الدالة        ب- جملة </a:t>
            </a:r>
            <a:r>
              <a:rPr lang="en-US" dirty="0"/>
              <a:t>Return</a:t>
            </a:r>
            <a:r>
              <a:rPr lang="ar-SA" dirty="0"/>
              <a:t>         ج- </a:t>
            </a:r>
            <a:r>
              <a:rPr lang="en-US" dirty="0"/>
              <a:t>by </a:t>
            </a:r>
            <a:r>
              <a:rPr lang="en-US" dirty="0" err="1"/>
              <a:t>val</a:t>
            </a:r>
            <a:r>
              <a:rPr lang="ar-SA" dirty="0"/>
              <a:t>         د- أ و ب </a:t>
            </a:r>
            <a:r>
              <a:rPr lang="ar-SA" dirty="0" smtClean="0"/>
              <a:t>صحيح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622</Words>
  <Application>Microsoft Office PowerPoint</Application>
  <PresentationFormat>عرض على الشاشة (3:4)‏</PresentationFormat>
  <Paragraphs>146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REVISION of chapter 10</vt:lpstr>
      <vt:lpstr>Targets</vt:lpstr>
      <vt:lpstr>Functions </vt:lpstr>
      <vt:lpstr>Functions </vt:lpstr>
      <vt:lpstr>Sub </vt:lpstr>
      <vt:lpstr>Sub </vt:lpstr>
      <vt:lpstr>Example1 </vt:lpstr>
      <vt:lpstr>Example2 </vt:lpstr>
      <vt:lpstr>Example 3</vt:lpstr>
      <vt:lpstr>Example 4</vt:lpstr>
      <vt:lpstr>Example 5</vt:lpstr>
      <vt:lpstr>Example 5</vt:lpstr>
      <vt:lpstr>Example 6</vt:lpstr>
      <vt:lpstr>Example7 </vt:lpstr>
      <vt:lpstr>Example8 </vt:lpstr>
      <vt:lpstr>تقويم الفصل</vt:lpstr>
      <vt:lpstr>اختارى صح أو خطا</vt:lpstr>
    </vt:vector>
  </TitlesOfParts>
  <Company>DTC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الثامن إزالة العلل ”bugs“من برامج فيجول بيسك</dc:title>
  <dc:creator>User</dc:creator>
  <cp:lastModifiedBy>رباب</cp:lastModifiedBy>
  <cp:revision>115</cp:revision>
  <dcterms:created xsi:type="dcterms:W3CDTF">2007-09-21T20:43:28Z</dcterms:created>
  <dcterms:modified xsi:type="dcterms:W3CDTF">2012-12-14T11:23:12Z</dcterms:modified>
</cp:coreProperties>
</file>