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7" r:id="rId2"/>
    <p:sldId id="268" r:id="rId3"/>
    <p:sldId id="260" r:id="rId4"/>
    <p:sldId id="274" r:id="rId5"/>
    <p:sldId id="261" r:id="rId6"/>
    <p:sldId id="262" r:id="rId7"/>
    <p:sldId id="272" r:id="rId8"/>
    <p:sldId id="263" r:id="rId9"/>
    <p:sldId id="275" r:id="rId10"/>
    <p:sldId id="264" r:id="rId11"/>
    <p:sldId id="266" r:id="rId12"/>
    <p:sldId id="265" r:id="rId13"/>
    <p:sldId id="271" r:id="rId14"/>
    <p:sldId id="273" r:id="rId15"/>
    <p:sldId id="276" r:id="rId16"/>
    <p:sldId id="256" r:id="rId17"/>
    <p:sldId id="257" r:id="rId18"/>
    <p:sldId id="258" r:id="rId19"/>
    <p:sldId id="259" r:id="rId20"/>
    <p:sldId id="270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12" autoAdjust="0"/>
    <p:restoredTop sz="94671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9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الفصل </a:t>
            </a:r>
            <a:r>
              <a:rPr lang="ar-EG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الرابع </a:t>
            </a:r>
            <a:r>
              <a:rPr lang="ar-SA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عشر</a:t>
            </a:r>
            <a:br>
              <a:rPr lang="ar-SA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ar-SA" dirty="0"/>
              <a:t> ادارة النماذج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0"/>
              </a:spcBef>
              <a:buNone/>
              <a:defRPr/>
            </a:pPr>
            <a:r>
              <a:rPr lang="ar-SA" dirty="0"/>
              <a:t>ا</a:t>
            </a:r>
            <a:r>
              <a:rPr lang="ar-SA" sz="2800" u="sng" dirty="0"/>
              <a:t>هداف الفصل</a:t>
            </a:r>
            <a:endParaRPr lang="ar-SA" u="sng" dirty="0"/>
          </a:p>
          <a:p>
            <a:pPr marL="742950" indent="-742950">
              <a:spcBef>
                <a:spcPct val="0"/>
              </a:spcBef>
              <a:defRPr/>
            </a:pPr>
            <a:r>
              <a:rPr lang="ar-SA" dirty="0"/>
              <a:t>1- </a:t>
            </a:r>
            <a:r>
              <a:rPr lang="ar-EG" dirty="0"/>
              <a:t>اضافة نماذج جديدة للمشروع والتبديل بينهم</a:t>
            </a:r>
          </a:p>
          <a:p>
            <a:pPr marL="742950" indent="-742950">
              <a:spcBef>
                <a:spcPct val="0"/>
              </a:spcBef>
              <a:defRPr/>
            </a:pPr>
            <a:r>
              <a:rPr lang="ar-EG" dirty="0"/>
              <a:t>2-  التعامل مع خصائص النموذج بالشفرة.</a:t>
            </a:r>
          </a:p>
          <a:p>
            <a:pPr marL="742950" indent="-742950">
              <a:spcBef>
                <a:spcPct val="0"/>
              </a:spcBef>
              <a:defRPr/>
            </a:pPr>
            <a:r>
              <a:rPr lang="ar-EG" dirty="0"/>
              <a:t>3- اضافة ادوات الى النموذج اثناء التشغيل.</a:t>
            </a:r>
          </a:p>
          <a:p>
            <a:pPr marL="742950" indent="-742950">
              <a:spcBef>
                <a:spcPct val="0"/>
              </a:spcBef>
              <a:defRPr/>
            </a:pPr>
            <a:r>
              <a:rPr lang="ar-EG" dirty="0"/>
              <a:t>4- ترتيب وضبط اماكن ومحاذاة وخصائص الادوات على النموذج.</a:t>
            </a:r>
          </a:p>
          <a:p>
            <a:pPr marL="742950" indent="-742950">
              <a:spcBef>
                <a:spcPct val="0"/>
              </a:spcBef>
              <a:defRPr/>
            </a:pPr>
            <a:r>
              <a:rPr lang="ar-EG" dirty="0"/>
              <a:t>5- كيفية تحديد نموذج بدء التشغيل .</a:t>
            </a:r>
          </a:p>
          <a:p>
            <a:pPr marL="742950" indent="-742950">
              <a:spcBef>
                <a:spcPct val="0"/>
              </a:spcBef>
              <a:defRPr/>
            </a:pPr>
            <a:endParaRPr lang="ar-SA" dirty="0"/>
          </a:p>
          <a:p>
            <a:pPr>
              <a:spcBef>
                <a:spcPct val="0"/>
              </a:spcBef>
              <a:buNone/>
              <a:defRPr/>
            </a:pPr>
            <a:endParaRPr lang="ar-S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4074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/>
              <a:t>استعمالات  النماذج :</a:t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dirty="0"/>
              <a:t>استعمالات  النماذج :</a:t>
            </a:r>
          </a:p>
          <a:p>
            <a:pPr>
              <a:buNone/>
            </a:pPr>
            <a:r>
              <a:rPr lang="ar-SA" dirty="0"/>
              <a:t>نموذج </a:t>
            </a:r>
            <a:r>
              <a:rPr lang="ar-SA" b="1" dirty="0"/>
              <a:t>تمهيدى</a:t>
            </a:r>
            <a:r>
              <a:rPr lang="ar-SA" dirty="0"/>
              <a:t> :نموذج يعرض رسالة ترحيب او عمل فنى او حقوق النشر والتواريخ عندما يشتغل البرنامج</a:t>
            </a:r>
          </a:p>
          <a:p>
            <a:pPr>
              <a:buNone/>
            </a:pPr>
            <a:r>
              <a:rPr lang="ar-SA" dirty="0"/>
              <a:t>– نموذج تعيمات للبرنامج : نموذج يعرض معلومات وتلميحات عن طريقة عمل البرنامج</a:t>
            </a:r>
          </a:p>
          <a:p>
            <a:pPr>
              <a:buNone/>
            </a:pPr>
            <a:r>
              <a:rPr lang="ar-SA" dirty="0"/>
              <a:t>– مربعات حوار : مربعات حوار مخصصة تقبل ادخالا </a:t>
            </a:r>
            <a:r>
              <a:rPr lang="ar-SA" dirty="0" smtClean="0"/>
              <a:t>وتعرض اخراجا </a:t>
            </a:r>
            <a:r>
              <a:rPr lang="ar-SA" dirty="0"/>
              <a:t>فى </a:t>
            </a:r>
            <a:r>
              <a:rPr lang="ar-SA" dirty="0" smtClean="0"/>
              <a:t>البرنامج(تسمى نماذج مشروطة </a:t>
            </a:r>
            <a:r>
              <a:rPr lang="en-US" dirty="0" smtClean="0"/>
              <a:t>modal</a:t>
            </a:r>
            <a:r>
              <a:rPr lang="ar-SA" dirty="0" smtClean="0"/>
              <a:t>)</a:t>
            </a:r>
          </a:p>
          <a:p>
            <a:pPr>
              <a:buNone/>
            </a:pPr>
            <a:r>
              <a:rPr lang="ar-SA" dirty="0" smtClean="0"/>
              <a:t>فى فيجوال 6</a:t>
            </a:r>
            <a:endParaRPr lang="ar-SA" dirty="0"/>
          </a:p>
          <a:p>
            <a:pPr>
              <a:buNone/>
            </a:pPr>
            <a:r>
              <a:rPr lang="ar-SA" dirty="0"/>
              <a:t>– نموذج لعرض محتويات المستندات.نموذج يعرض محتةيات ملف واحد او اكثر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6234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ar-SA" sz="2800" b="1" dirty="0" smtClean="0"/>
              <a:t>اضافة نموذج ثان لاظهار معلومات مساعدة </a:t>
            </a:r>
            <a:r>
              <a:rPr lang="ar-SA" sz="2800" dirty="0" smtClean="0"/>
              <a:t>للبرنامج</a:t>
            </a:r>
            <a:br>
              <a:rPr lang="ar-SA" sz="2800" dirty="0" smtClean="0"/>
            </a:br>
            <a:r>
              <a:rPr lang="en-US" sz="2800" dirty="0" smtClean="0"/>
              <a:t>1</a:t>
            </a:r>
            <a:r>
              <a:rPr lang="ar-SA" sz="2800" dirty="0" smtClean="0"/>
              <a:t>-شغل فيديو استديو ثم افتح المشروع </a:t>
            </a:r>
            <a:r>
              <a:rPr lang="en-US" sz="2800" dirty="0" smtClean="0"/>
              <a:t>Lucky seven help</a:t>
            </a: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en-US" sz="2800" dirty="0" smtClean="0"/>
              <a:t>2</a:t>
            </a:r>
            <a:r>
              <a:rPr lang="ar-SA" sz="2800" dirty="0" smtClean="0"/>
              <a:t>-اختر الامر </a:t>
            </a:r>
            <a:r>
              <a:rPr lang="en-US" sz="2800" dirty="0" smtClean="0"/>
              <a:t>project</a:t>
            </a:r>
            <a:r>
              <a:rPr lang="ar-SA" sz="2800" dirty="0" smtClean="0"/>
              <a:t>---</a:t>
            </a:r>
            <a:r>
              <a:rPr lang="en-US" sz="2800" dirty="0" smtClean="0"/>
              <a:t> Add widows form </a:t>
            </a:r>
            <a:r>
              <a:rPr lang="ar-SA" sz="2800" dirty="0" smtClean="0"/>
              <a:t> ثم اختار القالب </a:t>
            </a:r>
            <a:r>
              <a:rPr lang="ar-SA" sz="2800" dirty="0" err="1" smtClean="0"/>
              <a:t>الافتراضى</a:t>
            </a:r>
            <a:r>
              <a:rPr lang="ar-SA" sz="2800" dirty="0" smtClean="0"/>
              <a:t> </a:t>
            </a:r>
            <a:r>
              <a:rPr lang="en-US" sz="2800" dirty="0" smtClean="0"/>
              <a:t>Windows form</a:t>
            </a:r>
            <a:endParaRPr lang="ar-SA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3000372"/>
            <a:ext cx="6329378" cy="300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/>
              <a:t>تغير الاسم او الحذف ملفات النماذج من </a:t>
            </a:r>
            <a:r>
              <a:rPr lang="en-US" dirty="0" smtClean="0"/>
              <a:t>Solution Explorer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EG" dirty="0"/>
              <a:t>تغير اسم النموذج من كليك يمين ثم </a:t>
            </a:r>
            <a:r>
              <a:rPr lang="ar-SA" dirty="0"/>
              <a:t>ٌ</a:t>
            </a:r>
            <a:r>
              <a:rPr lang="en-US" dirty="0">
                <a:cs typeface="Times New Roman" pitchFamily="18" charset="0"/>
              </a:rPr>
              <a:t>Rename</a:t>
            </a:r>
          </a:p>
          <a:p>
            <a:r>
              <a:rPr lang="ar-EG" dirty="0"/>
              <a:t>لحذف نموذج نهائى </a:t>
            </a:r>
            <a:r>
              <a:rPr lang="en-US" dirty="0">
                <a:cs typeface="Times New Roman" pitchFamily="18" charset="0"/>
              </a:rPr>
              <a:t>Delete</a:t>
            </a:r>
            <a:endParaRPr lang="ar-EG" dirty="0"/>
          </a:p>
          <a:p>
            <a:r>
              <a:rPr lang="ar-EG" dirty="0"/>
              <a:t>لازالة نموذج من المشروع الامر </a:t>
            </a:r>
            <a:r>
              <a:rPr lang="en-US" dirty="0">
                <a:cs typeface="Times New Roman" pitchFamily="18" charset="0"/>
              </a:rPr>
              <a:t>Exclude from Project</a:t>
            </a:r>
          </a:p>
          <a:p>
            <a:r>
              <a:rPr lang="ar-SA" dirty="0"/>
              <a:t>استدعاء النموذج بالشفرة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796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41805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291264" cy="514543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3- اكتب </a:t>
            </a:r>
            <a:r>
              <a:rPr lang="en-US" dirty="0" err="1" smtClean="0"/>
              <a:t>Helphnfo.vb</a:t>
            </a:r>
            <a:r>
              <a:rPr lang="ar-SA" dirty="0" smtClean="0"/>
              <a:t> فى مربع النص </a:t>
            </a:r>
            <a:r>
              <a:rPr lang="en-US" dirty="0" smtClean="0"/>
              <a:t>name</a:t>
            </a:r>
            <a:r>
              <a:rPr lang="ar-SA" dirty="0" smtClean="0"/>
              <a:t> ثم انقر </a:t>
            </a:r>
            <a:r>
              <a:rPr lang="en-US" dirty="0" smtClean="0"/>
              <a:t>Add</a:t>
            </a:r>
            <a:r>
              <a:rPr lang="ar-SA" dirty="0" smtClean="0"/>
              <a:t> – يضاف نموذج ثان يدعى </a:t>
            </a:r>
            <a:r>
              <a:rPr lang="en-US" dirty="0" err="1" smtClean="0"/>
              <a:t>Helpinfo</a:t>
            </a:r>
            <a:r>
              <a:rPr lang="ar-SA" dirty="0" smtClean="0"/>
              <a:t> الى المشروع </a:t>
            </a:r>
            <a:r>
              <a:rPr lang="en-US" dirty="0" smtClean="0"/>
              <a:t> lucky seven help</a:t>
            </a:r>
            <a:r>
              <a:rPr lang="ar-SA" dirty="0" smtClean="0"/>
              <a:t> ويظهر النموذج فى </a:t>
            </a:r>
            <a:r>
              <a:rPr lang="en-US" dirty="0" smtClean="0"/>
              <a:t>Solution Explorer</a:t>
            </a:r>
            <a:endParaRPr lang="ar-SA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6"/>
            <a:ext cx="4516900" cy="358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51382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u="sng" dirty="0" smtClean="0">
                <a:solidFill>
                  <a:srgbClr val="FF0000"/>
                </a:solidFill>
              </a:rPr>
              <a:t>اضافة بعض الادوات الى النموذج </a:t>
            </a:r>
            <a:r>
              <a:rPr lang="en-US" u="sng" dirty="0" err="1" smtClean="0">
                <a:solidFill>
                  <a:srgbClr val="FF0000"/>
                </a:solidFill>
              </a:rPr>
              <a:t>helpinfo.vb</a:t>
            </a:r>
            <a:endParaRPr lang="en-US" u="sng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استعمل الاداة تسمية فى اعلى النموذج</a:t>
            </a:r>
          </a:p>
          <a:p>
            <a:r>
              <a:rPr lang="ar-SA" dirty="0" smtClean="0"/>
              <a:t>استعمل اداة مربع النص لانشاء مربع النص</a:t>
            </a:r>
          </a:p>
          <a:p>
            <a:r>
              <a:rPr lang="ar-SA" dirty="0" smtClean="0"/>
              <a:t>اضبط الخاصية </a:t>
            </a:r>
            <a:r>
              <a:rPr lang="en-US" dirty="0" smtClean="0"/>
              <a:t>Multiline </a:t>
            </a:r>
            <a:r>
              <a:rPr lang="ar-SA" dirty="0"/>
              <a:t> </a:t>
            </a:r>
            <a:r>
              <a:rPr lang="ar-SA" dirty="0" smtClean="0"/>
              <a:t>لمربع النص عند </a:t>
            </a:r>
            <a:r>
              <a:rPr lang="en-US" dirty="0" smtClean="0"/>
              <a:t>True </a:t>
            </a:r>
            <a:r>
              <a:rPr lang="ar-SA" dirty="0"/>
              <a:t> </a:t>
            </a:r>
            <a:r>
              <a:rPr lang="ar-SA" dirty="0" smtClean="0"/>
              <a:t>لكى تتمكن من تغير حجم الكائن بسهولة</a:t>
            </a:r>
          </a:p>
          <a:p>
            <a:r>
              <a:rPr lang="ar-SA" dirty="0" smtClean="0"/>
              <a:t>اضف زر فى اسفل النموذج</a:t>
            </a:r>
            <a:r>
              <a:rPr lang="en-US" dirty="0" smtClean="0"/>
              <a:t>ok</a:t>
            </a:r>
            <a:r>
              <a:rPr lang="ar-SA" dirty="0" smtClean="0"/>
              <a:t>)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96552" y="2636912"/>
            <a:ext cx="4236491" cy="4411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9685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83796838"/>
              </p:ext>
            </p:extLst>
          </p:nvPr>
        </p:nvGraphicFramePr>
        <p:xfrm>
          <a:off x="467544" y="162057"/>
          <a:ext cx="7920879" cy="3937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3"/>
                <a:gridCol w="2640293"/>
                <a:gridCol w="2640293"/>
              </a:tblGrid>
              <a:tr h="595694"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الاعداد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الخاصية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الكائن</a:t>
                      </a:r>
                      <a:endParaRPr lang="en-US" sz="2400" dirty="0"/>
                    </a:p>
                  </a:txBody>
                  <a:tcPr/>
                </a:tc>
              </a:tr>
              <a:tr h="10281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“operation instruction for lucky seven slot machine”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text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lable1</a:t>
                      </a:r>
                      <a:endParaRPr lang="en-US" sz="2400" dirty="0"/>
                    </a:p>
                  </a:txBody>
                  <a:tcPr/>
                </a:tc>
              </a:tr>
              <a:tr h="59569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Vertical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scrollbars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Text box1</a:t>
                      </a:r>
                      <a:endParaRPr lang="en-US" sz="2400" dirty="0"/>
                    </a:p>
                  </a:txBody>
                  <a:tcPr/>
                </a:tc>
              </a:tr>
              <a:tr h="59569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“ok”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text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Button1</a:t>
                      </a:r>
                      <a:endParaRPr lang="en-US" sz="2400" dirty="0"/>
                    </a:p>
                  </a:txBody>
                  <a:tcPr/>
                </a:tc>
              </a:tr>
              <a:tr h="59569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“help”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text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Helpinfo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861048"/>
            <a:ext cx="4536504" cy="340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6761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SA" dirty="0" smtClean="0"/>
              <a:t>انقر </a:t>
            </a:r>
            <a:r>
              <a:rPr lang="en-US" dirty="0" smtClean="0"/>
              <a:t>ok </a:t>
            </a:r>
            <a:r>
              <a:rPr lang="ar-SA" dirty="0" smtClean="0"/>
              <a:t> لكتابة الاجراء الحدثى </a:t>
            </a:r>
          </a:p>
          <a:p>
            <a:pPr algn="l" rtl="0"/>
            <a:r>
              <a:rPr lang="en-US" dirty="0" smtClean="0"/>
              <a:t> </a:t>
            </a:r>
            <a:r>
              <a:rPr lang="ar-SA" dirty="0"/>
              <a:t> </a:t>
            </a:r>
            <a:r>
              <a:rPr lang="en-US" dirty="0" err="1" smtClean="0"/>
              <a:t>Me.DialogResult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 smtClean="0"/>
              <a:t>DialogResult.OK</a:t>
            </a:r>
            <a:endParaRPr lang="en-US" dirty="0" smtClean="0"/>
          </a:p>
          <a:p>
            <a:r>
              <a:rPr lang="ar-SA" dirty="0" smtClean="0"/>
              <a:t>يظهر النموذج </a:t>
            </a:r>
            <a:r>
              <a:rPr lang="en-US" dirty="0" err="1" smtClean="0"/>
              <a:t>Helpinfo.vb</a:t>
            </a:r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كمربع حوار </a:t>
            </a:r>
            <a:r>
              <a:rPr lang="ar-SA" dirty="0" smtClean="0"/>
              <a:t>لانة يفتح بواسطة الطريقة </a:t>
            </a:r>
            <a:r>
              <a:rPr lang="en-US" dirty="0" err="1" smtClean="0">
                <a:solidFill>
                  <a:srgbClr val="FF0000"/>
                </a:solidFill>
              </a:rPr>
              <a:t>showDialog</a:t>
            </a:r>
            <a:r>
              <a:rPr lang="ar-SA" dirty="0" smtClean="0"/>
              <a:t> بعد ان يقرا المستخدم المعلومات سينقر على الزر </a:t>
            </a:r>
            <a:r>
              <a:rPr lang="en-US" dirty="0" smtClean="0"/>
              <a:t>ok </a:t>
            </a:r>
            <a:r>
              <a:rPr lang="ar-SA" dirty="0"/>
              <a:t> </a:t>
            </a:r>
            <a:r>
              <a:rPr lang="ar-SA" dirty="0" smtClean="0"/>
              <a:t>مما يضبط الخاصية </a:t>
            </a:r>
            <a:r>
              <a:rPr lang="en-US" dirty="0" err="1" smtClean="0"/>
              <a:t>DialogResult</a:t>
            </a:r>
            <a:r>
              <a:rPr lang="ar-SA" dirty="0" smtClean="0"/>
              <a:t> للنموذج الحالى عند </a:t>
            </a:r>
            <a:r>
              <a:rPr lang="en-US" dirty="0" err="1" smtClean="0"/>
              <a:t>DialogResult.ok</a:t>
            </a:r>
            <a:r>
              <a:rPr lang="ar-SA" dirty="0" smtClean="0"/>
              <a:t> </a:t>
            </a:r>
          </a:p>
          <a:p>
            <a:r>
              <a:rPr lang="ar-SA" dirty="0" smtClean="0"/>
              <a:t>تستعمل الكلمة الاساسية </a:t>
            </a:r>
            <a:r>
              <a:rPr lang="en-US" dirty="0" smtClean="0">
                <a:solidFill>
                  <a:srgbClr val="FF0000"/>
                </a:solidFill>
              </a:rPr>
              <a:t>Me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للاشارة الى النموذج </a:t>
            </a:r>
            <a:r>
              <a:rPr lang="en-US" dirty="0" err="1" smtClean="0"/>
              <a:t>Helpinfo</a:t>
            </a:r>
            <a:r>
              <a:rPr lang="ar-SA" dirty="0" smtClean="0"/>
              <a:t> يستخدم للاشارة للتواجد الحالى للفئة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DialogResult.ok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هو ثابت فى فيجوال بيسك يحدد انة تم اغلاق مربع الحوار ويجب اعادة القيمة </a:t>
            </a:r>
            <a:r>
              <a:rPr lang="en-US" dirty="0" smtClean="0"/>
              <a:t>ok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492896" y="2446670"/>
            <a:ext cx="4236491" cy="4411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5854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ar-SA" dirty="0" smtClean="0"/>
              <a:t>ففي </a:t>
            </a:r>
            <a:r>
              <a:rPr lang="ar-SA" dirty="0"/>
              <a:t>حالة </a:t>
            </a:r>
            <a:r>
              <a:rPr lang="ar-SA" dirty="0" smtClean="0"/>
              <a:t>كتبنا</a:t>
            </a:r>
            <a:r>
              <a:rPr lang="en-US" dirty="0" smtClean="0"/>
              <a:t> </a:t>
            </a:r>
            <a:r>
              <a:rPr lang="en-US" dirty="0" err="1"/>
              <a:t>ShowDialog</a:t>
            </a:r>
            <a:r>
              <a:rPr lang="ar-SA" dirty="0" smtClean="0"/>
              <a:t> ،</a:t>
            </a:r>
            <a:r>
              <a:rPr lang="en-US" dirty="0" smtClean="0"/>
              <a:t> </a:t>
            </a:r>
            <a:r>
              <a:rPr lang="ar-SA" dirty="0" smtClean="0"/>
              <a:t>الذي </a:t>
            </a:r>
            <a:r>
              <a:rPr lang="ar-SA" dirty="0"/>
              <a:t>يقوم بإظهار النموذج التالي</a:t>
            </a:r>
          </a:p>
          <a:p>
            <a:pPr marL="0" indent="0">
              <a:buNone/>
            </a:pPr>
            <a:r>
              <a:rPr lang="ar-SA" dirty="0"/>
              <a:t>في أمر إظهار النموذج فسيظهر النموذج على أساس أنه نافذة حوار وبسبب ذلك لن </a:t>
            </a:r>
            <a:r>
              <a:rPr lang="ar-SA" dirty="0" smtClean="0"/>
              <a:t>يستطيع</a:t>
            </a:r>
            <a:r>
              <a:rPr lang="en-US" dirty="0" smtClean="0"/>
              <a:t> </a:t>
            </a:r>
            <a:r>
              <a:rPr lang="ar-SA" dirty="0" smtClean="0"/>
              <a:t>المستخدم </a:t>
            </a:r>
            <a:r>
              <a:rPr lang="ar-SA" dirty="0"/>
              <a:t>الرجوع إلى النموذج الأولي إلا بعد أن يغلق النموذج الحواري، أما إذا استخدمنا </a:t>
            </a:r>
            <a:r>
              <a:rPr lang="ar-SA" dirty="0" smtClean="0"/>
              <a:t>الأمر</a:t>
            </a:r>
            <a:r>
              <a:rPr lang="en-US" dirty="0"/>
              <a:t> </a:t>
            </a:r>
            <a:r>
              <a:rPr lang="en-US" dirty="0" smtClean="0"/>
              <a:t>Show </a:t>
            </a:r>
            <a:r>
              <a:rPr lang="ar-SA" dirty="0"/>
              <a:t>وليس </a:t>
            </a:r>
            <a:r>
              <a:rPr lang="en-US" dirty="0" err="1"/>
              <a:t>ShowDialog</a:t>
            </a:r>
            <a:r>
              <a:rPr lang="en-US" dirty="0"/>
              <a:t> :</a:t>
            </a:r>
            <a:endParaRPr lang="ar-SA" dirty="0"/>
          </a:p>
          <a:p>
            <a:pPr marL="0" indent="0">
              <a:buNone/>
            </a:pPr>
            <a:r>
              <a:rPr lang="ar-SA" dirty="0"/>
              <a:t>لوحدها فسيتعامل النموذج مع المستخدم على أساس أنه نموذج مستقل، ويستطيع المستخدم </a:t>
            </a:r>
            <a:r>
              <a:rPr lang="ar-SA" dirty="0" smtClean="0"/>
              <a:t>التعامل </a:t>
            </a:r>
            <a:r>
              <a:rPr lang="ar-SA" dirty="0"/>
              <a:t>مع النموذج المفتوح والنموذج الأولي في نفس الوقت. ثانيًا بعد فتح النموذج على </a:t>
            </a:r>
            <a:r>
              <a:rPr lang="ar-SA" dirty="0" smtClean="0"/>
              <a:t>أساس</a:t>
            </a:r>
            <a:r>
              <a:rPr lang="en-US" dirty="0" smtClean="0"/>
              <a:t> </a:t>
            </a:r>
            <a:r>
              <a:rPr lang="ar-SA" dirty="0" smtClean="0"/>
              <a:t>لأنه </a:t>
            </a:r>
            <a:r>
              <a:rPr lang="ar-SA" b="1" dirty="0">
                <a:solidFill>
                  <a:srgbClr val="FF0000"/>
                </a:solidFill>
              </a:rPr>
              <a:t>نموذج</a:t>
            </a:r>
            <a:r>
              <a:rPr lang="ar-SA" dirty="0"/>
              <a:t> </a:t>
            </a:r>
            <a:r>
              <a:rPr lang="ar-SA" b="1" dirty="0">
                <a:solidFill>
                  <a:srgbClr val="FF0000"/>
                </a:solidFill>
              </a:rPr>
              <a:t>للحوار لابد أن يعود هذا النموذج مع نتيجة الحوار</a:t>
            </a:r>
            <a:r>
              <a:rPr lang="ar-SA" dirty="0"/>
              <a:t>، والنتيجة ستكون بالنفي </a:t>
            </a:r>
            <a:r>
              <a:rPr lang="ar-SA" dirty="0" smtClean="0"/>
              <a:t>أوبالإيجاب</a:t>
            </a:r>
            <a:r>
              <a:rPr lang="ar-SA" dirty="0"/>
              <a:t>، فالكود أعلاه يعني أن نتيجة الحوار بالإيجاب، ونستطيع وضع أكثر من زر أحدهما</a:t>
            </a:r>
          </a:p>
          <a:p>
            <a:pPr marL="0" indent="0">
              <a:buNone/>
            </a:pPr>
            <a:r>
              <a:rPr lang="ar-SA" dirty="0"/>
              <a:t>"موافق" والآخر "غير موافق" والثالث "إلغاء الأمر" وكتابة الكود لكل زر من الأزرار، </a:t>
            </a:r>
            <a:r>
              <a:rPr lang="ar-SA" dirty="0" smtClean="0"/>
              <a:t>حيث</a:t>
            </a:r>
            <a:r>
              <a:rPr lang="en-US" dirty="0" smtClean="0"/>
              <a:t> </a:t>
            </a:r>
            <a:r>
              <a:rPr lang="ar-SA" dirty="0" smtClean="0"/>
              <a:t>ستتغير </a:t>
            </a:r>
            <a:r>
              <a:rPr lang="ar-SA" dirty="0"/>
              <a:t>الكلمة الأخيرة مع كل زر.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1405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dirty="0" smtClean="0"/>
              <a:t>انقر خلفية النموذج </a:t>
            </a:r>
            <a:r>
              <a:rPr lang="en-US" dirty="0" err="1" smtClean="0"/>
              <a:t>helpinfo.vb</a:t>
            </a:r>
            <a:r>
              <a:rPr lang="ar-SA" dirty="0" smtClean="0"/>
              <a:t> ليظهر الاجراء الحدثى </a:t>
            </a:r>
            <a:r>
              <a:rPr lang="en-US" dirty="0" err="1" smtClean="0"/>
              <a:t>helpinfo_load</a:t>
            </a:r>
            <a:r>
              <a:rPr lang="ar-SA" dirty="0" smtClean="0"/>
              <a:t>. يشتغل عند تحميل النموذج الى الذاكرة وعرضة على الشاشة لاول مرة</a:t>
            </a:r>
          </a:p>
          <a:p>
            <a:pPr algn="l" rtl="0"/>
            <a:r>
              <a:rPr lang="en-US" sz="2000" dirty="0"/>
              <a:t>Dim </a:t>
            </a:r>
            <a:r>
              <a:rPr lang="en-US" sz="2000" dirty="0" err="1"/>
              <a:t>StreamToDisplay</a:t>
            </a:r>
            <a:r>
              <a:rPr lang="en-US" sz="2000" dirty="0"/>
              <a:t> As </a:t>
            </a:r>
            <a:r>
              <a:rPr lang="en-US" sz="2000" dirty="0" err="1"/>
              <a:t>StreamReader</a:t>
            </a:r>
            <a:endParaRPr lang="en-US" sz="2000" dirty="0"/>
          </a:p>
          <a:p>
            <a:pPr algn="l" rtl="0"/>
            <a:r>
              <a:rPr lang="en-US" sz="2000" dirty="0"/>
              <a:t>        </a:t>
            </a:r>
            <a:r>
              <a:rPr lang="en-US" sz="2000" dirty="0" err="1"/>
              <a:t>StreamToDisplay</a:t>
            </a:r>
            <a:r>
              <a:rPr lang="en-US" sz="2000" dirty="0"/>
              <a:t> = New </a:t>
            </a:r>
            <a:r>
              <a:rPr lang="en-US" sz="2000" dirty="0" err="1"/>
              <a:t>StreamReader</a:t>
            </a:r>
            <a:r>
              <a:rPr lang="en-US" sz="2000" dirty="0"/>
              <a:t>("c:\vb08sbs\chap14\lucky seven help\readme.txt")</a:t>
            </a:r>
          </a:p>
          <a:p>
            <a:pPr algn="l" rtl="0"/>
            <a:r>
              <a:rPr lang="en-US" sz="2000" dirty="0"/>
              <a:t>        TextBox1.Text = </a:t>
            </a:r>
            <a:r>
              <a:rPr lang="en-US" sz="2000" dirty="0" err="1"/>
              <a:t>StreamToDisplay.ReadToEnd</a:t>
            </a:r>
            <a:endParaRPr lang="en-US" sz="2000" dirty="0"/>
          </a:p>
          <a:p>
            <a:pPr algn="l" rtl="0"/>
            <a:r>
              <a:rPr lang="en-US" sz="2000" dirty="0"/>
              <a:t>        </a:t>
            </a:r>
            <a:r>
              <a:rPr lang="en-US" sz="2000" dirty="0" err="1"/>
              <a:t>StreamToDisplay.Close</a:t>
            </a:r>
            <a:r>
              <a:rPr lang="en-US" sz="2000" dirty="0"/>
              <a:t>()</a:t>
            </a:r>
          </a:p>
          <a:p>
            <a:pPr algn="l" rtl="0"/>
            <a:r>
              <a:rPr lang="en-US" sz="2000" dirty="0"/>
              <a:t>        TextBox1.Select(0, 0</a:t>
            </a:r>
            <a:r>
              <a:rPr lang="en-US" sz="2000" dirty="0" smtClean="0"/>
              <a:t>)</a:t>
            </a:r>
          </a:p>
          <a:p>
            <a:r>
              <a:rPr lang="ar-SA" sz="2800" dirty="0" smtClean="0"/>
              <a:t>ماهى الجملة البرمجية التى يجب ان تكتب اذا استخدمنا هذا الكود؟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29930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dirty="0" smtClean="0"/>
              <a:t>فى فورم </a:t>
            </a:r>
            <a:r>
              <a:rPr lang="en-US" dirty="0" smtClean="0"/>
              <a:t>lucky seven </a:t>
            </a:r>
            <a:endParaRPr lang="ar-SA" dirty="0"/>
          </a:p>
          <a:p>
            <a:r>
              <a:rPr lang="ar-SA" dirty="0" smtClean="0"/>
              <a:t>انقر زر </a:t>
            </a:r>
            <a:r>
              <a:rPr lang="en-US" dirty="0" smtClean="0"/>
              <a:t>help</a:t>
            </a:r>
            <a:r>
              <a:rPr lang="ar-SA" dirty="0" smtClean="0"/>
              <a:t> نقرا مزدوجا لاظهار الاجراء الحدثى </a:t>
            </a:r>
            <a:r>
              <a:rPr lang="en-US" dirty="0" smtClean="0"/>
              <a:t>Button3_click</a:t>
            </a:r>
            <a:r>
              <a:rPr lang="ar-SA" dirty="0" smtClean="0"/>
              <a:t> لكتابة الجملة البرمجية</a:t>
            </a:r>
          </a:p>
          <a:p>
            <a:r>
              <a:rPr lang="en-US" dirty="0" err="1"/>
              <a:t>My.Forms.Helpinfo.ShowDialog</a:t>
            </a:r>
            <a:r>
              <a:rPr lang="en-US" dirty="0" smtClean="0"/>
              <a:t>()</a:t>
            </a:r>
            <a:endParaRPr lang="ar-SA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12576" y="3212976"/>
            <a:ext cx="8775369" cy="311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03586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7387" y="2338539"/>
            <a:ext cx="4410075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780928"/>
            <a:ext cx="4467225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68840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solidFill>
                  <a:srgbClr val="FF0000"/>
                </a:solidFill>
              </a:rPr>
              <a:t>ضبط مكان النماذج على سطح مكتب ويندوز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dirty="0" smtClean="0">
                <a:solidFill>
                  <a:schemeClr val="tx1"/>
                </a:solidFill>
              </a:rPr>
              <a:t>لتحديد مكان النموذج على سطح المكتب ويندوز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tx1"/>
                </a:solidFill>
              </a:rPr>
              <a:t>(فى فيجوال 6 بواسطة اطار يدعى </a:t>
            </a:r>
            <a:r>
              <a:rPr lang="en-US" dirty="0" smtClean="0">
                <a:solidFill>
                  <a:schemeClr val="tx1"/>
                </a:solidFill>
              </a:rPr>
              <a:t>form layout </a:t>
            </a:r>
            <a:r>
              <a:rPr lang="ar-SA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ar-SA" dirty="0" smtClean="0">
                <a:solidFill>
                  <a:schemeClr val="tx1"/>
                </a:solidFill>
              </a:rPr>
              <a:t>اما فيجوال 2008 يوجد </a:t>
            </a:r>
            <a:r>
              <a:rPr lang="ar-SA" b="1" dirty="0" smtClean="0">
                <a:solidFill>
                  <a:schemeClr val="tx1"/>
                </a:solidFill>
              </a:rPr>
              <a:t>طريقتين</a:t>
            </a:r>
          </a:p>
          <a:p>
            <a:pPr marL="0" indent="0">
              <a:buNone/>
            </a:pPr>
            <a:r>
              <a:rPr lang="ar-SA" b="1" dirty="0" smtClean="0">
                <a:solidFill>
                  <a:srgbClr val="FF0000"/>
                </a:solidFill>
              </a:rPr>
              <a:t>1-</a:t>
            </a:r>
            <a:r>
              <a:rPr lang="ar-SA" dirty="0" smtClean="0">
                <a:solidFill>
                  <a:schemeClr val="tx1"/>
                </a:solidFill>
              </a:rPr>
              <a:t> الخاصية </a:t>
            </a:r>
            <a:r>
              <a:rPr lang="en-US" b="1" dirty="0" err="1" smtClean="0">
                <a:solidFill>
                  <a:srgbClr val="FF0000"/>
                </a:solidFill>
              </a:rPr>
              <a:t>DesktopBounds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يمكن قراءة وضبط هذة الخاصية اثناء التشغيل فقط--- وهى تاخذ ابعاد مستطيل كوسيطة لها (نقطتين تحددان احداثيات الزاوية اليسرى العليا والزاوية اليمنى السفلى للاطار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3496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2- الخاصية </a:t>
            </a:r>
            <a:r>
              <a:rPr lang="en-US" dirty="0" smtClean="0"/>
              <a:t>start position</a:t>
            </a:r>
            <a:r>
              <a:rPr lang="ar-SA" dirty="0" smtClean="0"/>
              <a:t> هى الية ابسط من الاولى يمكنك ضبطها اثناء التصميم (لها قدرات اقل)</a:t>
            </a:r>
          </a:p>
          <a:p>
            <a:r>
              <a:rPr lang="ar-SA" dirty="0" smtClean="0"/>
              <a:t>الخصائص المستخدمة فى الضبط هى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66315268"/>
              </p:ext>
            </p:extLst>
          </p:nvPr>
        </p:nvGraphicFramePr>
        <p:xfrm>
          <a:off x="1115616" y="2132856"/>
          <a:ext cx="7200800" cy="395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2880320"/>
              </a:tblGrid>
              <a:tr h="6480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dirty="0" smtClean="0"/>
                        <a:t>اذا ضبط الخاصي </a:t>
                      </a:r>
                      <a:r>
                        <a:rPr lang="en-US" sz="2400" dirty="0" smtClean="0"/>
                        <a:t>start position </a:t>
                      </a:r>
                      <a:r>
                        <a:rPr lang="ar-SA" sz="2400" dirty="0" smtClean="0"/>
                        <a:t>على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ar-SA" b="1" dirty="0" smtClean="0"/>
                        <a:t>يمكنك</a:t>
                      </a:r>
                      <a:r>
                        <a:rPr lang="ar-SA" b="1" baseline="0" dirty="0" smtClean="0"/>
                        <a:t> ضبط مكان النموذج يدويا باستعمال الخاصية </a:t>
                      </a:r>
                      <a:r>
                        <a:rPr lang="en-US" b="1" baseline="0" dirty="0" smtClean="0"/>
                        <a:t>Location </a:t>
                      </a:r>
                      <a:r>
                        <a:rPr lang="ar-SA" b="1" baseline="0" dirty="0" smtClean="0"/>
                        <a:t>حيث ال </a:t>
                      </a:r>
                      <a:r>
                        <a:rPr lang="en-US" b="1" baseline="0" dirty="0" smtClean="0"/>
                        <a:t>x</a:t>
                      </a:r>
                      <a:r>
                        <a:rPr lang="ar-SA" b="1" baseline="0" dirty="0" smtClean="0"/>
                        <a:t> هو المسافة من الحافة اليسرى على الشاشة و </a:t>
                      </a:r>
                      <a:r>
                        <a:rPr lang="en-US" b="1" baseline="0" dirty="0" smtClean="0"/>
                        <a:t>Y</a:t>
                      </a:r>
                      <a:r>
                        <a:rPr lang="ar-SA" b="1" baseline="0" dirty="0" smtClean="0"/>
                        <a:t> هو المسافة من الحد العلوى للشاشة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Manual</a:t>
                      </a:r>
                      <a:endParaRPr lang="en-US" b="1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ar-SA" b="1" dirty="0" smtClean="0"/>
                        <a:t>سيظهر</a:t>
                      </a:r>
                      <a:r>
                        <a:rPr lang="ar-SA" b="1" baseline="0" dirty="0" smtClean="0"/>
                        <a:t> النموذج فى وسط سطح مكتب ويندوز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CenterScreen</a:t>
                      </a:r>
                      <a:r>
                        <a:rPr lang="en-US" b="1" baseline="0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ar-SA" b="1" dirty="0" smtClean="0"/>
                        <a:t>سيتم</a:t>
                      </a:r>
                      <a:r>
                        <a:rPr lang="ar-SA" b="1" baseline="0" dirty="0" smtClean="0"/>
                        <a:t> تغيير حجم النموذج لكى يتسع ضمن الحجم القياسى لبرامج ويندوز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WindowsDefaultBonds</a:t>
                      </a:r>
                      <a:endParaRPr lang="en-US" b="1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ar-SA" b="1" dirty="0" smtClean="0"/>
                        <a:t>سيتم</a:t>
                      </a:r>
                      <a:r>
                        <a:rPr lang="ar-SA" b="1" baseline="0" dirty="0" smtClean="0"/>
                        <a:t> توسيط النموذج ضمن حدود النموذج الاب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Centerparent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3327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ar-SA" dirty="0" err="1" smtClean="0"/>
              <a:t>ماهى</a:t>
            </a:r>
            <a:r>
              <a:rPr lang="ar-SA" dirty="0" smtClean="0"/>
              <a:t> الخاصية </a:t>
            </a:r>
            <a:r>
              <a:rPr lang="ar-SA" dirty="0" err="1" smtClean="0"/>
              <a:t>التى</a:t>
            </a:r>
            <a:r>
              <a:rPr lang="ar-SA" dirty="0" smtClean="0"/>
              <a:t> </a:t>
            </a:r>
            <a:r>
              <a:rPr lang="ar-SA" smtClean="0"/>
              <a:t>تضبط فقط مكان </a:t>
            </a:r>
            <a:r>
              <a:rPr lang="ar-SA" dirty="0" smtClean="0"/>
              <a:t>النموذج؟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err="1" smtClean="0"/>
              <a:t>ماهى</a:t>
            </a:r>
            <a:r>
              <a:rPr lang="ar-SA" dirty="0" smtClean="0"/>
              <a:t> الخاصية </a:t>
            </a:r>
            <a:r>
              <a:rPr lang="ar-SA" dirty="0" err="1" smtClean="0"/>
              <a:t>التى</a:t>
            </a:r>
            <a:r>
              <a:rPr lang="ar-SA" dirty="0" smtClean="0"/>
              <a:t> تضبط مكان وحجم النموذج؟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err="1" smtClean="0"/>
              <a:t>اذكرى</a:t>
            </a:r>
            <a:r>
              <a:rPr lang="ar-SA" dirty="0" smtClean="0"/>
              <a:t> الخاصية </a:t>
            </a:r>
            <a:r>
              <a:rPr lang="ar-SA" dirty="0" err="1" smtClean="0"/>
              <a:t>التى</a:t>
            </a:r>
            <a:r>
              <a:rPr lang="ar-SA" dirty="0" smtClean="0"/>
              <a:t> تحدد مكان النموذج يدويا ؟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مع </a:t>
            </a:r>
            <a:r>
              <a:rPr lang="ar-SA" dirty="0" err="1" smtClean="0"/>
              <a:t>اى</a:t>
            </a:r>
            <a:r>
              <a:rPr lang="ar-SA" dirty="0" smtClean="0"/>
              <a:t> خاصية نستخدم الوسيطة </a:t>
            </a:r>
            <a:r>
              <a:rPr lang="en-US" dirty="0" smtClean="0"/>
              <a:t>Rectangle</a:t>
            </a:r>
            <a:r>
              <a:rPr lang="ar-SA" dirty="0" smtClean="0"/>
              <a:t>؟</a:t>
            </a:r>
          </a:p>
          <a:p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1928794" y="285728"/>
            <a:ext cx="600079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08333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/>
              <a:t>اضافة نموذج وضبط مكانة وحجم عن طريق الشفرة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l"/>
            <a:r>
              <a:rPr lang="en-US" dirty="0" smtClean="0"/>
              <a:t>Private Sub Button1_Click(</a:t>
            </a:r>
            <a:r>
              <a:rPr lang="en-US" dirty="0" err="1" smtClean="0"/>
              <a:t>ByVal</a:t>
            </a:r>
            <a:r>
              <a:rPr lang="en-US" dirty="0" smtClean="0"/>
              <a:t> sender As </a:t>
            </a:r>
            <a:r>
              <a:rPr lang="en-US" dirty="0" err="1" smtClean="0"/>
              <a:t>System.Object</a:t>
            </a:r>
            <a:r>
              <a:rPr lang="en-US" dirty="0" smtClean="0"/>
              <a:t>, </a:t>
            </a:r>
            <a:r>
              <a:rPr lang="en-US" dirty="0" err="1" smtClean="0"/>
              <a:t>ByVal</a:t>
            </a:r>
            <a:r>
              <a:rPr lang="en-US" dirty="0" smtClean="0"/>
              <a:t> e As </a:t>
            </a:r>
            <a:r>
              <a:rPr lang="en-US" dirty="0" err="1" smtClean="0"/>
              <a:t>System.EventArgs</a:t>
            </a:r>
            <a:r>
              <a:rPr lang="en-US" dirty="0" smtClean="0"/>
              <a:t>) Handles Button1.Click</a:t>
            </a:r>
          </a:p>
          <a:p>
            <a:pPr algn="l">
              <a:buNone/>
            </a:pPr>
            <a:r>
              <a:rPr lang="en-US" dirty="0" smtClean="0"/>
              <a:t>        Dim form2 As New Form</a:t>
            </a:r>
          </a:p>
          <a:p>
            <a:pPr algn="l">
              <a:buNone/>
            </a:pPr>
            <a:r>
              <a:rPr lang="en-US" dirty="0" smtClean="0"/>
              <a:t>        form2.Text = "My new form"</a:t>
            </a:r>
          </a:p>
          <a:p>
            <a:pPr algn="l">
              <a:buNone/>
            </a:pPr>
            <a:r>
              <a:rPr lang="en-US" dirty="0" smtClean="0"/>
              <a:t>        form2.FormBorderStyle = </a:t>
            </a:r>
            <a:r>
              <a:rPr lang="en-US" dirty="0" err="1" smtClean="0"/>
              <a:t>FormBorderStyle.FixedDialog</a:t>
            </a:r>
            <a:endParaRPr lang="en-US" dirty="0" smtClean="0"/>
          </a:p>
          <a:p>
            <a:pPr algn="l">
              <a:buNone/>
            </a:pPr>
            <a:r>
              <a:rPr lang="en-US" dirty="0" smtClean="0"/>
              <a:t>        form2.StartPosition = </a:t>
            </a:r>
            <a:r>
              <a:rPr lang="en-US" dirty="0" err="1" smtClean="0"/>
              <a:t>FormStartPosition.Manual</a:t>
            </a:r>
            <a:endParaRPr lang="en-US" dirty="0" smtClean="0"/>
          </a:p>
          <a:p>
            <a:pPr algn="l">
              <a:buNone/>
            </a:pPr>
            <a:r>
              <a:rPr lang="en-US" dirty="0" smtClean="0"/>
              <a:t>        Dim form2Rect As New Rectangle(200, 100, 300, 250)</a:t>
            </a:r>
          </a:p>
          <a:p>
            <a:pPr algn="l">
              <a:buNone/>
            </a:pPr>
            <a:r>
              <a:rPr lang="en-US" dirty="0" smtClean="0"/>
              <a:t>        form2.DesktopBounds = form2Rect</a:t>
            </a:r>
          </a:p>
          <a:p>
            <a:pPr algn="l">
              <a:buNone/>
            </a:pPr>
            <a:r>
              <a:rPr lang="en-US" dirty="0" smtClean="0"/>
              <a:t>        form2.ShowDialog()</a:t>
            </a:r>
          </a:p>
          <a:p>
            <a:pPr algn="l"/>
            <a:endParaRPr lang="ar-SA" dirty="0" smtClean="0"/>
          </a:p>
          <a:p>
            <a:pPr algn="l"/>
            <a:r>
              <a:rPr lang="en-US" dirty="0" smtClean="0"/>
              <a:t>    End Sub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763671"/>
            <a:ext cx="3490927" cy="353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504950"/>
            <a:ext cx="4467225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6580" y="1600200"/>
            <a:ext cx="499083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55000" lnSpcReduction="20000"/>
          </a:bodyPr>
          <a:lstStyle/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</a:rPr>
              <a:t>'Create a second form named form2</a:t>
            </a:r>
          </a:p>
          <a:p>
            <a:pPr marL="0" indent="0" algn="l" rtl="0">
              <a:buNone/>
            </a:pPr>
            <a:r>
              <a:rPr lang="en-US" dirty="0"/>
              <a:t>        Dim form2 As New Form</a:t>
            </a:r>
          </a:p>
          <a:p>
            <a:pPr marL="0" indent="0" algn="l" rtl="0">
              <a:buNone/>
            </a:pPr>
            <a:endParaRPr lang="ar-SA" dirty="0"/>
          </a:p>
          <a:p>
            <a:pPr marL="0" indent="0" algn="l" rtl="0">
              <a:buNone/>
            </a:pPr>
            <a:r>
              <a:rPr lang="en-US" dirty="0"/>
              <a:t>        </a:t>
            </a:r>
            <a:r>
              <a:rPr lang="en-US" dirty="0" smtClean="0"/>
              <a:t>			</a:t>
            </a:r>
            <a:r>
              <a:rPr lang="en-US" dirty="0" smtClean="0">
                <a:solidFill>
                  <a:srgbClr val="FF0000"/>
                </a:solidFill>
              </a:rPr>
              <a:t>'Define </a:t>
            </a:r>
            <a:r>
              <a:rPr lang="en-US" dirty="0">
                <a:solidFill>
                  <a:srgbClr val="FF0000"/>
                </a:solidFill>
              </a:rPr>
              <a:t>the Text property and border style of the form</a:t>
            </a:r>
          </a:p>
          <a:p>
            <a:pPr marL="0" indent="0" algn="l" rtl="0">
              <a:buNone/>
            </a:pPr>
            <a:r>
              <a:rPr lang="en-US" dirty="0"/>
              <a:t>        form2.Text = "My New Form"</a:t>
            </a:r>
          </a:p>
          <a:p>
            <a:pPr marL="0" indent="0" algn="l" rtl="0">
              <a:buNone/>
            </a:pPr>
            <a:r>
              <a:rPr lang="en-US" dirty="0"/>
              <a:t>        form2.FormBorderStyle = </a:t>
            </a:r>
            <a:r>
              <a:rPr lang="en-US" dirty="0" err="1"/>
              <a:t>FormBorderStyle.FixedDialog</a:t>
            </a:r>
            <a:endParaRPr lang="en-US" dirty="0"/>
          </a:p>
          <a:p>
            <a:pPr marL="0" indent="0" algn="l" rtl="0">
              <a:buNone/>
            </a:pPr>
            <a:endParaRPr lang="ar-SA" dirty="0"/>
          </a:p>
          <a:p>
            <a:pPr marL="0" indent="0" algn="l" rtl="0">
              <a:buNone/>
            </a:pPr>
            <a:r>
              <a:rPr lang="en-US" dirty="0"/>
              <a:t>      </a:t>
            </a:r>
            <a:r>
              <a:rPr lang="en-US" dirty="0" smtClean="0"/>
              <a:t>		          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dirty="0">
                <a:solidFill>
                  <a:srgbClr val="FF0000"/>
                </a:solidFill>
              </a:rPr>
              <a:t>'Specify that the position of the form will be set manually</a:t>
            </a:r>
          </a:p>
          <a:p>
            <a:pPr marL="0" indent="0" algn="l" rtl="0">
              <a:buNone/>
            </a:pPr>
            <a:r>
              <a:rPr lang="en-US" dirty="0"/>
              <a:t>        form2.StartPosition = </a:t>
            </a:r>
            <a:r>
              <a:rPr lang="en-US" dirty="0" err="1"/>
              <a:t>FormStartPosition.Manual</a:t>
            </a:r>
            <a:endParaRPr lang="en-US" dirty="0"/>
          </a:p>
          <a:p>
            <a:pPr marL="0" indent="0" algn="l" rtl="0">
              <a:buNone/>
            </a:pPr>
            <a:endParaRPr lang="ar-SA" dirty="0"/>
          </a:p>
          <a:p>
            <a:pPr marL="0" indent="0" algn="l" rtl="0">
              <a:buNone/>
            </a:pPr>
            <a:r>
              <a:rPr lang="en-US" dirty="0"/>
              <a:t>      </a:t>
            </a:r>
            <a:r>
              <a:rPr lang="en-US" dirty="0" smtClean="0"/>
              <a:t>	                         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dirty="0">
                <a:solidFill>
                  <a:srgbClr val="FF0000"/>
                </a:solidFill>
              </a:rPr>
              <a:t>'Declare a Rectangle structure to hold the form dimensions</a:t>
            </a:r>
          </a:p>
          <a:p>
            <a:pPr marL="0" indent="0" algn="l" rtl="0">
              <a:buNone/>
            </a:pPr>
            <a:r>
              <a:rPr lang="en-US" dirty="0">
                <a:solidFill>
                  <a:srgbClr val="FF0000"/>
                </a:solidFill>
              </a:rPr>
              <a:t>       </a:t>
            </a:r>
            <a:r>
              <a:rPr lang="en-US" dirty="0" smtClean="0">
                <a:solidFill>
                  <a:srgbClr val="FF0000"/>
                </a:solidFill>
              </a:rPr>
              <a:t>                            	 </a:t>
            </a:r>
            <a:r>
              <a:rPr lang="en-US" dirty="0">
                <a:solidFill>
                  <a:srgbClr val="FF0000"/>
                </a:solidFill>
              </a:rPr>
              <a:t>'Upper left corner of form (200, 100)</a:t>
            </a:r>
          </a:p>
          <a:p>
            <a:pPr marL="0" indent="0" algn="l" rtl="0">
              <a:buNone/>
            </a:pPr>
            <a:r>
              <a:rPr lang="en-US" dirty="0">
                <a:solidFill>
                  <a:srgbClr val="FF0000"/>
                </a:solidFill>
              </a:rPr>
              <a:t>    </a:t>
            </a:r>
            <a:r>
              <a:rPr lang="en-US" dirty="0" smtClean="0">
                <a:solidFill>
                  <a:srgbClr val="FF0000"/>
                </a:solidFill>
              </a:rPr>
              <a:t>                 	            'Width </a:t>
            </a:r>
            <a:r>
              <a:rPr lang="en-US" dirty="0">
                <a:solidFill>
                  <a:srgbClr val="FF0000"/>
                </a:solidFill>
              </a:rPr>
              <a:t>and height of form (300, 250)</a:t>
            </a:r>
          </a:p>
          <a:p>
            <a:pPr marL="0" indent="0" algn="l" rtl="0">
              <a:buNone/>
            </a:pPr>
            <a:r>
              <a:rPr lang="en-US" dirty="0"/>
              <a:t>        Dim Form2Rect As New Rectangle(200, 100, 300, 250)</a:t>
            </a:r>
          </a:p>
          <a:p>
            <a:pPr marL="0" indent="0" algn="l" rtl="0">
              <a:buNone/>
            </a:pPr>
            <a:endParaRPr lang="ar-SA" dirty="0"/>
          </a:p>
          <a:p>
            <a:pPr marL="0" indent="0" algn="l" rtl="0">
              <a:buNone/>
            </a:pPr>
            <a:r>
              <a:rPr lang="en-US" dirty="0"/>
              <a:t>       </a:t>
            </a:r>
            <a:r>
              <a:rPr lang="en-US" dirty="0" smtClean="0"/>
              <a:t>			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'Set the bounds of the form using the Rectangle object</a:t>
            </a:r>
          </a:p>
          <a:p>
            <a:pPr marL="0" indent="0" algn="l" rtl="0">
              <a:buNone/>
            </a:pPr>
            <a:r>
              <a:rPr lang="en-US" dirty="0"/>
              <a:t>        form2.DesktopBounds = Form2Rect</a:t>
            </a:r>
          </a:p>
          <a:p>
            <a:pPr marL="0" indent="0" algn="l" rtl="0">
              <a:buNone/>
            </a:pPr>
            <a:endParaRPr lang="ar-SA" dirty="0"/>
          </a:p>
          <a:p>
            <a:pPr marL="0" indent="0" algn="l" rtl="0">
              <a:buNone/>
            </a:pPr>
            <a:r>
              <a:rPr lang="en-US" dirty="0"/>
              <a:t>     </a:t>
            </a:r>
            <a:r>
              <a:rPr lang="en-US" dirty="0" smtClean="0"/>
              <a:t>			</a:t>
            </a:r>
            <a:r>
              <a:rPr lang="en-US" dirty="0" smtClean="0">
                <a:solidFill>
                  <a:srgbClr val="FF0000"/>
                </a:solidFill>
              </a:rPr>
              <a:t>   </a:t>
            </a:r>
            <a:r>
              <a:rPr lang="en-US" dirty="0">
                <a:solidFill>
                  <a:srgbClr val="FF0000"/>
                </a:solidFill>
              </a:rPr>
              <a:t>'Display the form as a modal dialog box</a:t>
            </a:r>
          </a:p>
          <a:p>
            <a:pPr marL="0" indent="0" algn="l" rtl="0">
              <a:buNone/>
            </a:pPr>
            <a:r>
              <a:rPr lang="en-US" dirty="0"/>
              <a:t>        form2.ShowDialog()</a:t>
            </a:r>
          </a:p>
        </p:txBody>
      </p:sp>
    </p:spTree>
    <p:extLst>
      <p:ext uri="{BB962C8B-B14F-4D97-AF65-F5344CB8AC3E}">
        <p14:creationId xmlns:p14="http://schemas.microsoft.com/office/powerpoint/2010/main" xmlns="" val="3068551841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767</Words>
  <Application>Microsoft Office PowerPoint</Application>
  <PresentationFormat>عرض على الشاشة (3:4)‏</PresentationFormat>
  <Paragraphs>112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سمة Office</vt:lpstr>
      <vt:lpstr>الفصل الرابع عشر  ادارة النماذج</vt:lpstr>
      <vt:lpstr>استعمالات  النماذج : </vt:lpstr>
      <vt:lpstr>اضافة نموذج ثان لاظهار معلومات مساعدة للبرنامج 1-شغل فيديو استديو ثم افتح المشروع Lucky seven help 2-اختر الامر project--- Add widows form  ثم اختار القالب الافتراضى Windows form</vt:lpstr>
      <vt:lpstr>تغير الاسم او الحذف ملفات النماذج من Solution Explorer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ضبط مكان النماذج على سطح مكتب ويندوز</vt:lpstr>
      <vt:lpstr>الشريحة 14</vt:lpstr>
      <vt:lpstr>الشريحة 15</vt:lpstr>
      <vt:lpstr> اضافة نموذج وضبط مكانة وحجم عن طريق الشفرة </vt:lpstr>
      <vt:lpstr>الشريحة 17</vt:lpstr>
      <vt:lpstr>الشريحة 18</vt:lpstr>
      <vt:lpstr>الشريحة 19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class1</dc:creator>
  <cp:lastModifiedBy>رباب</cp:lastModifiedBy>
  <cp:revision>53</cp:revision>
  <dcterms:created xsi:type="dcterms:W3CDTF">2012-10-10T05:56:29Z</dcterms:created>
  <dcterms:modified xsi:type="dcterms:W3CDTF">2012-12-14T11:20:11Z</dcterms:modified>
</cp:coreProperties>
</file>