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95" r:id="rId17"/>
    <p:sldId id="296" r:id="rId18"/>
    <p:sldId id="294" r:id="rId19"/>
    <p:sldId id="301" r:id="rId20"/>
    <p:sldId id="298" r:id="rId21"/>
    <p:sldId id="299" r:id="rId22"/>
    <p:sldId id="297" r:id="rId23"/>
    <p:sldId id="300" r:id="rId24"/>
    <p:sldId id="278" r:id="rId25"/>
    <p:sldId id="303" r:id="rId26"/>
    <p:sldId id="302" r:id="rId27"/>
    <p:sldId id="304" r:id="rId28"/>
    <p:sldId id="305" r:id="rId29"/>
    <p:sldId id="306" r:id="rId30"/>
    <p:sldId id="290" r:id="rId31"/>
    <p:sldId id="308" r:id="rId32"/>
    <p:sldId id="310" r:id="rId33"/>
    <p:sldId id="309" r:id="rId34"/>
    <p:sldId id="291" r:id="rId35"/>
    <p:sldId id="312" r:id="rId36"/>
    <p:sldId id="311" r:id="rId37"/>
    <p:sldId id="286" r:id="rId38"/>
    <p:sldId id="287" r:id="rId39"/>
    <p:sldId id="288" r:id="rId40"/>
    <p:sldId id="289" r:id="rId41"/>
    <p:sldId id="313" r:id="rId42"/>
    <p:sldId id="277" r:id="rId4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65441" autoAdjust="0"/>
    <p:restoredTop sz="86355" autoAdjust="0"/>
  </p:normalViewPr>
  <p:slideViewPr>
    <p:cSldViewPr>
      <p:cViewPr varScale="1">
        <p:scale>
          <a:sx n="63" d="100"/>
          <a:sy n="63" d="100"/>
        </p:scale>
        <p:origin x="-13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4" y="34774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07869E8-E8BF-4605-8493-E4EB6DBC66EF}" type="datetimeFigureOut">
              <a:rPr lang="ar-SA" smtClean="0"/>
              <a:pPr/>
              <a:t>01/02/34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الفصل الثامن عشر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بدء العمل مع </a:t>
            </a:r>
            <a:r>
              <a:rPr lang="en-US" dirty="0" smtClean="0"/>
              <a:t>ADO.NET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بدء العمل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الأهداف:</a:t>
            </a:r>
            <a:endParaRPr lang="ar-SA" dirty="0" smtClean="0"/>
          </a:p>
          <a:p>
            <a:r>
              <a:rPr lang="ar-SA" dirty="0" smtClean="0"/>
              <a:t>استعمال المعالج</a:t>
            </a:r>
            <a:r>
              <a:rPr lang="en-US" dirty="0" smtClean="0"/>
              <a:t> data source configuration </a:t>
            </a:r>
            <a:r>
              <a:rPr lang="ar-SA" dirty="0" smtClean="0"/>
              <a:t> لإنشاء اتصال بقاعدة بيانات وبناء مجموعة بيانات</a:t>
            </a:r>
          </a:p>
          <a:p>
            <a:r>
              <a:rPr lang="ar-SA" dirty="0" smtClean="0"/>
              <a:t>استعمال مصمم مجموعة البيانات والإطار  </a:t>
            </a:r>
            <a:r>
              <a:rPr lang="en-US" dirty="0" smtClean="0"/>
              <a:t>data sources </a:t>
            </a:r>
            <a:r>
              <a:rPr lang="ar-SA" dirty="0" smtClean="0"/>
              <a:t>لفحص أعضاء مجموعة البيانات وإنشاء كائنات مربوطة على النماذج</a:t>
            </a:r>
          </a:p>
          <a:p>
            <a:r>
              <a:rPr lang="ar-SA" dirty="0" smtClean="0"/>
              <a:t>انشاء برامج مركزية للبيانات باستعمال مجموعة بيانات وكائنات ملاح البيانات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بدء العمل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قاعدة </a:t>
            </a:r>
            <a:r>
              <a:rPr lang="ar-SA" dirty="0" err="1" smtClean="0"/>
              <a:t>البيانات:</a:t>
            </a:r>
            <a:endParaRPr lang="ar-SA" dirty="0" smtClean="0"/>
          </a:p>
          <a:p>
            <a:r>
              <a:rPr lang="ar-SA" dirty="0" smtClean="0"/>
              <a:t>مجموعة منظمة من المعلومات مخزنة في ملف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برمجة قواعد البيانات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en-US" dirty="0" smtClean="0"/>
              <a:t>Microsoft access</a:t>
            </a:r>
          </a:p>
          <a:p>
            <a:r>
              <a:rPr lang="en-US" dirty="0" smtClean="0"/>
              <a:t>Microsoft SQL SERVER</a:t>
            </a:r>
          </a:p>
          <a:p>
            <a:r>
              <a:rPr lang="en-US" dirty="0" smtClean="0"/>
              <a:t>ORACEL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برمجة قواعد البيانات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تخزين </a:t>
            </a:r>
            <a:r>
              <a:rPr lang="ar-SA" dirty="0" err="1" smtClean="0"/>
              <a:t>وارسال</a:t>
            </a:r>
            <a:r>
              <a:rPr lang="ar-SA" dirty="0" smtClean="0"/>
              <a:t> معلومات قاعدة البيانات باستعمال </a:t>
            </a:r>
            <a:r>
              <a:rPr lang="en-US" dirty="0" smtClean="0"/>
              <a:t>XML </a:t>
            </a:r>
            <a:r>
              <a:rPr lang="ar-SA" dirty="0" smtClean="0"/>
              <a:t>لغة الترميز القابلة للتوسيع وهو تنسيق ملفات بنيوية عبر الانترنت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برمجة قواعد البيانات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استعمال فيجوال </a:t>
            </a:r>
            <a:r>
              <a:rPr lang="ar-SA" dirty="0" err="1" smtClean="0"/>
              <a:t>ستوديو</a:t>
            </a:r>
            <a:r>
              <a:rPr lang="ar-SA" dirty="0" smtClean="0"/>
              <a:t> </a:t>
            </a:r>
            <a:r>
              <a:rPr lang="en-US" dirty="0" smtClean="0"/>
              <a:t>2008 </a:t>
            </a:r>
            <a:r>
              <a:rPr lang="ar-SA" dirty="0" err="1" smtClean="0"/>
              <a:t>لانشاء</a:t>
            </a:r>
            <a:r>
              <a:rPr lang="ar-SA" dirty="0" smtClean="0"/>
              <a:t> قواعد بيانات جديدة</a:t>
            </a:r>
          </a:p>
          <a:p>
            <a:r>
              <a:rPr lang="ar-SA" dirty="0" smtClean="0"/>
              <a:t>تستخدم فيجوال لتحليل والتلاعب بالمعلومات المخزنة في قواعد البيانات الموجودة مسبقا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برمجة قواعد البيانات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الاساليب الاساسية للوصول الى قاعدة البيانات في فيجوال </a:t>
            </a:r>
            <a:r>
              <a:rPr lang="ar-SA" dirty="0" err="1" smtClean="0"/>
              <a:t>بيسك</a:t>
            </a:r>
            <a:r>
              <a:rPr lang="ar-SA" dirty="0" smtClean="0"/>
              <a:t> </a:t>
            </a:r>
            <a:r>
              <a:rPr lang="ar-SA" dirty="0" err="1" smtClean="0"/>
              <a:t>2008:</a:t>
            </a:r>
            <a:endParaRPr lang="ar-SA" dirty="0" smtClean="0"/>
          </a:p>
          <a:p>
            <a:r>
              <a:rPr lang="en-US" dirty="0" smtClean="0"/>
              <a:t>Language integrated query</a:t>
            </a:r>
            <a:r>
              <a:rPr lang="ar-SA" dirty="0" smtClean="0"/>
              <a:t>(الاستعلام المندمج باللغة</a:t>
            </a:r>
            <a:r>
              <a:rPr lang="ar-SA" dirty="0" err="1" smtClean="0"/>
              <a:t>)</a:t>
            </a:r>
            <a:endParaRPr lang="en-US" dirty="0" smtClean="0"/>
          </a:p>
          <a:p>
            <a:r>
              <a:rPr lang="en-US" dirty="0" smtClean="0"/>
              <a:t>Ado.net Entity framework</a:t>
            </a:r>
            <a:r>
              <a:rPr lang="ar-SA" dirty="0" smtClean="0"/>
              <a:t>(هيكل كيان </a:t>
            </a:r>
            <a:r>
              <a:rPr lang="en-US" dirty="0" smtClean="0"/>
              <a:t>(ado.net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برمجة قواعد البيانات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 smtClean="0"/>
              <a:t>LINQ</a:t>
            </a:r>
            <a:r>
              <a:rPr lang="ar-SA" dirty="0" smtClean="0"/>
              <a:t> تقدم   القدرة على كتابة استعلامات </a:t>
            </a:r>
            <a:r>
              <a:rPr lang="ar-SA" dirty="0" err="1" smtClean="0"/>
              <a:t>كائنية</a:t>
            </a:r>
            <a:r>
              <a:rPr lang="ar-SA" dirty="0" smtClean="0"/>
              <a:t> المنحى لقواعد البيانات مباشرة ضمن </a:t>
            </a:r>
            <a:r>
              <a:rPr lang="ar-SA" dirty="0" err="1" smtClean="0"/>
              <a:t>شيفرة</a:t>
            </a:r>
            <a:r>
              <a:rPr lang="ar-SA" dirty="0" smtClean="0"/>
              <a:t> فيجوال </a:t>
            </a:r>
            <a:r>
              <a:rPr lang="ar-SA" dirty="0" err="1" smtClean="0"/>
              <a:t>بيسك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مصطلحات قواعد البيانات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sz="3500" dirty="0" smtClean="0"/>
              <a:t>الحقل: </a:t>
            </a:r>
            <a:r>
              <a:rPr lang="ar-SA" sz="3500" dirty="0" err="1" smtClean="0"/>
              <a:t>العمود (</a:t>
            </a:r>
            <a:r>
              <a:rPr lang="en-US" sz="3500" dirty="0" smtClean="0"/>
              <a:t> (COLUMN </a:t>
            </a:r>
            <a:r>
              <a:rPr lang="ar-SA" sz="3500" dirty="0" smtClean="0"/>
              <a:t>  فئة من المعلومات مخزنة في قاعدة بيانات قد تتضمن اسماء الزبائن وعناوينهم </a:t>
            </a:r>
            <a:r>
              <a:rPr lang="ar-SA" sz="3500" dirty="0" err="1" smtClean="0"/>
              <a:t>وارقام</a:t>
            </a:r>
            <a:r>
              <a:rPr lang="ar-SA" sz="3500" dirty="0" smtClean="0"/>
              <a:t> هواتفهم وتعليقات عنهم</a:t>
            </a:r>
          </a:p>
          <a:p>
            <a:r>
              <a:rPr lang="ar-SA" sz="3500" dirty="0" smtClean="0"/>
              <a:t>السجل </a:t>
            </a:r>
            <a:r>
              <a:rPr lang="en-US" sz="3500" dirty="0" smtClean="0"/>
              <a:t>Record (row)</a:t>
            </a:r>
            <a:r>
              <a:rPr lang="ar-SA" sz="3500" dirty="0" smtClean="0"/>
              <a:t> : كل المعلومات المتعلقة بزبون او شركة </a:t>
            </a:r>
          </a:p>
          <a:p>
            <a:r>
              <a:rPr lang="ar-SA" sz="3500" dirty="0" err="1" smtClean="0"/>
              <a:t>الجدول  </a:t>
            </a:r>
            <a:r>
              <a:rPr lang="ar-SA" sz="3500" dirty="0" smtClean="0"/>
              <a:t>:يتألف الجدول من مجموعة من الحقول والسجلات</a:t>
            </a:r>
          </a:p>
          <a:p>
            <a:r>
              <a:rPr lang="ar-SA" sz="3500" dirty="0" smtClean="0"/>
              <a:t>تتناسب السجلات مع الصفوف في الجدول وتتناسب الحقول مع الاعمدة</a:t>
            </a:r>
          </a:p>
          <a:p>
            <a:r>
              <a:rPr lang="ar-SA" sz="3500" dirty="0" err="1" smtClean="0"/>
              <a:t>تتالف</a:t>
            </a:r>
            <a:r>
              <a:rPr lang="ar-SA" sz="3500" dirty="0" smtClean="0"/>
              <a:t> قواعد البيانات </a:t>
            </a:r>
            <a:r>
              <a:rPr lang="ar-SA" sz="3500" dirty="0" err="1" smtClean="0"/>
              <a:t>العلائقية</a:t>
            </a:r>
            <a:r>
              <a:rPr lang="ar-SA" sz="3500" dirty="0" smtClean="0"/>
              <a:t> من عدة جداول مربوطة </a:t>
            </a:r>
            <a:r>
              <a:rPr lang="ar-SA" sz="3500" dirty="0" err="1" smtClean="0"/>
              <a:t>ببعضها</a:t>
            </a:r>
            <a:r>
              <a:rPr lang="ar-SA" sz="3500" dirty="0" smtClean="0"/>
              <a:t> 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مصطلحات قواعد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ar-SA" dirty="0" smtClean="0"/>
              <a:t>في </a:t>
            </a:r>
            <a:r>
              <a:rPr lang="en-US" dirty="0" smtClean="0"/>
              <a:t>ADO.NET </a:t>
            </a:r>
            <a:r>
              <a:rPr lang="en-US" dirty="0"/>
              <a:t>  </a:t>
            </a:r>
            <a:r>
              <a:rPr lang="ar-SA" dirty="0" smtClean="0"/>
              <a:t>تستعمل كائنات مختلفة لاستخراج وتعديل المعلومات في قاعدة </a:t>
            </a:r>
            <a:r>
              <a:rPr lang="ar-SA" dirty="0" err="1" smtClean="0"/>
              <a:t>بيانات :</a:t>
            </a:r>
            <a:endParaRPr lang="ar-SA" dirty="0" smtClean="0"/>
          </a:p>
          <a:p>
            <a:r>
              <a:rPr lang="ar-SA" dirty="0" smtClean="0"/>
              <a:t>ينشأ اتصال </a:t>
            </a:r>
            <a:r>
              <a:rPr lang="en-US" dirty="0" smtClean="0"/>
              <a:t>Connection</a:t>
            </a:r>
            <a:r>
              <a:rPr lang="ar-SA" dirty="0" smtClean="0"/>
              <a:t> الذي  يحدد معلومات الاتصال بقاعدة البيانات وينشئ شيئا لكي ترتبط </a:t>
            </a:r>
            <a:r>
              <a:rPr lang="ar-SA" dirty="0" err="1" smtClean="0"/>
              <a:t>به</a:t>
            </a:r>
            <a:r>
              <a:rPr lang="ar-SA" dirty="0" smtClean="0"/>
              <a:t> الادوات والمكونات الاخرى</a:t>
            </a:r>
          </a:p>
          <a:p>
            <a:r>
              <a:rPr lang="ar-SA" dirty="0" smtClean="0"/>
              <a:t>ينشئ المعالج </a:t>
            </a:r>
            <a:r>
              <a:rPr lang="en-US" dirty="0" smtClean="0"/>
              <a:t>data source configuration </a:t>
            </a:r>
            <a:r>
              <a:rPr lang="ar-SA" dirty="0" smtClean="0"/>
              <a:t>مجموعة بيانات  </a:t>
            </a:r>
            <a:r>
              <a:rPr lang="en-US" dirty="0" smtClean="0"/>
              <a:t>data base</a:t>
            </a:r>
            <a:r>
              <a:rPr lang="ar-SA" dirty="0" smtClean="0"/>
              <a:t>هي تمثيل لجدول واحد او اكثر في قاعدة البيانات تنوي العمل معها في </a:t>
            </a:r>
            <a:r>
              <a:rPr lang="ar-SA" dirty="0" err="1" smtClean="0"/>
              <a:t>برنامجك </a:t>
            </a:r>
            <a:r>
              <a:rPr lang="ar-SA" dirty="0" smtClean="0"/>
              <a:t>(انت لن تتلاعب </a:t>
            </a:r>
            <a:r>
              <a:rPr lang="ar-SA" dirty="0" err="1" smtClean="0"/>
              <a:t>بالبياناتالفعلية</a:t>
            </a:r>
            <a:r>
              <a:rPr lang="ar-SA" dirty="0" smtClean="0"/>
              <a:t> بل بنسخة عنها</a:t>
            </a:r>
          </a:p>
          <a:p>
            <a:r>
              <a:rPr lang="ar-SA" dirty="0" smtClean="0"/>
              <a:t>يضيف المعالج </a:t>
            </a:r>
            <a:r>
              <a:rPr lang="en-US" dirty="0" smtClean="0"/>
              <a:t>data source configuration </a:t>
            </a:r>
            <a:r>
              <a:rPr lang="ar-SA" dirty="0" smtClean="0"/>
              <a:t>ملف خطة  </a:t>
            </a:r>
            <a:r>
              <a:rPr lang="en-US" dirty="0" smtClean="0"/>
              <a:t>xml  </a:t>
            </a:r>
            <a:r>
              <a:rPr lang="en-US" dirty="0" err="1" smtClean="0"/>
              <a:t>xml</a:t>
            </a:r>
            <a:r>
              <a:rPr lang="en-US" dirty="0" smtClean="0"/>
              <a:t> scheme file)</a:t>
            </a:r>
            <a:r>
              <a:rPr lang="ar-SA" dirty="0" smtClean="0"/>
              <a:t>) الى مشروعك ويربط </a:t>
            </a:r>
            <a:r>
              <a:rPr lang="ar-SA" dirty="0" err="1" smtClean="0"/>
              <a:t>مهايئ</a:t>
            </a:r>
            <a:r>
              <a:rPr lang="ar-SA" dirty="0" smtClean="0"/>
              <a:t> </a:t>
            </a:r>
            <a:r>
              <a:rPr lang="ar-SA" dirty="0" err="1" smtClean="0"/>
              <a:t>جداول (</a:t>
            </a:r>
            <a:r>
              <a:rPr lang="en-US" dirty="0" smtClean="0"/>
              <a:t>data adaptor) </a:t>
            </a:r>
            <a:r>
              <a:rPr lang="ar-SA" dirty="0" smtClean="0"/>
              <a:t> وملاح </a:t>
            </a:r>
            <a:r>
              <a:rPr lang="ar-SA" dirty="0" err="1" smtClean="0"/>
              <a:t>بيانات (</a:t>
            </a:r>
            <a:r>
              <a:rPr lang="ar-SA" dirty="0" smtClean="0"/>
              <a:t> </a:t>
            </a:r>
            <a:r>
              <a:rPr lang="en-US" dirty="0" smtClean="0"/>
              <a:t>data navigator</a:t>
            </a:r>
            <a:r>
              <a:rPr lang="ar-SA" dirty="0" smtClean="0"/>
              <a:t>)  بمجموعة البيانات لمعالجة استخراج البيانات من قاعدة </a:t>
            </a:r>
            <a:r>
              <a:rPr lang="ar-SA" dirty="0" err="1" smtClean="0"/>
              <a:t>البيانات </a:t>
            </a:r>
            <a:r>
              <a:rPr lang="ar-SA" dirty="0" smtClean="0"/>
              <a:t>, نشر التغييرات, والانتقال من سجل الى التالي في مجموعة </a:t>
            </a:r>
            <a:r>
              <a:rPr lang="ar-SA" dirty="0" err="1" smtClean="0"/>
              <a:t>البيانات .</a:t>
            </a:r>
            <a:endParaRPr lang="ar-SA" dirty="0" smtClean="0"/>
          </a:p>
          <a:p>
            <a:r>
              <a:rPr lang="ar-SA" dirty="0" smtClean="0"/>
              <a:t>يمكنك عندها ربط المعلومات في مجموعة البيانات </a:t>
            </a:r>
            <a:r>
              <a:rPr lang="ar-SA" dirty="0" err="1" smtClean="0"/>
              <a:t>بادوات</a:t>
            </a:r>
            <a:r>
              <a:rPr lang="ar-SA" dirty="0" smtClean="0"/>
              <a:t> موجودة على نموذجك باستعمال الاطار </a:t>
            </a:r>
            <a:r>
              <a:rPr lang="en-US" dirty="0" smtClean="0"/>
              <a:t>data sources  </a:t>
            </a:r>
            <a:r>
              <a:rPr lang="ar-SA" dirty="0" smtClean="0"/>
              <a:t>او  الخصائص </a:t>
            </a:r>
            <a:r>
              <a:rPr lang="en-US" dirty="0" smtClean="0"/>
              <a:t>data bindings</a:t>
            </a:r>
            <a:endParaRPr lang="ar-SA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العمل مع قاعدة بيانات </a:t>
            </a:r>
            <a:r>
              <a:rPr lang="ar-SA" smtClean="0"/>
              <a:t>لاكسس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انشاء اتصال باستعمال المعالج </a:t>
            </a:r>
            <a:r>
              <a:rPr lang="en-US" dirty="0" smtClean="0"/>
              <a:t>Data source configuration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انشئ مشروع جديدا في فيجوال </a:t>
            </a:r>
            <a:r>
              <a:rPr lang="ar-SA" dirty="0" err="1" smtClean="0"/>
              <a:t>بيسك</a:t>
            </a:r>
            <a:r>
              <a:rPr lang="ar-SA" dirty="0" smtClean="0"/>
              <a:t>  يدعى </a:t>
            </a:r>
            <a:r>
              <a:rPr lang="en-US" dirty="0" smtClean="0"/>
              <a:t>My ADO Form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اختر الامر </a:t>
            </a:r>
            <a:r>
              <a:rPr lang="en-US" dirty="0" smtClean="0"/>
              <a:t>data      add new data source</a:t>
            </a:r>
          </a:p>
          <a:p>
            <a:pPr marL="514350" indent="-514350">
              <a:buNone/>
            </a:pPr>
            <a:r>
              <a:rPr lang="ar-SA" dirty="0" smtClean="0"/>
              <a:t>يظهر المعالج </a:t>
            </a:r>
            <a:r>
              <a:rPr lang="en-US" dirty="0" smtClean="0"/>
              <a:t>Data source configuration</a:t>
            </a:r>
            <a:endParaRPr lang="ar-SA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2699792" y="407707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00200"/>
            <a:ext cx="7920880" cy="49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source configuration </a:t>
            </a:r>
            <a:r>
              <a:rPr lang="ar-SA" dirty="0" smtClean="0"/>
              <a:t>تحضر برنامج الفيجوال </a:t>
            </a:r>
            <a:r>
              <a:rPr lang="ar-SA" dirty="0" err="1" smtClean="0"/>
              <a:t>بيسك</a:t>
            </a:r>
            <a:r>
              <a:rPr lang="ar-SA" dirty="0" smtClean="0"/>
              <a:t> لتلقي معلومات قاعدة البيانات تلقائيا.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انواع قواعد البيانات  التي من الممكن الاتصال </a:t>
            </a:r>
            <a:r>
              <a:rPr lang="ar-SA" dirty="0" err="1" smtClean="0"/>
              <a:t>بها:</a:t>
            </a:r>
            <a:endParaRPr lang="ar-SA" dirty="0" smtClean="0"/>
          </a:p>
          <a:p>
            <a:r>
              <a:rPr lang="en-US" dirty="0" smtClean="0"/>
              <a:t>Data base </a:t>
            </a:r>
            <a:r>
              <a:rPr lang="ar-SA" dirty="0" smtClean="0"/>
              <a:t>قاعدة بيانات محلية</a:t>
            </a:r>
            <a:endParaRPr lang="en-US" dirty="0" smtClean="0"/>
          </a:p>
          <a:p>
            <a:r>
              <a:rPr lang="en-US" dirty="0" smtClean="0"/>
              <a:t>Web  </a:t>
            </a:r>
            <a:r>
              <a:rPr lang="ar-SA" dirty="0" smtClean="0"/>
              <a:t>خدمة ويب </a:t>
            </a:r>
            <a:endParaRPr lang="en-US" dirty="0" smtClean="0"/>
          </a:p>
          <a:p>
            <a:r>
              <a:rPr lang="en-US" dirty="0" smtClean="0"/>
              <a:t>Services</a:t>
            </a:r>
            <a:r>
              <a:rPr lang="ar-SA" dirty="0" smtClean="0"/>
              <a:t> كائن بيانات مخصص </a:t>
            </a:r>
            <a:endParaRPr lang="en-US" dirty="0" smtClean="0"/>
          </a:p>
          <a:p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ar-SA" dirty="0" smtClean="0"/>
              <a:t>انقر الرمز </a:t>
            </a:r>
            <a:r>
              <a:rPr lang="en-US" dirty="0" smtClean="0"/>
              <a:t>database </a:t>
            </a:r>
            <a:r>
              <a:rPr lang="ar-SA" dirty="0" smtClean="0"/>
              <a:t> ثم انقر </a:t>
            </a:r>
            <a:r>
              <a:rPr lang="en-US" dirty="0" smtClean="0"/>
              <a:t>next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smtClean="0"/>
              <a:t>انشاء اتصال بقاعدة بياناتك عن طريق بناء جملة تسمى سلسلة اتصال </a:t>
            </a:r>
            <a:r>
              <a:rPr lang="en-US" dirty="0" smtClean="0"/>
              <a:t>connection string</a:t>
            </a:r>
          </a:p>
          <a:p>
            <a:r>
              <a:rPr lang="ar-SA" dirty="0" smtClean="0"/>
              <a:t>تحتوي سلسلة الاتصال على المعلومات التي يحتاج اليها فيجوال </a:t>
            </a:r>
            <a:r>
              <a:rPr lang="ar-SA" dirty="0" err="1" smtClean="0"/>
              <a:t>ستوديو</a:t>
            </a:r>
            <a:r>
              <a:rPr lang="ar-SA" dirty="0" smtClean="0"/>
              <a:t> لفتح واستخراج المعلومات من ملف قاعدة البيانات </a:t>
            </a:r>
            <a:r>
              <a:rPr lang="ar-SA" dirty="0" err="1" smtClean="0"/>
              <a:t>مثل:</a:t>
            </a:r>
            <a:endParaRPr lang="ar-SA" dirty="0" smtClean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اسم المسار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اسم الملف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اسم المستخدم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كلمة المرور</a:t>
            </a:r>
          </a:p>
          <a:p>
            <a:endParaRPr lang="ar-SA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تعامل سلسلة الاتصال بعناية كبيرة ضمن المعالج </a:t>
            </a:r>
            <a:r>
              <a:rPr lang="en-US" dirty="0" smtClean="0"/>
              <a:t>Data source configuration</a:t>
            </a:r>
            <a:r>
              <a:rPr lang="ar-SA" dirty="0" smtClean="0"/>
              <a:t> </a:t>
            </a:r>
            <a:r>
              <a:rPr lang="ar-SA" dirty="0" err="1" smtClean="0"/>
              <a:t>لانها</a:t>
            </a:r>
            <a:r>
              <a:rPr lang="ar-SA" dirty="0" smtClean="0"/>
              <a:t> تضم معلومات حساسة  يجب الاهتمام بحمايتها من الوصول غير المرخص عند نسخ ملفاتك المصدر من مكان الى اخر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ar-SA" dirty="0" smtClean="0"/>
              <a:t>انقر الزر </a:t>
            </a:r>
            <a:r>
              <a:rPr lang="en-US" dirty="0" smtClean="0"/>
              <a:t>new connection</a:t>
            </a:r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data source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يطلب من المستخدم انتقاء  تنسيق قاعدة البيانات التي تنوي استعمالها والذي يستعمله فيجوال </a:t>
            </a:r>
            <a:r>
              <a:rPr lang="ar-SA" dirty="0" err="1" smtClean="0"/>
              <a:t>ستوديو</a:t>
            </a:r>
            <a:r>
              <a:rPr lang="ar-SA" dirty="0" smtClean="0"/>
              <a:t> كالتنسيق الافتراضي</a:t>
            </a:r>
          </a:p>
          <a:p>
            <a:r>
              <a:rPr lang="ar-SA" dirty="0" smtClean="0"/>
              <a:t>سوف يتم انتقاء </a:t>
            </a:r>
            <a:r>
              <a:rPr lang="en-US" dirty="0" err="1" smtClean="0"/>
              <a:t>microsoft</a:t>
            </a:r>
            <a:r>
              <a:rPr lang="en-US" dirty="0" smtClean="0"/>
              <a:t> access</a:t>
            </a:r>
            <a:endParaRPr lang="ar-SA" dirty="0" smtClean="0"/>
          </a:p>
          <a:p>
            <a:r>
              <a:rPr lang="ar-SA" dirty="0" smtClean="0"/>
              <a:t>يمكنك تغيير تنسق قاعدة البيانات الى احد الخيارات الاخرى في أي وقت</a:t>
            </a:r>
          </a:p>
          <a:p>
            <a:r>
              <a:rPr lang="ar-SA" dirty="0" smtClean="0"/>
              <a:t>يمكنك انشاء اكثر من اتصال قاعدة بيانات واحد كل اتصال بنوع مختلف من قواعد البيانات ضمن مشروع واحد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556792"/>
            <a:ext cx="6624736" cy="4569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060848"/>
            <a:ext cx="71287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ar-SA" dirty="0" smtClean="0"/>
              <a:t>انقر </a:t>
            </a:r>
            <a:r>
              <a:rPr lang="en-US" dirty="0" err="1" smtClean="0"/>
              <a:t>microsoft</a:t>
            </a:r>
            <a:r>
              <a:rPr lang="en-US" dirty="0" smtClean="0"/>
              <a:t> access database file</a:t>
            </a:r>
            <a:r>
              <a:rPr lang="ar-SA" dirty="0" smtClean="0"/>
              <a:t> ثم انقر </a:t>
            </a:r>
            <a:r>
              <a:rPr lang="en-US" dirty="0" smtClean="0"/>
              <a:t>ok</a:t>
            </a:r>
          </a:p>
          <a:p>
            <a:r>
              <a:rPr lang="ar-SA" dirty="0" smtClean="0"/>
              <a:t>حدد مكان قاعدة بياناتك  </a:t>
            </a:r>
            <a:r>
              <a:rPr lang="ar-SA" dirty="0" err="1" smtClean="0"/>
              <a:t>واعدادات</a:t>
            </a:r>
            <a:r>
              <a:rPr lang="ar-SA" dirty="0" smtClean="0"/>
              <a:t> الاتصال </a:t>
            </a:r>
            <a:r>
              <a:rPr lang="ar-SA" dirty="0" err="1" smtClean="0"/>
              <a:t>بها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71775" y="1821656"/>
            <a:ext cx="375285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ar-SA" dirty="0" smtClean="0"/>
              <a:t>اختر الزر </a:t>
            </a:r>
            <a:r>
              <a:rPr lang="en-US" dirty="0" smtClean="0"/>
              <a:t>browse </a:t>
            </a:r>
            <a:endParaRPr lang="ar-SA" dirty="0" smtClean="0"/>
          </a:p>
          <a:p>
            <a:pPr marL="514350" indent="-514350">
              <a:buNone/>
            </a:pPr>
            <a:r>
              <a:rPr lang="ar-SA" dirty="0" smtClean="0"/>
              <a:t>يظهر مربع الحوار </a:t>
            </a:r>
            <a:r>
              <a:rPr lang="en-US" dirty="0" smtClean="0"/>
              <a:t>select </a:t>
            </a:r>
            <a:r>
              <a:rPr lang="en-US" dirty="0" err="1" smtClean="0"/>
              <a:t>microsoft</a:t>
            </a:r>
            <a:r>
              <a:rPr lang="en-US" dirty="0" smtClean="0"/>
              <a:t> access database file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ar-SA" dirty="0" smtClean="0"/>
              <a:t>استعرض الى المجلد </a:t>
            </a:r>
            <a:r>
              <a:rPr lang="en-US" dirty="0" smtClean="0"/>
              <a:t> c:\vb08sbs\chap</a:t>
            </a:r>
          </a:p>
          <a:p>
            <a:r>
              <a:rPr lang="ar-SA" dirty="0" smtClean="0"/>
              <a:t>انقر قاعدة البيانات </a:t>
            </a:r>
            <a:r>
              <a:rPr lang="en-US" dirty="0" smtClean="0"/>
              <a:t>students </a:t>
            </a:r>
          </a:p>
          <a:p>
            <a:r>
              <a:rPr lang="ar-SA" dirty="0" smtClean="0"/>
              <a:t>انقر الزر </a:t>
            </a:r>
            <a:r>
              <a:rPr lang="en-US" dirty="0" smtClean="0"/>
              <a:t>open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ar-SA" dirty="0" smtClean="0"/>
              <a:t>انقر الزر </a:t>
            </a:r>
            <a:r>
              <a:rPr lang="en-US" dirty="0" smtClean="0"/>
              <a:t>text connection</a:t>
            </a:r>
            <a:endParaRPr lang="ar-SA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72816"/>
            <a:ext cx="6048672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ar-SA" dirty="0" smtClean="0"/>
              <a:t>9.انقر </a:t>
            </a:r>
            <a:r>
              <a:rPr lang="en-US" dirty="0" smtClean="0"/>
              <a:t>ok </a:t>
            </a:r>
            <a:r>
              <a:rPr lang="ar-SA" dirty="0" err="1" smtClean="0"/>
              <a:t>لاغلاق</a:t>
            </a:r>
            <a:r>
              <a:rPr lang="ar-SA" dirty="0" smtClean="0"/>
              <a:t> مربع الرسالة ثم انقر </a:t>
            </a:r>
            <a:r>
              <a:rPr lang="en-US" dirty="0" smtClean="0"/>
              <a:t>ok  </a:t>
            </a:r>
            <a:r>
              <a:rPr lang="ar-SA" dirty="0" err="1" smtClean="0"/>
              <a:t>لاغلاق</a:t>
            </a:r>
            <a:r>
              <a:rPr lang="ar-SA" dirty="0" smtClean="0"/>
              <a:t> مربع الحوار </a:t>
            </a:r>
            <a:r>
              <a:rPr lang="en-US" dirty="0" smtClean="0"/>
              <a:t>add connection  </a:t>
            </a:r>
            <a:r>
              <a:rPr lang="ar-SA" dirty="0" smtClean="0"/>
              <a:t>يعرض فيجوال </a:t>
            </a:r>
            <a:r>
              <a:rPr lang="ar-SA" dirty="0" err="1" smtClean="0"/>
              <a:t>ستوديو</a:t>
            </a:r>
            <a:r>
              <a:rPr lang="ar-SA" dirty="0" smtClean="0"/>
              <a:t> المعالج </a:t>
            </a:r>
            <a:r>
              <a:rPr lang="en-US" dirty="0" smtClean="0"/>
              <a:t>data source configuration</a:t>
            </a:r>
            <a:endParaRPr lang="ar-SA" dirty="0" smtClean="0"/>
          </a:p>
          <a:p>
            <a:pPr marL="514350" indent="-514350">
              <a:buNone/>
            </a:pPr>
            <a:r>
              <a:rPr lang="ar-SA" dirty="0" smtClean="0"/>
              <a:t>10.انقر علامة الجمع بجانب البند </a:t>
            </a:r>
            <a:r>
              <a:rPr lang="en-US" dirty="0" smtClean="0"/>
              <a:t>connection string</a:t>
            </a:r>
            <a:r>
              <a:rPr lang="ar-SA" dirty="0" smtClean="0"/>
              <a:t>في مربع الحوار </a:t>
            </a:r>
            <a:r>
              <a:rPr lang="ar-SA" dirty="0" err="1" smtClean="0"/>
              <a:t>لاظهار</a:t>
            </a:r>
            <a:r>
              <a:rPr lang="ar-SA" dirty="0" smtClean="0"/>
              <a:t> سلسلة اتصالك المكتملة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المزود الخاضع </a:t>
            </a:r>
            <a:r>
              <a:rPr lang="ar-SA" dirty="0" err="1" smtClean="0"/>
              <a:t>للادارة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57340" y="1554163"/>
            <a:ext cx="578172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المزود الخاضع </a:t>
            </a:r>
            <a:r>
              <a:rPr lang="ar-SA" dirty="0" err="1" smtClean="0"/>
              <a:t>للادارة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المزود الخاضع </a:t>
            </a:r>
            <a:r>
              <a:rPr lang="ar-SA" dirty="0" err="1" smtClean="0"/>
              <a:t>للادارة</a:t>
            </a:r>
            <a:r>
              <a:rPr lang="ar-SA" dirty="0" smtClean="0"/>
              <a:t> يدعى </a:t>
            </a:r>
            <a:r>
              <a:rPr lang="en-US" dirty="0" err="1" smtClean="0"/>
              <a:t>microsoft</a:t>
            </a:r>
            <a:r>
              <a:rPr lang="en-US" dirty="0" smtClean="0"/>
              <a:t> .jet.oledb.4.0 </a:t>
            </a:r>
            <a:r>
              <a:rPr lang="ar-SA" dirty="0" smtClean="0"/>
              <a:t> وهو مكون  قاعدة بيانات مصدر يفهم كيفية الاتصال بقاعدة البيانات </a:t>
            </a:r>
            <a:r>
              <a:rPr lang="ar-SA" smtClean="0"/>
              <a:t>واستخراج بيانات منها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المزود الخاضع </a:t>
            </a:r>
            <a:r>
              <a:rPr lang="ar-SA" dirty="0" err="1" smtClean="0"/>
              <a:t>للادارة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من انواع  المزود الخاضع </a:t>
            </a:r>
            <a:r>
              <a:rPr lang="ar-SA" dirty="0" err="1" smtClean="0"/>
              <a:t>للادارة:</a:t>
            </a:r>
            <a:endParaRPr lang="ar-SA" dirty="0" smtClean="0"/>
          </a:p>
          <a:p>
            <a:r>
              <a:rPr lang="en-US" dirty="0" smtClean="0"/>
              <a:t>Microsoft jet ole db</a:t>
            </a:r>
          </a:p>
          <a:p>
            <a:r>
              <a:rPr lang="en-US" dirty="0" smtClean="0"/>
              <a:t>Microsoft </a:t>
            </a:r>
            <a:r>
              <a:rPr lang="en-US" dirty="0" err="1" smtClean="0"/>
              <a:t>sql</a:t>
            </a:r>
            <a:r>
              <a:rPr lang="en-US" dirty="0" smtClean="0"/>
              <a:t> server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11"/>
            </a:pPr>
            <a:r>
              <a:rPr lang="ar-SA" dirty="0" smtClean="0"/>
              <a:t>انقر الزر </a:t>
            </a:r>
            <a:r>
              <a:rPr lang="en-US" dirty="0" smtClean="0"/>
              <a:t>next</a:t>
            </a:r>
          </a:p>
          <a:p>
            <a:pPr marL="514350" indent="-514350">
              <a:buNone/>
            </a:pPr>
            <a:r>
              <a:rPr lang="ar-SA" dirty="0" smtClean="0"/>
              <a:t>يعرض المعالج رسالة </a:t>
            </a:r>
            <a:r>
              <a:rPr lang="ar-SA" dirty="0" err="1" smtClean="0"/>
              <a:t>تسالك</a:t>
            </a:r>
            <a:r>
              <a:rPr lang="ar-SA" dirty="0" smtClean="0"/>
              <a:t> ان كنت تريد تريد نسخ قاعدة البيانات الى مجلدات مشروعك ام لا</a:t>
            </a:r>
            <a:endParaRPr lang="en-US" dirty="0" smtClean="0"/>
          </a:p>
          <a:p>
            <a:pPr marL="514350" indent="-514350">
              <a:buNone/>
            </a:pPr>
            <a:r>
              <a:rPr lang="ar-SA" dirty="0" smtClean="0"/>
              <a:t>12.انقر </a:t>
            </a:r>
            <a:r>
              <a:rPr lang="en-US" dirty="0" smtClean="0"/>
              <a:t>no  </a:t>
            </a:r>
            <a:r>
              <a:rPr lang="ar-SA" dirty="0" smtClean="0"/>
              <a:t> لتتجنب انشاء نسخة زائدة عن قاعدة البيانات في هذا الوقت</a:t>
            </a:r>
            <a:endParaRPr lang="en-US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19894" y="1554163"/>
            <a:ext cx="585661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95717" y="1554163"/>
            <a:ext cx="590496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13.</a:t>
            </a:r>
            <a:r>
              <a:rPr lang="ar-SA" dirty="0" smtClean="0"/>
              <a:t> انقر الزر </a:t>
            </a:r>
            <a:r>
              <a:rPr lang="en-US" dirty="0" smtClean="0"/>
              <a:t>next </a:t>
            </a:r>
            <a:r>
              <a:rPr lang="ar-SA" dirty="0" smtClean="0"/>
              <a:t>لحفظ سلسلة الاتصال الافتراضية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err="1" smtClean="0"/>
              <a:t>14.</a:t>
            </a:r>
            <a:r>
              <a:rPr lang="ar-SA" dirty="0" smtClean="0"/>
              <a:t> انقر علامة الجمع بجانب العقدة  </a:t>
            </a:r>
            <a:r>
              <a:rPr lang="en-US" dirty="0" smtClean="0"/>
              <a:t>tables </a:t>
            </a:r>
            <a:r>
              <a:rPr lang="ar-SA" dirty="0" smtClean="0"/>
              <a:t>لتوسيع لائحة الجداول المشمولة في قاعدة البيانات </a:t>
            </a:r>
            <a:r>
              <a:rPr lang="en-US" dirty="0" smtClean="0"/>
              <a:t>student.mdb</a:t>
            </a:r>
          </a:p>
          <a:p>
            <a:r>
              <a:rPr lang="ar-SA" dirty="0" err="1" smtClean="0"/>
              <a:t>15.</a:t>
            </a:r>
            <a:r>
              <a:rPr lang="ar-SA" dirty="0" smtClean="0"/>
              <a:t> انقر علامة الجمع بجانب العقدة  </a:t>
            </a:r>
            <a:r>
              <a:rPr lang="en-US" dirty="0" smtClean="0"/>
              <a:t>instructors </a:t>
            </a:r>
            <a:r>
              <a:rPr lang="ar-SA" dirty="0" smtClean="0"/>
              <a:t>ثم انتق الخيارات </a:t>
            </a:r>
            <a:r>
              <a:rPr lang="en-US" dirty="0" smtClean="0"/>
              <a:t>instructor  , phone number </a:t>
            </a:r>
            <a:r>
              <a:rPr lang="ar-SA" dirty="0" smtClean="0"/>
              <a:t>لتضيفهما الى مجموعة البيانات </a:t>
            </a:r>
            <a:r>
              <a:rPr lang="en-US" dirty="0" smtClean="0"/>
              <a:t>.</a:t>
            </a:r>
            <a:r>
              <a:rPr lang="en-US" dirty="0" err="1" smtClean="0"/>
              <a:t>studentdataset</a:t>
            </a:r>
            <a:endParaRPr lang="en-US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24271" y="1554163"/>
            <a:ext cx="584785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16.</a:t>
            </a:r>
            <a:r>
              <a:rPr lang="ar-SA" dirty="0" smtClean="0"/>
              <a:t> انقر الزر </a:t>
            </a:r>
            <a:r>
              <a:rPr lang="en-US" dirty="0" smtClean="0"/>
              <a:t>finish  </a:t>
            </a:r>
            <a:r>
              <a:rPr lang="ar-SA" dirty="0" err="1" smtClean="0"/>
              <a:t>لاكمال</a:t>
            </a:r>
            <a:r>
              <a:rPr lang="ar-SA" dirty="0" smtClean="0"/>
              <a:t>  </a:t>
            </a:r>
            <a:r>
              <a:rPr lang="ar-SA" dirty="0" err="1" smtClean="0"/>
              <a:t>واغلاق</a:t>
            </a:r>
            <a:r>
              <a:rPr lang="ar-SA" dirty="0" smtClean="0"/>
              <a:t> المعالج</a:t>
            </a:r>
          </a:p>
          <a:p>
            <a:r>
              <a:rPr lang="ar-SA" dirty="0" err="1" smtClean="0"/>
              <a:t>17.</a:t>
            </a:r>
            <a:r>
              <a:rPr lang="ar-SA" dirty="0" smtClean="0"/>
              <a:t> انقر زر حفظ الكل على  شريط الادوات القياسي لحفظ تغييراتك</a:t>
            </a:r>
          </a:p>
          <a:p>
            <a:r>
              <a:rPr lang="ar-SA" dirty="0" err="1" smtClean="0"/>
              <a:t>18.</a:t>
            </a:r>
            <a:r>
              <a:rPr lang="ar-SA" dirty="0" smtClean="0"/>
              <a:t> افتح الاطار </a:t>
            </a:r>
            <a:r>
              <a:rPr lang="en-US" dirty="0" smtClean="0"/>
              <a:t>solution explorer</a:t>
            </a:r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643312" y="2869406"/>
            <a:ext cx="20097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studentsDataSet.xsd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studentsDataSet.xsd </a:t>
            </a:r>
            <a:r>
              <a:rPr lang="ar-SA" dirty="0" smtClean="0"/>
              <a:t>هو خطة </a:t>
            </a:r>
            <a:r>
              <a:rPr lang="en-US" dirty="0" smtClean="0"/>
              <a:t>xml     </a:t>
            </a:r>
            <a:r>
              <a:rPr lang="ar-SA" dirty="0" smtClean="0"/>
              <a:t>تصف  الجداول  والحقول </a:t>
            </a:r>
            <a:r>
              <a:rPr lang="ar-SA" dirty="0" err="1" smtClean="0"/>
              <a:t>وانواع</a:t>
            </a:r>
            <a:r>
              <a:rPr lang="ar-SA" dirty="0" smtClean="0"/>
              <a:t> البيانات والعناصر الاخرى في مجموعة البيانات التي </a:t>
            </a:r>
            <a:r>
              <a:rPr lang="ar-SA" dirty="0" err="1" smtClean="0"/>
              <a:t>انشاتها</a:t>
            </a:r>
            <a:r>
              <a:rPr lang="ar-SA" dirty="0" smtClean="0"/>
              <a:t> للتو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studentsDataSet.xsd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0" y="1686265"/>
            <a:ext cx="8686800" cy="4261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studentsDataSet.xsd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19.انقر ملف الخطة في الاطار </a:t>
            </a:r>
            <a:r>
              <a:rPr lang="en-US" dirty="0" smtClean="0"/>
              <a:t>solution explorer   </a:t>
            </a:r>
            <a:r>
              <a:rPr lang="ar-SA" dirty="0" smtClean="0"/>
              <a:t>ثم  انقر زر معاينة المصمم</a:t>
            </a:r>
          </a:p>
          <a:p>
            <a:pPr>
              <a:buNone/>
            </a:pPr>
            <a:r>
              <a:rPr lang="ar-SA" dirty="0" smtClean="0"/>
              <a:t>20.انقر الحقل </a:t>
            </a:r>
            <a:r>
              <a:rPr lang="en-US" dirty="0" smtClean="0"/>
              <a:t>instructor</a:t>
            </a:r>
          </a:p>
          <a:p>
            <a:pPr>
              <a:buNone/>
            </a:pPr>
            <a:r>
              <a:rPr lang="ar-SA" dirty="0" smtClean="0"/>
              <a:t>اضغط </a:t>
            </a:r>
            <a:r>
              <a:rPr lang="en-US" dirty="0" smtClean="0"/>
              <a:t>f4</a:t>
            </a:r>
            <a:r>
              <a:rPr lang="ar-SA" dirty="0" smtClean="0"/>
              <a:t> لتمييز الاطار  </a:t>
            </a:r>
            <a:r>
              <a:rPr lang="en-US" dirty="0" smtClean="0"/>
              <a:t>properties</a:t>
            </a:r>
          </a:p>
          <a:p>
            <a:pPr>
              <a:buNone/>
            </a:pPr>
            <a:r>
              <a:rPr lang="ar-SA" dirty="0" smtClean="0"/>
              <a:t>21.</a:t>
            </a:r>
            <a:r>
              <a:rPr lang="en-US" dirty="0" smtClean="0"/>
              <a:t> </a:t>
            </a:r>
            <a:r>
              <a:rPr lang="ar-SA" dirty="0" smtClean="0"/>
              <a:t>انقر الخاصية </a:t>
            </a:r>
            <a:r>
              <a:rPr lang="en-US" dirty="0" smtClean="0"/>
              <a:t>max length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studentsDataSet.xsd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0" y="1686265"/>
            <a:ext cx="8686800" cy="4261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studentsDataSet.xsd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الخاصية </a:t>
            </a:r>
            <a:r>
              <a:rPr lang="en-US" dirty="0" smtClean="0"/>
              <a:t>max length </a:t>
            </a:r>
            <a:r>
              <a:rPr lang="ar-SA" dirty="0" smtClean="0"/>
              <a:t>مضبوطة للسماح بما اقصاه 50 حرفا في الحقل </a:t>
            </a:r>
            <a:r>
              <a:rPr lang="en-US" dirty="0" smtClean="0"/>
              <a:t>instructor </a:t>
            </a:r>
            <a:r>
              <a:rPr lang="ar-SA" dirty="0" smtClean="0"/>
              <a:t>ويمكن تعديل هذه الخاصية وغيرها من الخصائص اذا وجدت ان هذه الخصائص غير ملائمة لبرنامجك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268</TotalTime>
  <Words>924</Words>
  <Application>Microsoft Office PowerPoint</Application>
  <PresentationFormat>عرض على الشاشة (3:4)‏</PresentationFormat>
  <Paragraphs>120</Paragraphs>
  <Slides>42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42</vt:i4>
      </vt:variant>
    </vt:vector>
  </HeadingPairs>
  <TitlesOfParts>
    <vt:vector size="43" baseType="lpstr">
      <vt:lpstr>رحلة</vt:lpstr>
      <vt:lpstr>الفصل الثامن عشر</vt:lpstr>
      <vt:lpstr>بدء العمل مع ADO.NET</vt:lpstr>
      <vt:lpstr>بدء العمل مع ADO.NET</vt:lpstr>
      <vt:lpstr>برمجة قواعد البيانات مع ADO.NET</vt:lpstr>
      <vt:lpstr>برمجة قواعد البيانات مع ADO.NET</vt:lpstr>
      <vt:lpstr>برمجة قواعد البيانات مع ADO.NET</vt:lpstr>
      <vt:lpstr>برمجة قواعد البيانات مع ADO.NET</vt:lpstr>
      <vt:lpstr>برمجة قواعد البيانات مع ADO.NET</vt:lpstr>
      <vt:lpstr>مصطلحات قواعد البيانات </vt:lpstr>
      <vt:lpstr>مصطلحات قواعد البيانات</vt:lpstr>
      <vt:lpstr>العمل مع قاعدة بيانات لاكسس</vt:lpstr>
      <vt:lpstr>Data source configuration</vt:lpstr>
      <vt:lpstr>Data source configuration</vt:lpstr>
      <vt:lpstr>Data source configuration</vt:lpstr>
      <vt:lpstr>Data source configuration</vt:lpstr>
      <vt:lpstr>Data source configuration</vt:lpstr>
      <vt:lpstr>Data source configuration</vt:lpstr>
      <vt:lpstr>Data source configuration</vt:lpstr>
      <vt:lpstr>Choose data source</vt:lpstr>
      <vt:lpstr>Data source configuration</vt:lpstr>
      <vt:lpstr>Data source configuration</vt:lpstr>
      <vt:lpstr>Data source configuration</vt:lpstr>
      <vt:lpstr>Add connection</vt:lpstr>
      <vt:lpstr>Add connection</vt:lpstr>
      <vt:lpstr>Add connection</vt:lpstr>
      <vt:lpstr>Add connection</vt:lpstr>
      <vt:lpstr>المزود الخاضع للادارة</vt:lpstr>
      <vt:lpstr>المزود الخاضع للادارة</vt:lpstr>
      <vt:lpstr>المزود الخاضع للادارة</vt:lpstr>
      <vt:lpstr>Add connection</vt:lpstr>
      <vt:lpstr>Cont..</vt:lpstr>
      <vt:lpstr>Cont..</vt:lpstr>
      <vt:lpstr>Cont..</vt:lpstr>
      <vt:lpstr>Add connection</vt:lpstr>
      <vt:lpstr>Cont..</vt:lpstr>
      <vt:lpstr>Add connection</vt:lpstr>
      <vt:lpstr>Cont..</vt:lpstr>
      <vt:lpstr>studentsDataSet.xsd</vt:lpstr>
      <vt:lpstr>studentsDataSet.xsd</vt:lpstr>
      <vt:lpstr>studentsDataSet.xsd</vt:lpstr>
      <vt:lpstr>studentsDataSet.xsd</vt:lpstr>
      <vt:lpstr>studentsDataSet.xsd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الثامن عشر</dc:title>
  <dc:creator>new</dc:creator>
  <cp:lastModifiedBy>رباب</cp:lastModifiedBy>
  <cp:revision>31</cp:revision>
  <dcterms:created xsi:type="dcterms:W3CDTF">2012-11-14T06:22:37Z</dcterms:created>
  <dcterms:modified xsi:type="dcterms:W3CDTF">2012-12-14T16:19:08Z</dcterms:modified>
</cp:coreProperties>
</file>