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1" r:id="rId3"/>
    <p:sldId id="275" r:id="rId4"/>
    <p:sldId id="276" r:id="rId5"/>
    <p:sldId id="258" r:id="rId6"/>
    <p:sldId id="277" r:id="rId7"/>
    <p:sldId id="260" r:id="rId8"/>
    <p:sldId id="261" r:id="rId9"/>
    <p:sldId id="262" r:id="rId10"/>
    <p:sldId id="272" r:id="rId11"/>
    <p:sldId id="263" r:id="rId12"/>
    <p:sldId id="264" r:id="rId13"/>
    <p:sldId id="265" r:id="rId14"/>
    <p:sldId id="259" r:id="rId15"/>
    <p:sldId id="266" r:id="rId16"/>
    <p:sldId id="267" r:id="rId17"/>
    <p:sldId id="268" r:id="rId18"/>
    <p:sldId id="269" r:id="rId19"/>
    <p:sldId id="270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28600"/>
            <a:ext cx="7520940" cy="685800"/>
          </a:xfrm>
        </p:spPr>
        <p:txBody>
          <a:bodyPr/>
          <a:lstStyle/>
          <a:p>
            <a:pPr algn="ctr"/>
            <a:r>
              <a:rPr lang="en-US" dirty="0" smtClean="0"/>
              <a:t>Data  grid view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838200"/>
            <a:ext cx="7520940" cy="3842277"/>
          </a:xfrm>
        </p:spPr>
        <p:txBody>
          <a:bodyPr>
            <a:normAutofit/>
          </a:bodyPr>
          <a:lstStyle/>
          <a:p>
            <a:r>
              <a:rPr lang="en-US" sz="2400" u="sng" dirty="0">
                <a:latin typeface="Californian FB" pitchFamily="18" charset="0"/>
              </a:rPr>
              <a:t>objective </a:t>
            </a:r>
            <a:r>
              <a:rPr lang="en-US" sz="2400" u="sng" dirty="0" smtClean="0">
                <a:latin typeface="Californian FB" pitchFamily="18" charset="0"/>
              </a:rPr>
              <a:t>of  lecture:-</a:t>
            </a:r>
            <a:endParaRPr lang="en-US" sz="2400" u="sng" dirty="0">
              <a:latin typeface="Californian FB" pitchFamily="18" charset="0"/>
            </a:endParaRPr>
          </a:p>
          <a:p>
            <a:r>
              <a:rPr lang="en-US" sz="2400" dirty="0" smtClean="0">
                <a:latin typeface="Californian FB" pitchFamily="18" charset="0"/>
              </a:rPr>
              <a:t>After  </a:t>
            </a:r>
            <a:r>
              <a:rPr lang="en-US" sz="2400" dirty="0">
                <a:latin typeface="Californian FB" pitchFamily="18" charset="0"/>
              </a:rPr>
              <a:t>completing this lecture  , you will be able to:</a:t>
            </a:r>
          </a:p>
          <a:p>
            <a:endParaRPr lang="en-US" sz="2400" dirty="0">
              <a:latin typeface="Californian FB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>
                <a:latin typeface="Californian FB" pitchFamily="18" charset="0"/>
              </a:rPr>
              <a:t>Create  a data  grid  view object  on a windows form </a:t>
            </a:r>
          </a:p>
          <a:p>
            <a:pPr marL="0" indent="0"/>
            <a:r>
              <a:rPr lang="en-US" sz="2400" dirty="0">
                <a:latin typeface="Californian FB" pitchFamily="18" charset="0"/>
              </a:rPr>
              <a:t>and use it to display a database table.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>
                <a:latin typeface="Californian FB" pitchFamily="18" charset="0"/>
              </a:rPr>
              <a:t> what is a Data grid view tasks</a:t>
            </a:r>
          </a:p>
          <a:p>
            <a:pPr>
              <a:buFont typeface="Arial" pitchFamily="34" charset="0"/>
              <a:buChar char="•"/>
            </a:pPr>
            <a:r>
              <a:rPr lang="en-US" sz="2400" b="0" dirty="0"/>
              <a:t>Remove a column from a data gird view Object</a:t>
            </a:r>
          </a:p>
          <a:p>
            <a:pPr>
              <a:buFont typeface="Arial" pitchFamily="34" charset="0"/>
              <a:buChar char="•"/>
            </a:pPr>
            <a:endParaRPr lang="en-US" sz="2400" dirty="0">
              <a:latin typeface="Californian FB" pitchFamily="18" charset="0"/>
            </a:endParaRPr>
          </a:p>
          <a:p>
            <a:pPr>
              <a:buFont typeface="Arial" pitchFamily="34" charset="0"/>
              <a:buChar char="•"/>
            </a:pPr>
            <a:endParaRPr lang="en-US" sz="2400" dirty="0">
              <a:latin typeface="Californian FB" pitchFamily="18" charset="0"/>
            </a:endParaRPr>
          </a:p>
          <a:p>
            <a:pPr>
              <a:buFont typeface="Arial" pitchFamily="34" charset="0"/>
              <a:buChar char="•"/>
            </a:pPr>
            <a:endParaRPr lang="en-US" sz="2400" dirty="0">
              <a:latin typeface="Californian FB" pitchFamily="18" charset="0"/>
            </a:endParaRPr>
          </a:p>
          <a:p>
            <a:pPr>
              <a:buFont typeface="Arial" pitchFamily="34" charset="0"/>
              <a:buChar char="•"/>
            </a:pPr>
            <a:endParaRPr lang="en-US" sz="2400" dirty="0">
              <a:latin typeface="Californian FB" pitchFamily="18" charset="0"/>
            </a:endParaRPr>
          </a:p>
          <a:p>
            <a:pPr>
              <a:buFont typeface="Arial" pitchFamily="34" charset="0"/>
              <a:buChar char="•"/>
            </a:pPr>
            <a:endParaRPr lang="en-US" sz="2400" dirty="0">
              <a:latin typeface="Californian FB" pitchFamily="18" charset="0"/>
            </a:endParaRPr>
          </a:p>
          <a:p>
            <a:pPr>
              <a:buFont typeface="Arial" pitchFamily="34" charset="0"/>
              <a:buChar char="•"/>
            </a:pPr>
            <a:endParaRPr lang="en-US" sz="2400" dirty="0">
              <a:latin typeface="Californian FB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6960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457200"/>
            <a:ext cx="8534400" cy="446197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/>
            <a:r>
              <a:rPr lang="en-US" sz="2400" u="sng" dirty="0" smtClean="0">
                <a:latin typeface="Californian FB" pitchFamily="18" charset="0"/>
              </a:rPr>
              <a:t>Using </a:t>
            </a:r>
            <a:r>
              <a:rPr lang="en-US" sz="2400" i="1" u="sng" dirty="0" err="1" smtClean="0">
                <a:latin typeface="Californian FB" pitchFamily="18" charset="0"/>
              </a:rPr>
              <a:t>DataGridView</a:t>
            </a:r>
            <a:r>
              <a:rPr lang="en-US" sz="2400" u="sng" dirty="0" smtClean="0">
                <a:latin typeface="Californian FB" pitchFamily="18" charset="0"/>
              </a:rPr>
              <a:t>  to display Database Records</a:t>
            </a:r>
          </a:p>
          <a:p>
            <a:pPr marL="0" indent="0" algn="ctr"/>
            <a:endParaRPr lang="en-US" sz="2400" u="sng" dirty="0" smtClean="0">
              <a:latin typeface="Californian FB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Californian FB" pitchFamily="18" charset="0"/>
              </a:rPr>
              <a:t>The </a:t>
            </a:r>
            <a:r>
              <a:rPr lang="en-US" sz="2400" i="1" dirty="0" err="1" smtClean="0">
                <a:solidFill>
                  <a:srgbClr val="FF0000"/>
                </a:solidFill>
                <a:latin typeface="Californian FB" pitchFamily="18" charset="0"/>
              </a:rPr>
              <a:t>datagirdview</a:t>
            </a:r>
            <a:r>
              <a:rPr lang="en-US" sz="2400" dirty="0" smtClean="0">
                <a:solidFill>
                  <a:srgbClr val="FF0000"/>
                </a:solidFill>
                <a:latin typeface="Californian FB" pitchFamily="18" charset="0"/>
              </a:rPr>
              <a:t> </a:t>
            </a:r>
            <a:r>
              <a:rPr lang="en-US" sz="2400" dirty="0" smtClean="0">
                <a:latin typeface="Californian FB" pitchFamily="18" charset="0"/>
              </a:rPr>
              <a:t>controls presents information by establishing a gird of rows and columns on a form to display data as you might see it in a program such as Microsoft office Excel or access</a:t>
            </a:r>
          </a:p>
          <a:p>
            <a:pPr>
              <a:buFont typeface="Arial" pitchFamily="34" charset="0"/>
              <a:buChar char="•"/>
            </a:pPr>
            <a:r>
              <a:rPr lang="en-US" sz="2400" i="1" dirty="0" smtClean="0">
                <a:latin typeface="Californian FB" pitchFamily="18" charset="0"/>
              </a:rPr>
              <a:t> </a:t>
            </a:r>
            <a:r>
              <a:rPr lang="en-US" sz="2400" i="1" dirty="0" err="1" smtClean="0">
                <a:latin typeface="Californian FB" pitchFamily="18" charset="0"/>
              </a:rPr>
              <a:t>DataGridView</a:t>
            </a:r>
            <a:r>
              <a:rPr lang="en-US" sz="2400" i="1" dirty="0" smtClean="0">
                <a:latin typeface="Californian FB" pitchFamily="18" charset="0"/>
              </a:rPr>
              <a:t>  </a:t>
            </a:r>
            <a:r>
              <a:rPr lang="en-US" sz="2400" dirty="0" smtClean="0">
                <a:latin typeface="Californian FB" pitchFamily="18" charset="0"/>
              </a:rPr>
              <a:t>control can be used to display any type of tabular data : text, numbers, dates or the contents of any array</a:t>
            </a:r>
          </a:p>
          <a:p>
            <a:pPr>
              <a:buFont typeface="Arial" pitchFamily="34" charset="0"/>
              <a:buChar char="•"/>
            </a:pPr>
            <a:endParaRPr lang="en-US" sz="2400" dirty="0">
              <a:latin typeface="Californian FB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3042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Data  grid view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00628"/>
            <a:ext cx="8305800" cy="5452572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Establish a connection to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adatabase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table</a:t>
            </a:r>
            <a:endParaRPr lang="en-US" sz="2400" dirty="0" smtClean="0">
              <a:latin typeface="Californian FB" pitchFamily="18" charset="0"/>
            </a:endParaRPr>
          </a:p>
          <a:p>
            <a:r>
              <a:rPr lang="en-US" sz="2400" dirty="0" smtClean="0">
                <a:latin typeface="Californian FB" pitchFamily="18" charset="0"/>
              </a:rPr>
              <a:t>1-Start visual, and create a new visual basic widows forms Application project named My </a:t>
            </a:r>
            <a:r>
              <a:rPr lang="en-US" sz="2400" dirty="0" err="1" smtClean="0">
                <a:latin typeface="Californian FB" pitchFamily="18" charset="0"/>
              </a:rPr>
              <a:t>datagrid</a:t>
            </a:r>
            <a:r>
              <a:rPr lang="en-US" sz="2400" dirty="0" smtClean="0">
                <a:latin typeface="Californian FB" pitchFamily="18" charset="0"/>
              </a:rPr>
              <a:t> View Sample</a:t>
            </a:r>
          </a:p>
          <a:p>
            <a:r>
              <a:rPr lang="en-US" sz="2400" dirty="0" smtClean="0">
                <a:latin typeface="Californian FB" pitchFamily="18" charset="0"/>
              </a:rPr>
              <a:t>2- Click the add ---- New data source command  on the data menu </a:t>
            </a:r>
          </a:p>
          <a:p>
            <a:r>
              <a:rPr lang="en-US" sz="2400" dirty="0" smtClean="0">
                <a:latin typeface="Californian FB" pitchFamily="18" charset="0"/>
              </a:rPr>
              <a:t>3-Click the Database icon , and the click next</a:t>
            </a:r>
          </a:p>
          <a:p>
            <a:r>
              <a:rPr lang="en-US" sz="2400" dirty="0" smtClean="0">
                <a:latin typeface="Californian FB" pitchFamily="18" charset="0"/>
              </a:rPr>
              <a:t>The wizard prompts you to build  a connection  string , but if you completed the exercises  in chapter 18, the Student database is automatically offered to you  as shown in the screen</a:t>
            </a:r>
          </a:p>
          <a:p>
            <a:pPr>
              <a:buFont typeface="Arial" pitchFamily="34" charset="0"/>
              <a:buChar char="•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6960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Data  grid view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00628"/>
            <a:ext cx="8305800" cy="5452572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Establish a connection to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adatabase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table</a:t>
            </a:r>
            <a:endParaRPr lang="en-US" sz="2400" dirty="0" smtClean="0">
              <a:latin typeface="Californian FB" pitchFamily="18" charset="0"/>
            </a:endParaRPr>
          </a:p>
          <a:p>
            <a:r>
              <a:rPr lang="en-US" sz="2400" dirty="0" smtClean="0">
                <a:latin typeface="Californian FB" pitchFamily="18" charset="0"/>
              </a:rPr>
              <a:t>4- with the student .</a:t>
            </a:r>
            <a:r>
              <a:rPr lang="en-US" sz="2400" dirty="0" err="1" smtClean="0">
                <a:latin typeface="Californian FB" pitchFamily="18" charset="0"/>
              </a:rPr>
              <a:t>mdb</a:t>
            </a:r>
            <a:r>
              <a:rPr lang="en-US" sz="2400" dirty="0" smtClean="0">
                <a:latin typeface="Californian FB" pitchFamily="18" charset="0"/>
              </a:rPr>
              <a:t> connection string highlighted. Click next </a:t>
            </a:r>
          </a:p>
          <a:p>
            <a:r>
              <a:rPr lang="en-US" sz="2400" dirty="0" smtClean="0">
                <a:latin typeface="Californian FB" pitchFamily="18" charset="0"/>
                <a:cs typeface="Times New Roman" pitchFamily="18" charset="0"/>
              </a:rPr>
              <a:t>5- click next  to save string in the default location</a:t>
            </a:r>
          </a:p>
          <a:p>
            <a:r>
              <a:rPr lang="en-US" sz="2400" dirty="0" smtClean="0">
                <a:latin typeface="Californian FB" pitchFamily="18" charset="0"/>
                <a:cs typeface="Times New Roman" pitchFamily="18" charset="0"/>
              </a:rPr>
              <a:t>6- expand the tables node to see the name of seven tables in the  database and an additional entry called </a:t>
            </a:r>
            <a:r>
              <a:rPr lang="en-US" sz="2400" dirty="0" err="1" smtClean="0">
                <a:latin typeface="Californian FB" pitchFamily="18" charset="0"/>
                <a:cs typeface="Times New Roman" pitchFamily="18" charset="0"/>
              </a:rPr>
              <a:t>swichboard</a:t>
            </a:r>
            <a:r>
              <a:rPr lang="en-US" sz="2400" dirty="0" smtClean="0">
                <a:latin typeface="Californian FB" pitchFamily="18" charset="0"/>
                <a:cs typeface="Times New Roman" pitchFamily="18" charset="0"/>
              </a:rPr>
              <a:t> items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8815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 </a:t>
            </a:r>
            <a:r>
              <a:rPr lang="en-US" dirty="0" err="1" smtClean="0"/>
              <a:t>gridview</a:t>
            </a:r>
            <a:r>
              <a:rPr lang="en-US" dirty="0" smtClean="0"/>
              <a:t> controls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en-US" sz="2400" dirty="0">
              <a:latin typeface="Californian FB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8600"/>
            <a:ext cx="7942572" cy="577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75564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Data  grid view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00628"/>
            <a:ext cx="8305800" cy="5452572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Establish a connection to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adatabase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table</a:t>
            </a:r>
            <a:endParaRPr lang="en-US" sz="2400" dirty="0" smtClean="0">
              <a:latin typeface="Californian FB" pitchFamily="18" charset="0"/>
            </a:endParaRPr>
          </a:p>
          <a:p>
            <a:r>
              <a:rPr lang="en-US" sz="2400" dirty="0" smtClean="0">
                <a:latin typeface="Californian FB" pitchFamily="18" charset="0"/>
              </a:rPr>
              <a:t>7- click the check mark  next to the tables node to select all eight items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11344" y="2133600"/>
            <a:ext cx="6405762" cy="4961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11839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 </a:t>
            </a:r>
            <a:r>
              <a:rPr lang="en-US" dirty="0" err="1" smtClean="0"/>
              <a:t>gridview</a:t>
            </a:r>
            <a:r>
              <a:rPr lang="en-US" dirty="0" smtClean="0"/>
              <a:t> controls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Californian FB" pitchFamily="18" charset="0"/>
              </a:rPr>
              <a:t>8- click finish to close the data source configuration wizard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Californian FB" pitchFamily="18" charset="0"/>
              </a:rPr>
              <a:t>9- click the save all a button on the standard toolbars to save the project 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Californian FB" pitchFamily="18" charset="0"/>
              </a:rPr>
              <a:t>10- click the show data sources  command on the data menu</a:t>
            </a:r>
            <a:endParaRPr lang="en-US" sz="2400" dirty="0">
              <a:latin typeface="Californian FB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250660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 grid view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Californian FB" pitchFamily="18" charset="0"/>
              </a:rPr>
              <a:t>The data source widow displays the objects in </a:t>
            </a:r>
            <a:r>
              <a:rPr lang="en-US" sz="2400" i="1" dirty="0" err="1" smtClean="0">
                <a:latin typeface="Californian FB" pitchFamily="18" charset="0"/>
              </a:rPr>
              <a:t>studentsDataSet</a:t>
            </a:r>
            <a:r>
              <a:rPr lang="en-US" sz="2400" dirty="0" smtClean="0">
                <a:latin typeface="Californian FB" pitchFamily="18" charset="0"/>
              </a:rPr>
              <a:t> , as shown in the illustration</a:t>
            </a:r>
            <a:endParaRPr lang="en-US" sz="2400" dirty="0">
              <a:latin typeface="Californian FB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205318"/>
            <a:ext cx="4943475" cy="425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026080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914402"/>
            <a:ext cx="7520940" cy="3766076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Californian FB" pitchFamily="18" charset="0"/>
              </a:rPr>
              <a:t>1- Re size the form so that it covers most of screen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Californian FB" pitchFamily="18" charset="0"/>
              </a:rPr>
              <a:t>2- In the data sources window, click the Instruction table , and then click the arrow to its right to display the list of controls that can be bound to the instructors table on the form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>
              <a:latin typeface="Californian FB" pitchFamily="18" charset="0"/>
            </a:endParaRPr>
          </a:p>
          <a:p>
            <a:pPr>
              <a:buFont typeface="Arial" pitchFamily="34" charset="0"/>
              <a:buChar char="•"/>
            </a:pPr>
            <a:endParaRPr lang="en-US" sz="2400" dirty="0">
              <a:latin typeface="Californian FB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Californian FB" pitchFamily="18" charset="0"/>
              </a:rPr>
              <a:t>The Data sources window looks like this</a:t>
            </a:r>
            <a:endParaRPr lang="en-US" sz="2400" dirty="0">
              <a:latin typeface="Californian FB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895600"/>
            <a:ext cx="6886575" cy="468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825817" y="304801"/>
            <a:ext cx="7520940" cy="609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/>
            <a:r>
              <a:rPr lang="en-US" sz="3200" dirty="0" smtClean="0">
                <a:latin typeface="Californian FB" pitchFamily="18" charset="0"/>
              </a:rPr>
              <a:t>Create a data gird view object</a:t>
            </a:r>
            <a:endParaRPr lang="en-US" sz="3200" dirty="0">
              <a:latin typeface="Californian FB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32705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انشاء شبكية بيانات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en-US" sz="2400" dirty="0">
              <a:latin typeface="Californian FB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7600" y="2895600"/>
            <a:ext cx="6886575" cy="468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91440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85757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en-US" dirty="0">
                <a:latin typeface="Californian FB" pitchFamily="18" charset="0"/>
              </a:rPr>
              <a:t>Create a data gird view object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en-US" sz="2400" dirty="0">
              <a:latin typeface="Californian FB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86013" y="1676400"/>
            <a:ext cx="4371975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299245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en-US" dirty="0">
                <a:latin typeface="Californian FB" pitchFamily="18" charset="0"/>
              </a:rPr>
              <a:t>Create a data gird view object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Californian FB" pitchFamily="18" charset="0"/>
              </a:rPr>
              <a:t>5- use the properties window to set the form’s Text property to “the instructor table”</a:t>
            </a:r>
            <a:endParaRPr lang="en-US" sz="2400" dirty="0">
              <a:latin typeface="Californian FB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86000"/>
            <a:ext cx="7181850" cy="431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31288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en-US" dirty="0" smtClean="0"/>
              <a:t>Data Gird view tasks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i="1" dirty="0" err="1" smtClean="0">
                <a:latin typeface="Californian FB" pitchFamily="18" charset="0"/>
              </a:rPr>
              <a:t>instructorsBinding</a:t>
            </a:r>
            <a:r>
              <a:rPr lang="en-US" sz="2400" i="1" dirty="0" smtClean="0">
                <a:latin typeface="Californian FB" pitchFamily="18" charset="0"/>
              </a:rPr>
              <a:t> source</a:t>
            </a:r>
            <a:r>
              <a:rPr lang="en-US" sz="2400" dirty="0" smtClean="0">
                <a:latin typeface="Californian FB" pitchFamily="18" charset="0"/>
              </a:rPr>
              <a:t>, an intermediary component that act as a conduit between instructors table and bound objects on the form </a:t>
            </a:r>
            <a:endParaRPr lang="en-US" sz="2400" dirty="0">
              <a:latin typeface="Californian FB" pitchFamily="18" charset="0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2683892"/>
            <a:ext cx="8749966" cy="4859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31288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77" y="152400"/>
            <a:ext cx="8915400" cy="1082040"/>
          </a:xfrm>
        </p:spPr>
        <p:txBody>
          <a:bodyPr/>
          <a:lstStyle/>
          <a:p>
            <a:pPr algn="ctr"/>
            <a:r>
              <a:rPr lang="en-US" sz="2400" dirty="0" smtClean="0"/>
              <a:t>Preview the data bound to a data gird view objects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en-US" sz="2400" dirty="0">
              <a:latin typeface="Californian FB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855" y="1524000"/>
            <a:ext cx="8839200" cy="5712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75564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84138"/>
            <a:ext cx="5211763" cy="666750"/>
          </a:xfrm>
        </p:spPr>
        <p:txBody>
          <a:bodyPr/>
          <a:lstStyle/>
          <a:p>
            <a:pPr algn="ctr"/>
            <a:r>
              <a:rPr lang="ar-SA" b="1" dirty="0" smtClean="0">
                <a:solidFill>
                  <a:schemeClr val="tx2"/>
                </a:solidFill>
              </a:rPr>
              <a:t>ازالة عمود من شبكية بيانات</a:t>
            </a:r>
            <a:endParaRPr lang="en-US" b="1" dirty="0">
              <a:solidFill>
                <a:schemeClr val="tx2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96267"/>
            <a:ext cx="7962392" cy="3656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6928"/>
            <a:ext cx="8419592" cy="1323975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5105400"/>
            <a:ext cx="83058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Connector 5"/>
          <p:cNvCxnSpPr/>
          <p:nvPr/>
        </p:nvCxnSpPr>
        <p:spPr>
          <a:xfrm>
            <a:off x="228600" y="381000"/>
            <a:ext cx="4953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96962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067800" cy="731873"/>
          </a:xfrm>
          <a:ln>
            <a:solidFill>
              <a:srgbClr val="FF0000"/>
            </a:solidFill>
            <a:prstDash val="solid"/>
          </a:ln>
        </p:spPr>
        <p:txBody>
          <a:bodyPr>
            <a:normAutofit/>
          </a:bodyPr>
          <a:lstStyle/>
          <a:p>
            <a:pPr algn="ctr"/>
            <a:r>
              <a:rPr lang="en-US" sz="3200" b="0" dirty="0" smtClean="0"/>
              <a:t>Remove a column from a data gird view Object</a:t>
            </a:r>
            <a:endParaRPr lang="en-US" sz="3200" b="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95400"/>
            <a:ext cx="8382000" cy="444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53848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62428"/>
            <a:ext cx="8382000" cy="804372"/>
          </a:xfrm>
          <a:ln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Manage a data gird view object at run time 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498834"/>
            <a:ext cx="6400799" cy="4359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1066800"/>
            <a:ext cx="91440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66825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1" y="1447799"/>
            <a:ext cx="8915400" cy="1104177"/>
          </a:xfrm>
        </p:spPr>
        <p:txBody>
          <a:bodyPr>
            <a:normAutofit fontScale="92500" lnSpcReduction="10000"/>
          </a:bodyPr>
          <a:lstStyle/>
          <a:p>
            <a:r>
              <a:rPr lang="en-US" sz="2400" b="0" dirty="0">
                <a:solidFill>
                  <a:srgbClr val="FF0000"/>
                </a:solidFill>
              </a:rPr>
              <a:t> </a:t>
            </a:r>
            <a:r>
              <a:rPr lang="en-US" sz="2400" b="0" dirty="0" err="1">
                <a:solidFill>
                  <a:srgbClr val="FF0000"/>
                </a:solidFill>
              </a:rPr>
              <a:t>Me.InstructorsTableAdapter.Fill</a:t>
            </a:r>
            <a:r>
              <a:rPr lang="en-US" sz="2400" b="0" dirty="0">
                <a:solidFill>
                  <a:srgbClr val="FF0000"/>
                </a:solidFill>
              </a:rPr>
              <a:t>(</a:t>
            </a:r>
            <a:r>
              <a:rPr lang="en-US" sz="2400" b="0" dirty="0" err="1">
                <a:solidFill>
                  <a:srgbClr val="FF0000"/>
                </a:solidFill>
              </a:rPr>
              <a:t>Me.StudentsDataSet.Instructors</a:t>
            </a:r>
            <a:r>
              <a:rPr lang="en-US" sz="2400" b="0" dirty="0" smtClean="0">
                <a:solidFill>
                  <a:srgbClr val="FF0000"/>
                </a:solidFill>
              </a:rPr>
              <a:t>)</a:t>
            </a:r>
          </a:p>
          <a:p>
            <a:r>
              <a:rPr lang="en-US" sz="2400" b="0" dirty="0" smtClean="0"/>
              <a:t>This line was added to your program by visual studio when you dragged the instructors table to the form  from the data sources window.</a:t>
            </a:r>
            <a:endParaRPr lang="en-US" sz="2400" b="0" dirty="0"/>
          </a:p>
          <a:p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422299"/>
            <a:ext cx="8229600" cy="651972"/>
          </a:xfrm>
          <a:prstGeom prst="rect">
            <a:avLst/>
          </a:prstGeom>
          <a:ln>
            <a:solidFill>
              <a:schemeClr val="tx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0" dirty="0" smtClean="0"/>
              <a:t>Manage a data gird view object at run time </a:t>
            </a:r>
            <a:endParaRPr lang="en-US" sz="3200" b="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90500" y="2895600"/>
            <a:ext cx="8915400" cy="1981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b="0" dirty="0" smtClean="0"/>
              <a:t>You can resize columns at run time because the data  gird view object’s  </a:t>
            </a:r>
            <a:r>
              <a:rPr lang="en-US" sz="2200" b="0" i="1" dirty="0" smtClean="0"/>
              <a:t>Allow user To Resize columns </a:t>
            </a:r>
            <a:r>
              <a:rPr lang="en-US" sz="2200" b="0" dirty="0" smtClean="0"/>
              <a:t>property  is by default set to true </a:t>
            </a:r>
          </a:p>
          <a:p>
            <a:r>
              <a:rPr lang="en-US" sz="2200" b="0" dirty="0" smtClean="0"/>
              <a:t>If you want to prevent  resizing  , you can set this property to false.</a:t>
            </a:r>
            <a:endParaRPr lang="en-US" sz="2200" b="0" dirty="0"/>
          </a:p>
        </p:txBody>
      </p:sp>
    </p:spTree>
    <p:extLst>
      <p:ext uri="{BB962C8B-B14F-4D97-AF65-F5344CB8AC3E}">
        <p14:creationId xmlns:p14="http://schemas.microsoft.com/office/powerpoint/2010/main" xmlns="" val="2641037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295400"/>
            <a:ext cx="7520940" cy="3385077"/>
          </a:xfrm>
        </p:spPr>
        <p:txBody>
          <a:bodyPr/>
          <a:lstStyle/>
          <a:p>
            <a:pPr marL="1627632" lvl="8" indent="0" algn="r">
              <a:buNone/>
            </a:pPr>
            <a:r>
              <a:rPr lang="en-US" sz="1800" dirty="0" smtClean="0">
                <a:latin typeface="Californian FB" pitchFamily="18" charset="0"/>
              </a:rPr>
              <a:t>The arrow identifies the current sort key</a:t>
            </a:r>
          </a:p>
          <a:p>
            <a:pPr marL="1627632" lvl="8" indent="0" algn="r">
              <a:buNone/>
            </a:pPr>
            <a:r>
              <a:rPr lang="en-US" sz="1800" dirty="0" smtClean="0">
                <a:latin typeface="Californian FB" pitchFamily="18" charset="0"/>
              </a:rPr>
              <a:t> ( the instructor column ) and indicates </a:t>
            </a:r>
          </a:p>
          <a:p>
            <a:pPr marL="1627632" lvl="8" indent="0" algn="r">
              <a:buNone/>
            </a:pPr>
            <a:r>
              <a:rPr lang="en-US" sz="1800" dirty="0" smtClean="0">
                <a:latin typeface="Californian FB" pitchFamily="18" charset="0"/>
              </a:rPr>
              <a:t>an ascending order (A-Z)</a:t>
            </a:r>
          </a:p>
          <a:p>
            <a:pPr marL="342900" lvl="8" indent="-342900">
              <a:spcBef>
                <a:spcPts val="800"/>
              </a:spcBef>
              <a:buClrTx/>
              <a:buNone/>
            </a:pPr>
            <a:r>
              <a:rPr lang="en-US" sz="1600" dirty="0"/>
              <a:t>The instructors table </a:t>
            </a:r>
            <a:r>
              <a:rPr lang="en-US" sz="1600" dirty="0" smtClean="0"/>
              <a:t>sorted</a:t>
            </a:r>
          </a:p>
          <a:p>
            <a:pPr marL="342900" lvl="8" indent="-342900">
              <a:spcBef>
                <a:spcPts val="800"/>
              </a:spcBef>
              <a:buClrTx/>
              <a:buNone/>
            </a:pPr>
            <a:r>
              <a:rPr lang="en-US" sz="1600" dirty="0" smtClean="0"/>
              <a:t> </a:t>
            </a:r>
            <a:r>
              <a:rPr lang="en-US" sz="1600" dirty="0"/>
              <a:t>alphabetically by  instructor  name </a:t>
            </a:r>
          </a:p>
          <a:p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2942468"/>
            <a:ext cx="7162800" cy="3880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422299"/>
            <a:ext cx="8229600" cy="651972"/>
          </a:xfrm>
          <a:prstGeom prst="rect">
            <a:avLst/>
          </a:prstGeom>
          <a:ln>
            <a:solidFill>
              <a:schemeClr val="tx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0" dirty="0" smtClean="0"/>
              <a:t>Manage a data grid view object at run time </a:t>
            </a:r>
            <a:endParaRPr lang="en-US" sz="3200" b="0" dirty="0"/>
          </a:p>
        </p:txBody>
      </p:sp>
      <p:cxnSp>
        <p:nvCxnSpPr>
          <p:cNvPr id="4" name="Elbow Connector 3"/>
          <p:cNvCxnSpPr/>
          <p:nvPr/>
        </p:nvCxnSpPr>
        <p:spPr>
          <a:xfrm rot="5400000" flipH="1" flipV="1">
            <a:off x="4000500" y="2781300"/>
            <a:ext cx="1447800" cy="609600"/>
          </a:xfrm>
          <a:prstGeom prst="bentConnector3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Elbow Connector 6"/>
          <p:cNvCxnSpPr/>
          <p:nvPr/>
        </p:nvCxnSpPr>
        <p:spPr>
          <a:xfrm rot="5400000" flipH="1" flipV="1">
            <a:off x="2400300" y="2637668"/>
            <a:ext cx="1447800" cy="609600"/>
          </a:xfrm>
          <a:prstGeom prst="bentConnector3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087223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1840</TotalTime>
  <Words>605</Words>
  <Application>Microsoft Office PowerPoint</Application>
  <PresentationFormat>عرض على الشاشة (3:4)‏</PresentationFormat>
  <Paragraphs>64</Paragraphs>
  <Slides>19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0" baseType="lpstr">
      <vt:lpstr>Angles</vt:lpstr>
      <vt:lpstr>Data  grid view </vt:lpstr>
      <vt:lpstr>الشريحة 2</vt:lpstr>
      <vt:lpstr>Data  grid view</vt:lpstr>
      <vt:lpstr>Data  grid view</vt:lpstr>
      <vt:lpstr>Data  gridview controls</vt:lpstr>
      <vt:lpstr>Data  grid view</vt:lpstr>
      <vt:lpstr>Data  gridview controls</vt:lpstr>
      <vt:lpstr>Data  grid view </vt:lpstr>
      <vt:lpstr>الشريحة 9</vt:lpstr>
      <vt:lpstr>انشاء شبكية بيانات</vt:lpstr>
      <vt:lpstr>Create a data gird view object</vt:lpstr>
      <vt:lpstr>Create a data gird view object</vt:lpstr>
      <vt:lpstr>Data Gird view tasks</vt:lpstr>
      <vt:lpstr>Preview the data bound to a data gird view objects</vt:lpstr>
      <vt:lpstr>ازالة عمود من شبكية بيانات</vt:lpstr>
      <vt:lpstr>الشريحة 16</vt:lpstr>
      <vt:lpstr>الشريحة 17</vt:lpstr>
      <vt:lpstr>الشريحة 18</vt:lpstr>
      <vt:lpstr>الشريحة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 gridview controls</dc:title>
  <dc:creator>Sara</dc:creator>
  <cp:lastModifiedBy>رباب</cp:lastModifiedBy>
  <cp:revision>64</cp:revision>
  <dcterms:created xsi:type="dcterms:W3CDTF">2006-08-16T00:00:00Z</dcterms:created>
  <dcterms:modified xsi:type="dcterms:W3CDTF">2012-12-14T11:18:58Z</dcterms:modified>
</cp:coreProperties>
</file>