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9" r:id="rId15"/>
    <p:sldId id="270" r:id="rId16"/>
    <p:sldId id="272" r:id="rId17"/>
    <p:sldId id="273" r:id="rId18"/>
    <p:sldId id="274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615" autoAdjust="0"/>
    <p:restoredTop sz="86404" autoAdjust="0"/>
  </p:normalViewPr>
  <p:slideViewPr>
    <p:cSldViewPr>
      <p:cViewPr varScale="1">
        <p:scale>
          <a:sx n="73" d="100"/>
          <a:sy n="73" d="100"/>
        </p:scale>
        <p:origin x="-76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8072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CC8150-BDB3-4DC4-AE9C-1EDB0A34CE10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E22E7-B3D9-402B-AE9D-E85DC4FAF9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170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3E22E7-B3D9-402B-AE9D-E85DC4FAF9C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7A79457-334C-4256-8F7D-D3CD38AAE916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E144BF6-D720-409D-AEEA-29DB5A5BAC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9457-334C-4256-8F7D-D3CD38AAE916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44BF6-D720-409D-AEEA-29DB5A5BAC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9457-334C-4256-8F7D-D3CD38AAE916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44BF6-D720-409D-AEEA-29DB5A5BAC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9457-334C-4256-8F7D-D3CD38AAE916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44BF6-D720-409D-AEEA-29DB5A5BAC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9457-334C-4256-8F7D-D3CD38AAE916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44BF6-D720-409D-AEEA-29DB5A5BAC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9457-334C-4256-8F7D-D3CD38AAE916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44BF6-D720-409D-AEEA-29DB5A5BAC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9457-334C-4256-8F7D-D3CD38AAE916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44BF6-D720-409D-AEEA-29DB5A5BAC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7A79457-334C-4256-8F7D-D3CD38AAE916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44BF6-D720-409D-AEEA-29DB5A5BAC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7A79457-334C-4256-8F7D-D3CD38AAE916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E144BF6-D720-409D-AEEA-29DB5A5BAC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9457-334C-4256-8F7D-D3CD38AAE916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44BF6-D720-409D-AEEA-29DB5A5BAC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9457-334C-4256-8F7D-D3CD38AAE916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44BF6-D720-409D-AEEA-29DB5A5BAC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488D0-348C-4EB7-9244-D7F9226AED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7A79457-334C-4256-8F7D-D3CD38AAE916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E144BF6-D720-409D-AEEA-29DB5A5BAC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glish-4u.de/a_an_some_ex1.ht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olearnenglish.com/cgi2/myexam/voir2r.php?id=4872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857232"/>
            <a:ext cx="7772400" cy="1470025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 and AN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5786" y="1857364"/>
            <a:ext cx="7572428" cy="4000528"/>
          </a:xfrm>
          <a:noFill/>
        </p:spPr>
        <p:txBody>
          <a:bodyPr>
            <a:noAutofit/>
          </a:bodyPr>
          <a:lstStyle/>
          <a:p>
            <a:pPr algn="l"/>
            <a:endPara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use 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A/AN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(articles) with 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singular countable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nouns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have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cup of coffee for breakfast !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There is 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 accident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on the corner</a:t>
            </a:r>
          </a:p>
          <a:p>
            <a:pPr algn="l"/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793001"/>
          </a:xfrm>
        </p:spPr>
        <p:txBody>
          <a:bodyPr>
            <a:normAutofit/>
          </a:bodyPr>
          <a:lstStyle/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A</a:t>
            </a:r>
            <a:r>
              <a:rPr lang="en-US" dirty="0"/>
              <a:t> is used when the next word starts with a </a:t>
            </a:r>
            <a:r>
              <a:rPr lang="en-US" b="1" dirty="0">
                <a:solidFill>
                  <a:srgbClr val="FF0000"/>
                </a:solidFill>
              </a:rPr>
              <a:t>consonant sound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r>
              <a:rPr lang="en-US" dirty="0"/>
              <a:t>A book</a:t>
            </a:r>
          </a:p>
          <a:p>
            <a:r>
              <a:rPr lang="en-US" dirty="0"/>
              <a:t>A guitar</a:t>
            </a:r>
          </a:p>
          <a:p>
            <a:r>
              <a:rPr lang="en-US" dirty="0"/>
              <a:t>A </a:t>
            </a:r>
            <a:r>
              <a:rPr lang="en-US" dirty="0" smtClean="0"/>
              <a:t>friend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A university (The start of the word university sounds like YOU, a consonant sound).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b="1" dirty="0">
                <a:solidFill>
                  <a:srgbClr val="FF0000"/>
                </a:solidFill>
              </a:rPr>
              <a:t>AN</a:t>
            </a:r>
            <a:r>
              <a:rPr lang="en-US" dirty="0"/>
              <a:t> is used when the next word starts with a </a:t>
            </a:r>
            <a:r>
              <a:rPr lang="en-US" b="1" dirty="0"/>
              <a:t>vowel sound</a:t>
            </a:r>
            <a:r>
              <a:rPr lang="en-US" dirty="0"/>
              <a:t>.</a:t>
            </a:r>
          </a:p>
          <a:p>
            <a:pPr marL="514350" indent="-514350">
              <a:buNone/>
            </a:pPr>
            <a:r>
              <a:rPr lang="en-US" dirty="0"/>
              <a:t>An apple</a:t>
            </a:r>
          </a:p>
          <a:p>
            <a:pPr marL="514350" indent="-514350">
              <a:buNone/>
            </a:pPr>
            <a:r>
              <a:rPr lang="en-US" dirty="0"/>
              <a:t>An ice-cream</a:t>
            </a:r>
          </a:p>
          <a:p>
            <a:pPr marL="514350" indent="-514350">
              <a:buNone/>
            </a:pPr>
            <a:r>
              <a:rPr lang="en-US" dirty="0"/>
              <a:t>An orange</a:t>
            </a:r>
          </a:p>
          <a:p>
            <a:pPr marL="514350" indent="-514350">
              <a:buNone/>
            </a:pPr>
            <a:r>
              <a:rPr lang="en-US" dirty="0"/>
              <a:t>An hour (the letter H in this word is silent so it sounds like it starts with a vowel).</a:t>
            </a:r>
          </a:p>
          <a:p>
            <a:pPr marL="514350" indent="-51435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 </a:t>
            </a:r>
            <a:r>
              <a:rPr lang="en-US" b="1" dirty="0" smtClean="0"/>
              <a:t>u</a:t>
            </a:r>
            <a:r>
              <a:rPr lang="en-US" dirty="0" smtClean="0"/>
              <a:t>nit</a:t>
            </a:r>
          </a:p>
          <a:p>
            <a:r>
              <a:rPr lang="en-US" dirty="0" smtClean="0"/>
              <a:t>This</a:t>
            </a:r>
            <a:r>
              <a:rPr lang="en-US" dirty="0"/>
              <a:t> </a:t>
            </a:r>
            <a:r>
              <a:rPr lang="en-US" b="1" dirty="0"/>
              <a:t>u</a:t>
            </a:r>
            <a:r>
              <a:rPr lang="en-US" dirty="0"/>
              <a:t> sounds like a consonant, so we use </a:t>
            </a:r>
            <a:r>
              <a:rPr lang="en-US" b="1" dirty="0"/>
              <a:t>a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 </a:t>
            </a:r>
            <a:r>
              <a:rPr lang="en-US" b="1" dirty="0" smtClean="0"/>
              <a:t>u</a:t>
            </a:r>
            <a:r>
              <a:rPr lang="en-US" dirty="0" smtClean="0"/>
              <a:t>ncle</a:t>
            </a:r>
          </a:p>
          <a:p>
            <a:r>
              <a:rPr lang="en-US" dirty="0" smtClean="0"/>
              <a:t>This</a:t>
            </a:r>
            <a:r>
              <a:rPr lang="en-US" dirty="0"/>
              <a:t> </a:t>
            </a:r>
            <a:r>
              <a:rPr lang="en-US" b="1" dirty="0"/>
              <a:t>u</a:t>
            </a:r>
            <a:r>
              <a:rPr lang="en-US" dirty="0"/>
              <a:t> sounds like a vowel, so we use </a:t>
            </a:r>
            <a:r>
              <a:rPr lang="en-US" b="1" dirty="0"/>
              <a:t>an</a:t>
            </a:r>
            <a:r>
              <a:rPr lang="en-US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We use 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SOME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 with 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plural nouns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uncountable nouns</a:t>
            </a:r>
            <a:r>
              <a:rPr lang="en-US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Some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is generally used in 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positive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sentences.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 have 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some information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for you about flights to Paris.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(Positive - Uncountable)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We met 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some friends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for drinks after work yesterday.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(Positive - Plural Countable)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I think he will have 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some time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to speak to you today.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(Positive - Uncountable)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SOME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is used in the following circumstances: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1. When we are offering something.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Would you like 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some coffee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Do you want 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some sugar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for your coffee?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2. When we are asking for something.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Could I have 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some salt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please?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Can I have 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some fries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with that?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3. When we are suggesting something.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Why don't we rent 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some movies 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 watch tonight?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Why don't you give her 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some advice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Questions </a:t>
            </a:r>
            <a:r>
              <a:rPr lang="en-US" b="1" dirty="0" smtClean="0"/>
              <a:t>with </a:t>
            </a:r>
            <a:r>
              <a:rPr lang="en-US" b="1" dirty="0"/>
              <a:t>Some</a:t>
            </a:r>
            <a:br>
              <a:rPr lang="en-US" b="1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http://www.english-4u.de/a_an_some_ex1.htm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6000" dirty="0" smtClean="0">
                <a:solidFill>
                  <a:srgbClr val="FF0000"/>
                </a:solidFill>
              </a:rPr>
              <a:t>Would like/ like</a:t>
            </a:r>
            <a:br>
              <a:rPr lang="en-US" sz="6000" dirty="0" smtClean="0">
                <a:solidFill>
                  <a:srgbClr val="FF0000"/>
                </a:solidFill>
              </a:rPr>
            </a:br>
            <a:endParaRPr lang="en-US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Would like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 means 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want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, but it is more polite.</a:t>
            </a:r>
            <a:br>
              <a:rPr lang="en-U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You can use it in sentences and questions.</a:t>
            </a:r>
            <a:br>
              <a:rPr lang="en-U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I’d like a biscuit.</a:t>
            </a:r>
            <a:br>
              <a:rPr lang="en-U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Would you like some tea?</a:t>
            </a:r>
          </a:p>
          <a:p>
            <a:pPr>
              <a:buNone/>
            </a:pP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2)  You can also use it to talk about your </a:t>
            </a:r>
            <a: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dreams and ambitions. 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I’d like to go to Japan.</a:t>
            </a:r>
            <a:br>
              <a:rPr lang="en-U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I wouldn’t like to live here!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2551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>Use: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8457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1)  Would like is the same for all persons.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would</a:t>
            </a:r>
            <a:r>
              <a:rPr lang="en-US" sz="3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like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some tea.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u="sng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You </a:t>
            </a:r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would</a:t>
            </a:r>
            <a:r>
              <a:rPr lang="en-US" sz="3200" u="sng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like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some tea.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u="sng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He / she / James </a:t>
            </a:r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would like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some tea.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 would like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some tea.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u="sng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They / our </a:t>
            </a:r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clients would like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some tea.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Form: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157031"/>
          </a:xfrm>
        </p:spPr>
        <p:txBody>
          <a:bodyPr>
            <a:noAutofit/>
          </a:bodyPr>
          <a:lstStyle/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2)     To make </a:t>
            </a:r>
            <a:r>
              <a:rPr lang="en-US" sz="32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questions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invert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 the subject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 would.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Would you / James / your clients like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some tea?</a:t>
            </a:r>
          </a:p>
          <a:p>
            <a:pPr>
              <a:buNone/>
            </a:pP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3)   Use 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wouldn’t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to make the </a:t>
            </a:r>
            <a:r>
              <a:rPr lang="en-US" sz="32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negative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form.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I wouldn’t like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to work there.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95386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4)  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Would like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can be followed by 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noun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 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to + verb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    Would you like </a:t>
            </a:r>
            <a:r>
              <a:rPr lang="en-US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biscuit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verb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     Would you like </a:t>
            </a:r>
            <a:r>
              <a:rPr lang="en-US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to go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to Malaysia?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5)   In 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positive sentences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, you can contract would to 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‘d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I would like to go to the USA.      =&gt;           </a:t>
            </a:r>
            <a:r>
              <a:rPr lang="en-US" sz="3000" u="sng" dirty="0" smtClean="0">
                <a:latin typeface="Times New Roman" pitchFamily="18" charset="0"/>
                <a:cs typeface="Times New Roman" pitchFamily="18" charset="0"/>
              </a:rPr>
              <a:t>I’d like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 to go to the USA.</a:t>
            </a:r>
            <a:br>
              <a:rPr lang="en-US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But NOT in negative sentences:</a:t>
            </a:r>
            <a:br>
              <a:rPr lang="en-US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I’dn’t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like to work in a factory.   =&gt;           I wouldn’t like to work in a factory.</a:t>
            </a:r>
            <a:br>
              <a:rPr lang="en-US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And NOT in short answers:</a:t>
            </a:r>
            <a:br>
              <a:rPr lang="en-US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Would you like to have a horse?</a:t>
            </a:r>
            <a:br>
              <a:rPr lang="en-US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Yes, I’d.    =&gt;           Yes, I would.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i="1" smtClean="0">
                <a:solidFill>
                  <a:schemeClr val="accent2"/>
                </a:solidFill>
              </a:rPr>
              <a:t>Would you like ….?</a:t>
            </a:r>
            <a:endParaRPr lang="en-US" b="1" i="1" smtClean="0">
              <a:solidFill>
                <a:schemeClr val="accent2"/>
              </a:solidFill>
            </a:endParaRPr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353425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4000" b="1" i="1" smtClean="0">
                <a:solidFill>
                  <a:schemeClr val="accent2"/>
                </a:solidFill>
              </a:rPr>
              <a:t>    	   </a:t>
            </a:r>
            <a:r>
              <a:rPr lang="en-GB" sz="4000" b="1" i="1" u="sng" smtClean="0">
                <a:solidFill>
                  <a:schemeClr val="accent2"/>
                </a:solidFill>
              </a:rPr>
              <a:t>Count Nouns	</a:t>
            </a:r>
            <a:r>
              <a:rPr lang="en-GB" sz="4000" b="1" i="1" smtClean="0">
                <a:solidFill>
                  <a:schemeClr val="accent2"/>
                </a:solidFill>
              </a:rPr>
              <a:t>			</a:t>
            </a:r>
          </a:p>
          <a:p>
            <a:pPr eaLnBrk="1" hangingPunct="1"/>
            <a:r>
              <a:rPr lang="en-GB" sz="4000" b="1" i="1" smtClean="0">
                <a:solidFill>
                  <a:srgbClr val="FF3399"/>
                </a:solidFill>
              </a:rPr>
              <a:t>an</a:t>
            </a:r>
            <a:r>
              <a:rPr lang="en-GB" sz="4000" b="1" i="1" smtClean="0">
                <a:solidFill>
                  <a:schemeClr val="accent2"/>
                </a:solidFill>
              </a:rPr>
              <a:t> apple?         </a:t>
            </a:r>
            <a:r>
              <a:rPr lang="en-GB" sz="4000" b="1" i="1" smtClean="0">
                <a:solidFill>
                  <a:srgbClr val="FF3399"/>
                </a:solidFill>
              </a:rPr>
              <a:t>some</a:t>
            </a:r>
            <a:r>
              <a:rPr lang="en-GB" sz="4000" b="1" i="1" smtClean="0">
                <a:solidFill>
                  <a:schemeClr val="accent2"/>
                </a:solidFill>
              </a:rPr>
              <a:t> apple</a:t>
            </a:r>
            <a:r>
              <a:rPr lang="en-GB" sz="4000" b="1" i="1" smtClean="0">
                <a:solidFill>
                  <a:srgbClr val="FF3399"/>
                </a:solidFill>
              </a:rPr>
              <a:t>s</a:t>
            </a:r>
            <a:r>
              <a:rPr lang="en-GB" sz="4000" b="1" i="1" smtClean="0">
                <a:solidFill>
                  <a:schemeClr val="accent2"/>
                </a:solidFill>
              </a:rPr>
              <a:t>?</a:t>
            </a:r>
          </a:p>
          <a:p>
            <a:pPr eaLnBrk="1" hangingPunct="1"/>
            <a:r>
              <a:rPr lang="en-GB" sz="4000" b="1" i="1" smtClean="0">
                <a:solidFill>
                  <a:srgbClr val="FF3399"/>
                </a:solidFill>
              </a:rPr>
              <a:t>a </a:t>
            </a:r>
            <a:r>
              <a:rPr lang="en-GB" sz="4000" b="1" i="1" smtClean="0">
                <a:solidFill>
                  <a:schemeClr val="accent2"/>
                </a:solidFill>
              </a:rPr>
              <a:t>banana?        </a:t>
            </a:r>
            <a:r>
              <a:rPr lang="en-GB" sz="4000" b="1" i="1" smtClean="0">
                <a:solidFill>
                  <a:srgbClr val="FF3399"/>
                </a:solidFill>
              </a:rPr>
              <a:t>some</a:t>
            </a:r>
            <a:r>
              <a:rPr lang="en-GB" sz="4000" b="1" i="1" smtClean="0">
                <a:solidFill>
                  <a:schemeClr val="accent2"/>
                </a:solidFill>
              </a:rPr>
              <a:t>  banana</a:t>
            </a:r>
            <a:r>
              <a:rPr lang="en-GB" sz="4000" b="1" i="1" smtClean="0">
                <a:solidFill>
                  <a:srgbClr val="FF3399"/>
                </a:solidFill>
              </a:rPr>
              <a:t>s</a:t>
            </a:r>
            <a:r>
              <a:rPr lang="en-GB" sz="4000" b="1" i="1" smtClean="0">
                <a:solidFill>
                  <a:schemeClr val="accent2"/>
                </a:solidFill>
              </a:rPr>
              <a:t>?</a:t>
            </a:r>
          </a:p>
          <a:p>
            <a:pPr eaLnBrk="1" hangingPunct="1"/>
            <a:r>
              <a:rPr lang="en-GB" sz="4000" b="1" i="1" smtClean="0">
                <a:solidFill>
                  <a:srgbClr val="FF3399"/>
                </a:solidFill>
              </a:rPr>
              <a:t>an </a:t>
            </a:r>
            <a:r>
              <a:rPr lang="en-GB" sz="4000" b="1" i="1" smtClean="0">
                <a:solidFill>
                  <a:schemeClr val="accent2"/>
                </a:solidFill>
              </a:rPr>
              <a:t>egg?            </a:t>
            </a:r>
            <a:r>
              <a:rPr lang="en-GB" sz="4000" b="1" i="1" smtClean="0">
                <a:solidFill>
                  <a:srgbClr val="FF3399"/>
                </a:solidFill>
              </a:rPr>
              <a:t>some</a:t>
            </a:r>
            <a:r>
              <a:rPr lang="en-GB" sz="4000" b="1" i="1" smtClean="0">
                <a:solidFill>
                  <a:schemeClr val="accent2"/>
                </a:solidFill>
              </a:rPr>
              <a:t>   egg</a:t>
            </a:r>
            <a:r>
              <a:rPr lang="en-GB" sz="4000" b="1" i="1" smtClean="0">
                <a:solidFill>
                  <a:srgbClr val="FF3399"/>
                </a:solidFill>
              </a:rPr>
              <a:t>s</a:t>
            </a:r>
            <a:r>
              <a:rPr lang="en-GB" sz="4000" b="1" i="1" smtClean="0">
                <a:solidFill>
                  <a:schemeClr val="accent2"/>
                </a:solidFill>
              </a:rPr>
              <a:t>?</a:t>
            </a:r>
          </a:p>
          <a:p>
            <a:pPr eaLnBrk="1" hangingPunct="1"/>
            <a:r>
              <a:rPr lang="en-GB" sz="4000" b="1" i="1" smtClean="0">
                <a:solidFill>
                  <a:srgbClr val="FF3399"/>
                </a:solidFill>
              </a:rPr>
              <a:t>a </a:t>
            </a:r>
            <a:r>
              <a:rPr lang="en-GB" sz="4000" b="1" i="1" smtClean="0">
                <a:solidFill>
                  <a:schemeClr val="accent2"/>
                </a:solidFill>
              </a:rPr>
              <a:t>biscuit?		  </a:t>
            </a:r>
            <a:r>
              <a:rPr lang="en-GB" sz="4000" b="1" i="1" smtClean="0">
                <a:solidFill>
                  <a:srgbClr val="FF3399"/>
                </a:solidFill>
              </a:rPr>
              <a:t>some</a:t>
            </a:r>
            <a:r>
              <a:rPr lang="en-GB" sz="4000" b="1" i="1" smtClean="0">
                <a:solidFill>
                  <a:schemeClr val="accent2"/>
                </a:solidFill>
              </a:rPr>
              <a:t>	biscuit</a:t>
            </a:r>
            <a:r>
              <a:rPr lang="en-GB" sz="4000" b="1" i="1" smtClean="0">
                <a:solidFill>
                  <a:srgbClr val="FF3399"/>
                </a:solidFill>
              </a:rPr>
              <a:t>s</a:t>
            </a:r>
            <a:r>
              <a:rPr lang="en-GB" sz="4000" b="1" i="1" smtClean="0">
                <a:solidFill>
                  <a:schemeClr val="accent2"/>
                </a:solidFill>
              </a:rPr>
              <a:t>?</a:t>
            </a:r>
            <a:endParaRPr lang="en-US" sz="4000" b="1" i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i="1" smtClean="0">
                <a:solidFill>
                  <a:schemeClr val="accent2"/>
                </a:solidFill>
              </a:rPr>
              <a:t>Would you like…….?</a:t>
            </a:r>
            <a:endParaRPr lang="en-US" b="1" i="1" smtClean="0">
              <a:solidFill>
                <a:schemeClr val="accent2"/>
              </a:solidFill>
            </a:endParaRPr>
          </a:p>
        </p:txBody>
      </p:sp>
      <p:sp>
        <p:nvSpPr>
          <p:cNvPr id="1945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sz="4400" b="1" smtClean="0">
                <a:solidFill>
                  <a:srgbClr val="FF3399"/>
                </a:solidFill>
              </a:rPr>
              <a:t>	‘a’ ‘an’			some</a:t>
            </a:r>
          </a:p>
          <a:p>
            <a:pPr eaLnBrk="1" hangingPunct="1">
              <a:buFontTx/>
              <a:buNone/>
            </a:pPr>
            <a:r>
              <a:rPr lang="en-GB" sz="4400" b="1" smtClean="0">
                <a:solidFill>
                  <a:schemeClr val="accent2"/>
                </a:solidFill>
              </a:rPr>
              <a:t>sandwich</a:t>
            </a:r>
            <a:r>
              <a:rPr lang="en-GB" sz="4400" b="1" smtClean="0">
                <a:solidFill>
                  <a:srgbClr val="FF3399"/>
                </a:solidFill>
              </a:rPr>
              <a:t>     	     </a:t>
            </a:r>
            <a:r>
              <a:rPr lang="en-GB" sz="4400" b="1" smtClean="0">
                <a:solidFill>
                  <a:schemeClr val="accent2"/>
                </a:solidFill>
              </a:rPr>
              <a:t>sandwiches</a:t>
            </a:r>
          </a:p>
          <a:p>
            <a:pPr eaLnBrk="1" hangingPunct="1">
              <a:buFontTx/>
              <a:buNone/>
            </a:pPr>
            <a:r>
              <a:rPr lang="en-GB" sz="4400" b="1" smtClean="0">
                <a:solidFill>
                  <a:schemeClr val="accent2"/>
                </a:solidFill>
              </a:rPr>
              <a:t>apple  	 		     apples</a:t>
            </a:r>
          </a:p>
          <a:p>
            <a:pPr eaLnBrk="1" hangingPunct="1">
              <a:buFontTx/>
              <a:buNone/>
            </a:pPr>
            <a:r>
              <a:rPr lang="en-GB" sz="4400" b="1" smtClean="0">
                <a:solidFill>
                  <a:schemeClr val="accent2"/>
                </a:solidFill>
              </a:rPr>
              <a:t>potato                  potatoes</a:t>
            </a:r>
          </a:p>
          <a:p>
            <a:pPr eaLnBrk="1" hangingPunct="1">
              <a:buFontTx/>
              <a:buNone/>
            </a:pPr>
            <a:r>
              <a:rPr lang="en-GB" sz="4400" b="1" smtClean="0">
                <a:solidFill>
                  <a:schemeClr val="accent2"/>
                </a:solidFill>
              </a:rPr>
              <a:t>orange                 oranges</a:t>
            </a:r>
            <a:endParaRPr lang="en-US" sz="4400" b="1" smtClean="0">
              <a:solidFill>
                <a:srgbClr val="FF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GB" b="1" i="1" smtClean="0">
                <a:solidFill>
                  <a:schemeClr val="accent2"/>
                </a:solidFill>
              </a:rPr>
              <a:t>Would you like …..?</a:t>
            </a:r>
            <a:endParaRPr lang="en-US" b="1" i="1" smtClean="0">
              <a:solidFill>
                <a:schemeClr val="accent2"/>
              </a:solidFill>
            </a:endParaRPr>
          </a:p>
        </p:txBody>
      </p:sp>
      <p:pic>
        <p:nvPicPr>
          <p:cNvPr id="30724" name="Picture 4" descr="j023401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54150" y="1854200"/>
            <a:ext cx="2044700" cy="1676400"/>
          </a:xfrm>
          <a:noFill/>
        </p:spPr>
      </p:pic>
      <p:pic>
        <p:nvPicPr>
          <p:cNvPr id="30726" name="Picture 6" descr="j027892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659563" y="1844675"/>
            <a:ext cx="1381125" cy="1381125"/>
          </a:xfrm>
          <a:noFill/>
        </p:spPr>
      </p:pic>
      <p:pic>
        <p:nvPicPr>
          <p:cNvPr id="30728" name="Picture 8" descr="j019928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4211638" y="4437063"/>
            <a:ext cx="1841500" cy="1771650"/>
          </a:xfrm>
          <a:noFill/>
        </p:spPr>
      </p:pic>
      <p:sp>
        <p:nvSpPr>
          <p:cNvPr id="13318" name="Text Box 10"/>
          <p:cNvSpPr txBox="1">
            <a:spLocks noChangeArrowheads="1"/>
          </p:cNvSpPr>
          <p:nvPr/>
        </p:nvSpPr>
        <p:spPr bwMode="auto">
          <a:xfrm>
            <a:off x="3687763" y="15763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ar-SA" sz="1800"/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3471863" y="1547813"/>
            <a:ext cx="33321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b="1" i="1">
                <a:solidFill>
                  <a:srgbClr val="FF3399"/>
                </a:solidFill>
              </a:rPr>
              <a:t>some</a:t>
            </a:r>
            <a:r>
              <a:rPr lang="en-GB" sz="3200" b="1" i="1">
                <a:solidFill>
                  <a:schemeClr val="accent2"/>
                </a:solidFill>
              </a:rPr>
              <a:t> bread</a:t>
            </a:r>
            <a:endParaRPr lang="en-US" sz="3200" b="1" i="1">
              <a:solidFill>
                <a:schemeClr val="accent2"/>
              </a:solidFill>
            </a:endParaRP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6011863" y="3357563"/>
            <a:ext cx="23447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b="1" i="1">
                <a:solidFill>
                  <a:srgbClr val="FF3399"/>
                </a:solidFill>
              </a:rPr>
              <a:t>some</a:t>
            </a:r>
            <a:r>
              <a:rPr lang="en-GB" sz="3200" b="1" i="1">
                <a:solidFill>
                  <a:schemeClr val="accent2"/>
                </a:solidFill>
              </a:rPr>
              <a:t> rice</a:t>
            </a:r>
            <a:endParaRPr lang="en-US" sz="3200" b="1" i="1">
              <a:solidFill>
                <a:schemeClr val="accent2"/>
              </a:solidFill>
            </a:endParaRP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6135688" y="5105400"/>
            <a:ext cx="26130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b="1" i="1">
                <a:solidFill>
                  <a:srgbClr val="FF3399"/>
                </a:solidFill>
              </a:rPr>
              <a:t>some</a:t>
            </a:r>
            <a:r>
              <a:rPr lang="en-GB" sz="3200" b="1" i="1">
                <a:solidFill>
                  <a:schemeClr val="accent2"/>
                </a:solidFill>
              </a:rPr>
              <a:t> coffee</a:t>
            </a:r>
            <a:endParaRPr lang="en-US" sz="3200" b="1" i="1">
              <a:solidFill>
                <a:schemeClr val="accent2"/>
              </a:solidFill>
            </a:endParaRPr>
          </a:p>
        </p:txBody>
      </p:sp>
      <p:sp>
        <p:nvSpPr>
          <p:cNvPr id="13322" name="Text Box 14"/>
          <p:cNvSpPr txBox="1">
            <a:spLocks noChangeArrowheads="1"/>
          </p:cNvSpPr>
          <p:nvPr/>
        </p:nvSpPr>
        <p:spPr bwMode="auto">
          <a:xfrm>
            <a:off x="1023938" y="3776663"/>
            <a:ext cx="1819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ar-SA"/>
          </a:p>
        </p:txBody>
      </p:sp>
      <p:pic>
        <p:nvPicPr>
          <p:cNvPr id="30737" name="Picture 17" descr="vkaqhxig[1]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1116013" y="3716338"/>
            <a:ext cx="2522537" cy="2187575"/>
          </a:xfrm>
          <a:noFill/>
        </p:spPr>
      </p:pic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1258888" y="5949950"/>
            <a:ext cx="2324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 i="1">
                <a:solidFill>
                  <a:srgbClr val="FF3399"/>
                </a:solidFill>
              </a:rPr>
              <a:t>some </a:t>
            </a:r>
            <a:r>
              <a:rPr lang="en-GB" sz="2800" b="1" i="1">
                <a:solidFill>
                  <a:schemeClr val="accent2"/>
                </a:solidFill>
              </a:rPr>
              <a:t>tea</a:t>
            </a:r>
            <a:endParaRPr lang="en-US" sz="2800" b="1" i="1">
              <a:solidFill>
                <a:srgbClr val="FF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1" grpId="0"/>
      <p:bldP spid="30732" grpId="0"/>
      <p:bldP spid="30733" grpId="0"/>
      <p:bldP spid="307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i="1" smtClean="0">
                <a:solidFill>
                  <a:schemeClr val="accent2"/>
                </a:solidFill>
              </a:rPr>
              <a:t>Would you like….?</a:t>
            </a:r>
            <a:endParaRPr lang="en-US" b="1" i="1" smtClean="0">
              <a:solidFill>
                <a:schemeClr val="accent2"/>
              </a:solidFill>
            </a:endParaRP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4000" b="1" i="1" dirty="0" smtClean="0">
                <a:solidFill>
                  <a:srgbClr val="FF3399"/>
                </a:solidFill>
              </a:rPr>
              <a:t>             </a:t>
            </a:r>
            <a:r>
              <a:rPr lang="en-GB" sz="4000" b="1" i="1" u="sng" dirty="0" smtClean="0">
                <a:solidFill>
                  <a:schemeClr val="accent2"/>
                </a:solidFill>
              </a:rPr>
              <a:t>Non count nouns</a:t>
            </a:r>
            <a:r>
              <a:rPr lang="en-GB" sz="4000" b="1" i="1" dirty="0" smtClean="0">
                <a:solidFill>
                  <a:srgbClr val="FF3399"/>
                </a:solidFill>
              </a:rPr>
              <a:t> 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4000" b="1" i="1" u="sng" dirty="0" smtClean="0">
                <a:solidFill>
                  <a:srgbClr val="FF3399"/>
                </a:solidFill>
              </a:rPr>
              <a:t>any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4000" b="1" i="1" dirty="0" smtClean="0">
                <a:solidFill>
                  <a:srgbClr val="FF3399"/>
                </a:solidFill>
              </a:rPr>
              <a:t>         </a:t>
            </a:r>
            <a:r>
              <a:rPr lang="en-GB" sz="3600" b="1" i="1" dirty="0" smtClean="0">
                <a:solidFill>
                  <a:schemeClr val="accent2"/>
                </a:solidFill>
              </a:rPr>
              <a:t>milk?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3600" b="1" i="1" dirty="0" smtClean="0">
                <a:solidFill>
                  <a:schemeClr val="accent2"/>
                </a:solidFill>
              </a:rPr>
              <a:t>             cheese?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sz="3600" b="1" i="1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4000" b="1" i="1" dirty="0" smtClean="0">
                <a:solidFill>
                  <a:srgbClr val="FF3399"/>
                </a:solidFill>
              </a:rPr>
              <a:t>			        </a:t>
            </a:r>
            <a:r>
              <a:rPr lang="en-GB" sz="4000" b="1" i="1" dirty="0" smtClean="0">
                <a:solidFill>
                  <a:schemeClr val="accent2"/>
                </a:solidFill>
              </a:rPr>
              <a:t>bread?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4000" b="1" i="1" u="sng" dirty="0" smtClean="0">
                <a:solidFill>
                  <a:srgbClr val="FF3399"/>
                </a:solidFill>
              </a:rPr>
              <a:t> </a:t>
            </a:r>
            <a:endParaRPr lang="en-US" sz="4000" b="1" i="1" u="sng" dirty="0" smtClean="0">
              <a:solidFill>
                <a:srgbClr val="FF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755650" y="549275"/>
            <a:ext cx="7797800" cy="508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600" b="1" i="1">
                <a:solidFill>
                  <a:schemeClr val="accent2"/>
                </a:solidFill>
              </a:rPr>
              <a:t>Use </a:t>
            </a:r>
            <a:r>
              <a:rPr lang="en-GB" sz="3600" b="1" i="1">
                <a:solidFill>
                  <a:srgbClr val="FF3399"/>
                </a:solidFill>
              </a:rPr>
              <a:t>‘</a:t>
            </a:r>
            <a:r>
              <a:rPr lang="en-GB" sz="3600" b="1" i="1" u="sng">
                <a:solidFill>
                  <a:srgbClr val="FF3399"/>
                </a:solidFill>
              </a:rPr>
              <a:t>some’</a:t>
            </a:r>
          </a:p>
          <a:p>
            <a:pPr>
              <a:buFontTx/>
              <a:buChar char="•"/>
            </a:pPr>
            <a:endParaRPr lang="en-GB" sz="3200" b="1" i="1">
              <a:solidFill>
                <a:schemeClr val="accent2"/>
              </a:solidFill>
            </a:endParaRPr>
          </a:p>
          <a:p>
            <a:pPr>
              <a:buFontTx/>
              <a:buChar char="•"/>
            </a:pPr>
            <a:endParaRPr lang="en-GB" sz="3200" b="1" i="1">
              <a:solidFill>
                <a:schemeClr val="accent2"/>
              </a:solidFill>
            </a:endParaRPr>
          </a:p>
          <a:p>
            <a:r>
              <a:rPr lang="en-GB" sz="3200" b="1" i="1">
                <a:solidFill>
                  <a:schemeClr val="accent2"/>
                </a:solidFill>
              </a:rPr>
              <a:t> </a:t>
            </a:r>
          </a:p>
          <a:p>
            <a:endParaRPr lang="en-GB" sz="3200" b="1" i="1">
              <a:solidFill>
                <a:schemeClr val="accent2"/>
              </a:solidFill>
            </a:endParaRPr>
          </a:p>
          <a:p>
            <a:endParaRPr lang="en-GB" sz="3200" b="1" i="1">
              <a:solidFill>
                <a:schemeClr val="accent2"/>
              </a:solidFill>
            </a:endParaRPr>
          </a:p>
          <a:p>
            <a:r>
              <a:rPr lang="en-GB" sz="3200" b="1" i="1">
                <a:solidFill>
                  <a:schemeClr val="accent2"/>
                </a:solidFill>
              </a:rPr>
              <a:t>Use </a:t>
            </a:r>
            <a:r>
              <a:rPr lang="en-GB" sz="3600" b="1" i="1" u="sng">
                <a:solidFill>
                  <a:srgbClr val="FF3399"/>
                </a:solidFill>
              </a:rPr>
              <a:t>‘any’</a:t>
            </a:r>
          </a:p>
          <a:p>
            <a:endParaRPr lang="en-GB" sz="3200" b="1" i="1">
              <a:solidFill>
                <a:schemeClr val="accent2"/>
              </a:solidFill>
            </a:endParaRPr>
          </a:p>
          <a:p>
            <a:pPr>
              <a:buFontTx/>
              <a:buChar char="•"/>
            </a:pPr>
            <a:endParaRPr lang="en-GB" sz="3200" b="1" i="1">
              <a:solidFill>
                <a:schemeClr val="accent2"/>
              </a:solidFill>
            </a:endParaRPr>
          </a:p>
          <a:p>
            <a:endParaRPr lang="en-US" sz="3200" b="1" i="1">
              <a:solidFill>
                <a:schemeClr val="accent2"/>
              </a:solidFill>
            </a:endParaRP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971550" y="1223963"/>
            <a:ext cx="1936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600" b="1" i="1" u="sng">
                <a:solidFill>
                  <a:schemeClr val="accent2"/>
                </a:solidFill>
              </a:rPr>
              <a:t>Positive</a:t>
            </a:r>
            <a:endParaRPr lang="en-US" sz="3600" b="1" i="1" u="sng">
              <a:solidFill>
                <a:schemeClr val="accent2"/>
              </a:solidFill>
            </a:endParaRP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900113" y="2060575"/>
            <a:ext cx="5327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 i="1">
                <a:solidFill>
                  <a:schemeClr val="accent2"/>
                </a:solidFill>
              </a:rPr>
              <a:t>More than one count nouns.</a:t>
            </a:r>
            <a:endParaRPr lang="en-US" sz="2800" b="1" i="1">
              <a:solidFill>
                <a:schemeClr val="accent2"/>
              </a:solidFill>
            </a:endParaRPr>
          </a:p>
        </p:txBody>
      </p:sp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971550" y="2636838"/>
            <a:ext cx="57816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 i="1">
                <a:solidFill>
                  <a:schemeClr val="accent2"/>
                </a:solidFill>
              </a:rPr>
              <a:t>Non count nouns</a:t>
            </a:r>
            <a:endParaRPr lang="en-US" sz="2800" b="1" i="1">
              <a:solidFill>
                <a:schemeClr val="accent2"/>
              </a:solidFill>
            </a:endParaRPr>
          </a:p>
        </p:txBody>
      </p:sp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900113" y="4149725"/>
            <a:ext cx="5924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600" b="1" i="1" u="sng">
                <a:solidFill>
                  <a:srgbClr val="FF3399"/>
                </a:solidFill>
              </a:rPr>
              <a:t>Negative and question</a:t>
            </a:r>
            <a:endParaRPr lang="en-US" sz="3600" b="1" i="1" u="sng">
              <a:solidFill>
                <a:srgbClr val="FF3399"/>
              </a:solidFill>
            </a:endParaRPr>
          </a:p>
        </p:txBody>
      </p:sp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900113" y="4508500"/>
            <a:ext cx="69183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b="1" i="1">
                <a:solidFill>
                  <a:schemeClr val="accent2"/>
                </a:solidFill>
              </a:rPr>
              <a:t>Count Nouns (more than  one</a:t>
            </a:r>
            <a:r>
              <a:rPr lang="en-GB" sz="3600" b="1" i="1">
                <a:solidFill>
                  <a:schemeClr val="accent2"/>
                </a:solidFill>
              </a:rPr>
              <a:t>)</a:t>
            </a:r>
            <a:r>
              <a:rPr lang="en-GB" b="1" i="1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1210" name="Text Box 10"/>
          <p:cNvSpPr txBox="1">
            <a:spLocks noChangeArrowheads="1"/>
          </p:cNvSpPr>
          <p:nvPr/>
        </p:nvSpPr>
        <p:spPr bwMode="auto">
          <a:xfrm>
            <a:off x="900113" y="5084763"/>
            <a:ext cx="57800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b="1" i="1">
                <a:solidFill>
                  <a:schemeClr val="accent2"/>
                </a:solidFill>
              </a:rPr>
              <a:t>Non count nouns</a:t>
            </a:r>
            <a:endParaRPr lang="en-US" sz="3200" b="1" i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/>
      <p:bldP spid="51206" grpId="0"/>
      <p:bldP spid="51207" grpId="0"/>
      <p:bldP spid="51208" grpId="0"/>
      <p:bldP spid="51209" grpId="0" build="allAtOnce"/>
      <p:bldP spid="512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b="1" i="1" u="sng" smtClean="0">
                <a:solidFill>
                  <a:schemeClr val="accent2"/>
                </a:solidFill>
              </a:rPr>
              <a:t>COUNT and NON COUNT NOUNS</a:t>
            </a:r>
            <a:endParaRPr lang="en-US" sz="3600" b="1" i="1" u="sng" smtClean="0">
              <a:solidFill>
                <a:schemeClr val="accent2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686800" cy="504031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2800" b="1" i="1" u="sng" dirty="0" smtClean="0">
                <a:solidFill>
                  <a:schemeClr val="accent2"/>
                </a:solidFill>
              </a:rPr>
              <a:t>Positive</a:t>
            </a:r>
            <a:r>
              <a:rPr lang="en-GB" sz="2000" b="1" i="1" u="sng" dirty="0" smtClean="0">
                <a:solidFill>
                  <a:schemeClr val="accent2"/>
                </a:solidFill>
              </a:rPr>
              <a:t> </a:t>
            </a:r>
            <a:r>
              <a:rPr lang="en-GB" b="1" i="1" dirty="0" smtClean="0">
                <a:solidFill>
                  <a:schemeClr val="accent2"/>
                </a:solidFill>
              </a:rPr>
              <a:t>+</a:t>
            </a:r>
            <a:endParaRPr lang="en-GB" b="1" i="1" u="sng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2000" b="1" i="1" dirty="0" smtClean="0">
                <a:solidFill>
                  <a:schemeClr val="accent2"/>
                </a:solidFill>
              </a:rPr>
              <a:t>I have </a:t>
            </a:r>
            <a:r>
              <a:rPr lang="en-GB" sz="2000" b="1" i="1" dirty="0" smtClean="0">
                <a:solidFill>
                  <a:srgbClr val="FF3399"/>
                </a:solidFill>
              </a:rPr>
              <a:t>___  </a:t>
            </a:r>
            <a:r>
              <a:rPr lang="en-GB" sz="2000" b="1" i="1" dirty="0" smtClean="0">
                <a:solidFill>
                  <a:schemeClr val="accent2"/>
                </a:solidFill>
              </a:rPr>
              <a:t>orange.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2000" b="1" i="1" dirty="0" smtClean="0">
                <a:solidFill>
                  <a:schemeClr val="accent2"/>
                </a:solidFill>
              </a:rPr>
              <a:t>I have </a:t>
            </a:r>
            <a:r>
              <a:rPr lang="en-GB" sz="2000" b="1" i="1" dirty="0" smtClean="0">
                <a:solidFill>
                  <a:srgbClr val="FF3399"/>
                </a:solidFill>
              </a:rPr>
              <a:t>_____</a:t>
            </a:r>
            <a:r>
              <a:rPr lang="en-GB" sz="2000" b="1" i="1" dirty="0" smtClean="0">
                <a:solidFill>
                  <a:schemeClr val="accent2"/>
                </a:solidFill>
              </a:rPr>
              <a:t> oranges.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2000" b="1" i="1" dirty="0" smtClean="0">
                <a:solidFill>
                  <a:schemeClr val="hlink"/>
                </a:solidFill>
              </a:rPr>
              <a:t>I have</a:t>
            </a:r>
            <a:r>
              <a:rPr lang="en-GB" sz="2000" b="1" i="1" dirty="0" smtClean="0">
                <a:solidFill>
                  <a:schemeClr val="accent2"/>
                </a:solidFill>
              </a:rPr>
              <a:t> </a:t>
            </a:r>
            <a:r>
              <a:rPr lang="en-GB" sz="2000" b="1" i="1" dirty="0" smtClean="0">
                <a:solidFill>
                  <a:srgbClr val="FF3399"/>
                </a:solidFill>
              </a:rPr>
              <a:t>_____ </a:t>
            </a:r>
            <a:r>
              <a:rPr lang="en-GB" sz="2000" b="1" i="1" dirty="0" smtClean="0">
                <a:solidFill>
                  <a:schemeClr val="hlink"/>
                </a:solidFill>
              </a:rPr>
              <a:t>milk.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sz="2000" b="1" i="1" dirty="0" smtClean="0">
              <a:solidFill>
                <a:schemeClr val="hlink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GB" sz="2800" b="1" i="1" u="sng" dirty="0" smtClean="0">
                <a:solidFill>
                  <a:schemeClr val="accent2"/>
                </a:solidFill>
              </a:rPr>
              <a:t>Question </a:t>
            </a:r>
            <a:r>
              <a:rPr lang="en-GB" b="1" i="1" dirty="0" smtClean="0">
                <a:solidFill>
                  <a:schemeClr val="accent2"/>
                </a:solidFill>
              </a:rPr>
              <a:t>?</a:t>
            </a:r>
            <a:endParaRPr lang="en-GB" sz="2000" b="1" i="1" u="sng" dirty="0" smtClean="0">
              <a:solidFill>
                <a:schemeClr val="accent2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GB" sz="2000" b="1" i="1" dirty="0" smtClean="0">
                <a:solidFill>
                  <a:schemeClr val="accent2"/>
                </a:solidFill>
              </a:rPr>
              <a:t>   Do you have </a:t>
            </a:r>
            <a:r>
              <a:rPr lang="en-GB" sz="2000" b="1" i="1" dirty="0" smtClean="0">
                <a:solidFill>
                  <a:srgbClr val="FF3399"/>
                </a:solidFill>
              </a:rPr>
              <a:t>___ </a:t>
            </a:r>
            <a:r>
              <a:rPr lang="en-GB" sz="2000" b="1" i="1" dirty="0" smtClean="0">
                <a:solidFill>
                  <a:schemeClr val="accent2"/>
                </a:solidFill>
              </a:rPr>
              <a:t>orange? </a:t>
            </a:r>
            <a:endParaRPr lang="en-GB" sz="2000" b="1" i="1" smtClean="0">
              <a:solidFill>
                <a:schemeClr val="accent2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GB" sz="2000" b="1" i="1" smtClean="0">
                <a:solidFill>
                  <a:schemeClr val="accent2"/>
                </a:solidFill>
              </a:rPr>
              <a:t>        </a:t>
            </a:r>
            <a:r>
              <a:rPr lang="en-GB" sz="2000" b="1" i="1" dirty="0" smtClean="0">
                <a:solidFill>
                  <a:schemeClr val="accent2"/>
                </a:solidFill>
              </a:rPr>
              <a:t>Do you have </a:t>
            </a:r>
            <a:r>
              <a:rPr lang="en-GB" sz="2000" b="1" i="1" dirty="0" smtClean="0">
                <a:solidFill>
                  <a:srgbClr val="FF3399"/>
                </a:solidFill>
              </a:rPr>
              <a:t>____ </a:t>
            </a:r>
            <a:r>
              <a:rPr lang="en-GB" sz="2000" b="1" i="1" dirty="0" smtClean="0">
                <a:solidFill>
                  <a:schemeClr val="accent2"/>
                </a:solidFill>
              </a:rPr>
              <a:t>oranges?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GB" sz="2000" b="1" i="1" dirty="0" smtClean="0">
                <a:solidFill>
                  <a:schemeClr val="hlink"/>
                </a:solidFill>
              </a:rPr>
              <a:t> Do you have</a:t>
            </a:r>
            <a:r>
              <a:rPr lang="en-GB" sz="2000" b="1" i="1" dirty="0" smtClean="0">
                <a:solidFill>
                  <a:schemeClr val="accent2"/>
                </a:solidFill>
              </a:rPr>
              <a:t> </a:t>
            </a:r>
            <a:r>
              <a:rPr lang="en-GB" sz="2000" b="1" i="1" dirty="0" smtClean="0">
                <a:solidFill>
                  <a:srgbClr val="FF3399"/>
                </a:solidFill>
              </a:rPr>
              <a:t>____ </a:t>
            </a:r>
            <a:r>
              <a:rPr lang="en-GB" sz="2000" b="1" i="1" dirty="0" smtClean="0">
                <a:solidFill>
                  <a:schemeClr val="hlink"/>
                </a:solidFill>
              </a:rPr>
              <a:t>milk?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sz="2000" b="1" i="1" dirty="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2000" b="1" i="1" dirty="0" smtClean="0">
                <a:solidFill>
                  <a:schemeClr val="accent2"/>
                </a:solidFill>
              </a:rPr>
              <a:t>                                                                                    </a:t>
            </a:r>
            <a:r>
              <a:rPr lang="en-GB" sz="2800" b="1" i="1" dirty="0" smtClean="0">
                <a:solidFill>
                  <a:schemeClr val="accent2"/>
                </a:solidFill>
              </a:rPr>
              <a:t> </a:t>
            </a:r>
            <a:r>
              <a:rPr lang="en-GB" sz="2800" b="1" i="1" u="sng" dirty="0" smtClean="0">
                <a:solidFill>
                  <a:schemeClr val="accent2"/>
                </a:solidFill>
              </a:rPr>
              <a:t>Negative </a:t>
            </a:r>
            <a:r>
              <a:rPr lang="en-GB" b="1" i="1" dirty="0" smtClean="0">
                <a:solidFill>
                  <a:schemeClr val="accent2"/>
                </a:solidFill>
              </a:rPr>
              <a:t>-</a:t>
            </a:r>
            <a:endParaRPr lang="en-GB" sz="2000" b="1" i="1" u="sng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2000" b="1" i="1" dirty="0" smtClean="0">
                <a:solidFill>
                  <a:schemeClr val="accent2"/>
                </a:solidFill>
              </a:rPr>
              <a:t>                                                                          I don’t have </a:t>
            </a:r>
            <a:r>
              <a:rPr lang="en-GB" sz="2000" b="1" i="1" dirty="0" smtClean="0">
                <a:solidFill>
                  <a:srgbClr val="FF3399"/>
                </a:solidFill>
              </a:rPr>
              <a:t>__   </a:t>
            </a:r>
            <a:r>
              <a:rPr lang="en-GB" sz="2000" b="1" i="1" dirty="0" smtClean="0">
                <a:solidFill>
                  <a:schemeClr val="accent2"/>
                </a:solidFill>
              </a:rPr>
              <a:t>orange.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2000" b="1" i="1" dirty="0" smtClean="0">
                <a:solidFill>
                  <a:schemeClr val="accent2"/>
                </a:solidFill>
              </a:rPr>
              <a:t>                                                                          I don’t have </a:t>
            </a:r>
            <a:r>
              <a:rPr lang="en-GB" sz="2000" b="1" i="1" dirty="0" smtClean="0">
                <a:solidFill>
                  <a:srgbClr val="FF3399"/>
                </a:solidFill>
              </a:rPr>
              <a:t>___</a:t>
            </a:r>
            <a:r>
              <a:rPr lang="en-GB" sz="2000" b="1" i="1" dirty="0" smtClean="0">
                <a:solidFill>
                  <a:schemeClr val="accent2"/>
                </a:solidFill>
              </a:rPr>
              <a:t>  oranges.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2000" b="1" i="1" dirty="0" smtClean="0">
                <a:solidFill>
                  <a:schemeClr val="accent2"/>
                </a:solidFill>
              </a:rPr>
              <a:t>                                                                          </a:t>
            </a:r>
            <a:r>
              <a:rPr lang="en-GB" sz="2000" b="1" i="1" dirty="0" smtClean="0">
                <a:solidFill>
                  <a:schemeClr val="hlink"/>
                </a:solidFill>
              </a:rPr>
              <a:t>I don’t have</a:t>
            </a:r>
            <a:r>
              <a:rPr lang="en-GB" sz="2000" b="1" i="1" dirty="0" smtClean="0">
                <a:solidFill>
                  <a:schemeClr val="accent2"/>
                </a:solidFill>
              </a:rPr>
              <a:t> </a:t>
            </a:r>
            <a:r>
              <a:rPr lang="en-GB" sz="2000" b="1" i="1" dirty="0" smtClean="0">
                <a:solidFill>
                  <a:srgbClr val="FF3399"/>
                </a:solidFill>
              </a:rPr>
              <a:t>___</a:t>
            </a:r>
            <a:r>
              <a:rPr lang="en-GB" sz="2000" b="1" i="1" dirty="0" smtClean="0">
                <a:solidFill>
                  <a:schemeClr val="accent2"/>
                </a:solidFill>
              </a:rPr>
              <a:t>  </a:t>
            </a:r>
            <a:r>
              <a:rPr lang="en-GB" sz="2000" b="1" i="1" dirty="0" smtClean="0">
                <a:solidFill>
                  <a:schemeClr val="hlink"/>
                </a:solidFill>
              </a:rPr>
              <a:t>milk.</a:t>
            </a:r>
          </a:p>
          <a:p>
            <a:pPr eaLnBrk="1" hangingPunct="1">
              <a:lnSpc>
                <a:spcPct val="80000"/>
              </a:lnSpc>
            </a:pPr>
            <a:endParaRPr lang="en-US" sz="2000" b="1" i="1" dirty="0" smtClean="0">
              <a:solidFill>
                <a:schemeClr val="hlink"/>
              </a:solidFill>
            </a:endParaRP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1331913" y="1773238"/>
            <a:ext cx="481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i="1">
                <a:solidFill>
                  <a:srgbClr val="FF3399"/>
                </a:solidFill>
              </a:rPr>
              <a:t>an</a:t>
            </a:r>
            <a:endParaRPr lang="en-US" sz="2000" b="1" i="1">
              <a:solidFill>
                <a:srgbClr val="FF3399"/>
              </a:solidFill>
            </a:endParaRP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1258888" y="2060575"/>
            <a:ext cx="847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i="1" dirty="0">
                <a:solidFill>
                  <a:srgbClr val="FF3399"/>
                </a:solidFill>
              </a:rPr>
              <a:t>some</a:t>
            </a:r>
            <a:endParaRPr lang="en-US" sz="2000" b="1" i="1" dirty="0">
              <a:solidFill>
                <a:srgbClr val="FF3399"/>
              </a:solidFill>
            </a:endParaRP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1258888" y="2349500"/>
            <a:ext cx="847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>
                <a:solidFill>
                  <a:srgbClr val="FF3399"/>
                </a:solidFill>
              </a:rPr>
              <a:t>some</a:t>
            </a:r>
            <a:endParaRPr lang="en-US" sz="2000" b="1">
              <a:solidFill>
                <a:srgbClr val="FF3399"/>
              </a:solidFill>
            </a:endParaRPr>
          </a:p>
        </p:txBody>
      </p:sp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4932363" y="3429000"/>
            <a:ext cx="622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i="1">
                <a:solidFill>
                  <a:srgbClr val="FF3399"/>
                </a:solidFill>
              </a:rPr>
              <a:t>any</a:t>
            </a:r>
            <a:endParaRPr lang="en-US" sz="2000" b="1" i="1">
              <a:solidFill>
                <a:srgbClr val="FF3399"/>
              </a:solidFill>
            </a:endParaRPr>
          </a:p>
        </p:txBody>
      </p:sp>
      <p:sp>
        <p:nvSpPr>
          <p:cNvPr id="50186" name="Text Box 10"/>
          <p:cNvSpPr txBox="1">
            <a:spLocks noChangeArrowheads="1"/>
          </p:cNvSpPr>
          <p:nvPr/>
        </p:nvSpPr>
        <p:spPr bwMode="auto">
          <a:xfrm>
            <a:off x="4932363" y="3716338"/>
            <a:ext cx="622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i="1">
                <a:solidFill>
                  <a:srgbClr val="FF3399"/>
                </a:solidFill>
              </a:rPr>
              <a:t>any</a:t>
            </a:r>
            <a:endParaRPr lang="en-US" sz="2000" b="1" i="1">
              <a:solidFill>
                <a:srgbClr val="FF3399"/>
              </a:solidFill>
            </a:endParaRPr>
          </a:p>
        </p:txBody>
      </p:sp>
      <p:sp>
        <p:nvSpPr>
          <p:cNvPr id="50187" name="Text Box 11"/>
          <p:cNvSpPr txBox="1">
            <a:spLocks noChangeArrowheads="1"/>
          </p:cNvSpPr>
          <p:nvPr/>
        </p:nvSpPr>
        <p:spPr bwMode="auto">
          <a:xfrm>
            <a:off x="4932363" y="4076700"/>
            <a:ext cx="622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i="1">
                <a:solidFill>
                  <a:srgbClr val="FF3399"/>
                </a:solidFill>
              </a:rPr>
              <a:t>any</a:t>
            </a:r>
            <a:endParaRPr lang="en-US" sz="2000" b="1" i="1">
              <a:solidFill>
                <a:srgbClr val="FF3399"/>
              </a:solidFill>
            </a:endParaRPr>
          </a:p>
        </p:txBody>
      </p:sp>
      <p:sp>
        <p:nvSpPr>
          <p:cNvPr id="50188" name="Text Box 12"/>
          <p:cNvSpPr txBox="1">
            <a:spLocks noChangeArrowheads="1"/>
          </p:cNvSpPr>
          <p:nvPr/>
        </p:nvSpPr>
        <p:spPr bwMode="auto">
          <a:xfrm>
            <a:off x="7092950" y="5157788"/>
            <a:ext cx="622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i="1">
                <a:solidFill>
                  <a:srgbClr val="FF3399"/>
                </a:solidFill>
              </a:rPr>
              <a:t>any</a:t>
            </a:r>
            <a:endParaRPr lang="en-US" sz="2000" b="1" i="1">
              <a:solidFill>
                <a:srgbClr val="FF3399"/>
              </a:solidFill>
            </a:endParaRPr>
          </a:p>
        </p:txBody>
      </p:sp>
      <p:sp>
        <p:nvSpPr>
          <p:cNvPr id="50189" name="Text Box 13"/>
          <p:cNvSpPr txBox="1">
            <a:spLocks noChangeArrowheads="1"/>
          </p:cNvSpPr>
          <p:nvPr/>
        </p:nvSpPr>
        <p:spPr bwMode="auto">
          <a:xfrm>
            <a:off x="7092950" y="5445125"/>
            <a:ext cx="622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i="1">
                <a:solidFill>
                  <a:srgbClr val="FF3399"/>
                </a:solidFill>
              </a:rPr>
              <a:t>any</a:t>
            </a:r>
            <a:endParaRPr lang="en-US" sz="2000" b="1" i="1">
              <a:solidFill>
                <a:srgbClr val="FF3399"/>
              </a:solidFill>
            </a:endParaRPr>
          </a:p>
        </p:txBody>
      </p:sp>
      <p:sp>
        <p:nvSpPr>
          <p:cNvPr id="50190" name="Text Box 14"/>
          <p:cNvSpPr txBox="1">
            <a:spLocks noChangeArrowheads="1"/>
          </p:cNvSpPr>
          <p:nvPr/>
        </p:nvSpPr>
        <p:spPr bwMode="auto">
          <a:xfrm>
            <a:off x="7092950" y="5734050"/>
            <a:ext cx="622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i="1">
                <a:solidFill>
                  <a:srgbClr val="FF3399"/>
                </a:solidFill>
              </a:rPr>
              <a:t>any</a:t>
            </a:r>
            <a:endParaRPr lang="en-US" sz="2000" b="1" i="1">
              <a:solidFill>
                <a:srgbClr val="FF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2" grpId="0"/>
      <p:bldP spid="50183" grpId="0"/>
      <p:bldP spid="50184" grpId="0"/>
      <p:bldP spid="50185" grpId="0"/>
      <p:bldP spid="50186" grpId="0"/>
      <p:bldP spid="50187" grpId="0"/>
      <p:bldP spid="50188" grpId="0"/>
      <p:bldP spid="50189" grpId="0"/>
      <p:bldP spid="5019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Use 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like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to talk about things you like all the time. 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 like chocolate cake. It’s my favorite food. 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Use 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would like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to talk about things you want now, or at some time in the future.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 I’d like a cup of coffee please.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 I’d like to work in a chocolate factory.</a:t>
            </a:r>
          </a:p>
          <a:p>
            <a:pPr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Like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143108" y="5429264"/>
            <a:ext cx="7000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http://www.tolearnenglish.com/cgi2/myexam/voir2r.php?id=48729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65</TotalTime>
  <Words>179</Words>
  <Application>Microsoft Office PowerPoint</Application>
  <PresentationFormat>On-screen Show (4:3)</PresentationFormat>
  <Paragraphs>131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Concourse</vt:lpstr>
      <vt:lpstr>A and AN </vt:lpstr>
      <vt:lpstr>Slide 2</vt:lpstr>
      <vt:lpstr>Slide 3</vt:lpstr>
      <vt:lpstr>Slide 4</vt:lpstr>
      <vt:lpstr>Slide 5</vt:lpstr>
      <vt:lpstr>Questions with Some </vt:lpstr>
      <vt:lpstr>Quiz </vt:lpstr>
      <vt:lpstr>Slide 8</vt:lpstr>
      <vt:lpstr> Use:</vt:lpstr>
      <vt:lpstr>Form: </vt:lpstr>
      <vt:lpstr>Slide 11</vt:lpstr>
      <vt:lpstr>Slide 12</vt:lpstr>
      <vt:lpstr>Would you like ….?</vt:lpstr>
      <vt:lpstr>Would you like…….?</vt:lpstr>
      <vt:lpstr>Would you like …..?</vt:lpstr>
      <vt:lpstr>Would you like….?</vt:lpstr>
      <vt:lpstr>Slide 17</vt:lpstr>
      <vt:lpstr>COUNT and NON COUNT NOUNS</vt:lpstr>
      <vt:lpstr>Like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and AN</dc:title>
  <dc:creator>asqpt</dc:creator>
  <cp:lastModifiedBy>asqpt</cp:lastModifiedBy>
  <cp:revision>11</cp:revision>
  <dcterms:created xsi:type="dcterms:W3CDTF">2013-12-16T17:56:07Z</dcterms:created>
  <dcterms:modified xsi:type="dcterms:W3CDTF">2013-12-28T17:00:03Z</dcterms:modified>
</cp:coreProperties>
</file>