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0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962A17B-DEE1-423A-9117-2DCE8DA248E4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955E08B-2220-4965-842E-FB9D2C0F25C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5E08B-2220-4965-842E-FB9D2C0F25C7}" type="slidenum">
              <a:rPr lang="ar-SA" smtClean="0"/>
              <a:pPr/>
              <a:t>52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2" name="مستطيل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مستطيل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مستطيل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مستطيل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56" name="مستطيل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مستطيل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مستطيل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مستطيل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شكل حر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شكل حر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شكل حر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شكل حر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شكل حر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شكل حر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شكل حر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شكل حر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شكل حر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مستطيل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مستطيل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مستطيل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مستطيل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مستطيل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مستطيل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مجموعة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رابط مستقيم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grpSp>
        <p:nvGrpSpPr>
          <p:cNvPr id="14" name="مجموعة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رابط مستقيم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رابط مستقيم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مستطيل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مستطيل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5E5911-3810-411C-BF45-A26455DEBDD2}" type="datetimeFigureOut">
              <a:rPr lang="ar-SA" smtClean="0"/>
              <a:pPr/>
              <a:t>10/06/31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EAF1248-9876-4A88-A348-90B8AE109F5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FF0000"/>
                </a:solidFill>
              </a:rPr>
              <a:t>: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antidote of heparin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ar-SA" dirty="0" smtClean="0">
                <a:solidFill>
                  <a:srgbClr val="FF0000"/>
                </a:solidFill>
              </a:rPr>
              <a:t> \1</a:t>
            </a:r>
            <a:r>
              <a:rPr lang="ar-SA" dirty="0">
                <a:solidFill>
                  <a:srgbClr val="FF0000"/>
                </a:solidFill>
              </a:rPr>
              <a:t/>
            </a:r>
            <a:br>
              <a:rPr lang="ar-SA" dirty="0">
                <a:solidFill>
                  <a:srgbClr val="FF0000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protamine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sulfate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B. vitamin k</a:t>
            </a:r>
            <a:r>
              <a:rPr lang="ar-SA" dirty="0">
                <a:solidFill>
                  <a:schemeClr val="accent1"/>
                </a:solidFill>
              </a:rPr>
              <a:t/>
            </a:r>
            <a:br>
              <a:rPr lang="ar-SA" dirty="0">
                <a:solidFill>
                  <a:schemeClr val="accent1"/>
                </a:solidFill>
              </a:rPr>
            </a:br>
            <a:r>
              <a:rPr lang="ar-SA" dirty="0">
                <a:solidFill>
                  <a:schemeClr val="accent1"/>
                </a:solidFill>
              </a:rPr>
              <a:t/>
            </a:r>
            <a:br>
              <a:rPr lang="ar-SA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c. Morphine</a:t>
            </a:r>
            <a:r>
              <a:rPr lang="ar-SA" dirty="0">
                <a:solidFill>
                  <a:schemeClr val="accent1"/>
                </a:solidFill>
              </a:rPr>
              <a:t/>
            </a:r>
            <a:br>
              <a:rPr lang="ar-SA" dirty="0">
                <a:solidFill>
                  <a:schemeClr val="accent1"/>
                </a:solidFill>
              </a:rPr>
            </a:br>
            <a:r>
              <a:rPr lang="ar-SA" dirty="0">
                <a:solidFill>
                  <a:schemeClr val="accent1"/>
                </a:solidFill>
              </a:rPr>
              <a:t/>
            </a:r>
            <a:br>
              <a:rPr lang="ar-SA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d. Atropine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-500098" y="-1000156"/>
            <a:ext cx="10001320" cy="71438"/>
          </a:xfrm>
        </p:spPr>
        <p:txBody>
          <a:bodyPr>
            <a:normAutofit fontScale="25000" lnSpcReduction="20000"/>
          </a:bodyPr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285776"/>
            <a:ext cx="9144000" cy="2071678"/>
          </a:xfrm>
        </p:spPr>
        <p:txBody>
          <a:bodyPr/>
          <a:lstStyle/>
          <a:p>
            <a:pPr rtl="0"/>
            <a:r>
              <a:rPr lang="en-US" sz="3600" dirty="0" smtClean="0">
                <a:solidFill>
                  <a:srgbClr val="C00000"/>
                </a:solidFill>
              </a:rPr>
              <a:t/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2</a:t>
            </a:r>
            <a:r>
              <a:rPr lang="ar-SA" sz="3600" dirty="0" smtClean="0">
                <a:solidFill>
                  <a:srgbClr val="C00000"/>
                </a:solidFill>
              </a:rPr>
              <a:t> /</a:t>
            </a:r>
            <a:r>
              <a:rPr lang="en-US" sz="3600" dirty="0" smtClean="0">
                <a:solidFill>
                  <a:srgbClr val="C00000"/>
                </a:solidFill>
              </a:rPr>
              <a:t>The differentiate sign to diagnose Myocardial Infraction from Angina pectoris is</a:t>
            </a:r>
            <a:r>
              <a:rPr lang="ar-SA" sz="3600" dirty="0" smtClean="0">
                <a:solidFill>
                  <a:srgbClr val="C00000"/>
                </a:solidFill>
              </a:rPr>
              <a:t> :</a:t>
            </a:r>
            <a:endParaRPr lang="ar-SA" sz="3600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85836"/>
            <a:ext cx="9144000" cy="5572164"/>
          </a:xfrm>
        </p:spPr>
        <p:txBody>
          <a:bodyPr>
            <a:noAutofit/>
          </a:bodyPr>
          <a:lstStyle/>
          <a:p>
            <a:pPr algn="l" rtl="0"/>
            <a:endParaRPr lang="en-US" sz="3200" dirty="0" smtClean="0"/>
          </a:p>
          <a:p>
            <a:pPr algn="l" rtl="0">
              <a:buNone/>
            </a:pP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a. The Patient’s pain will not relieve with rest or </a:t>
            </a:r>
          </a:p>
          <a:p>
            <a:pPr algn="l" rtl="0">
              <a:buNone/>
            </a:pP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Isordil.S.L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b. The patient’s Pain will relieve by taking Isordil Sublingual</a:t>
            </a:r>
            <a:r>
              <a:rPr lang="ar-SA" sz="3200" dirty="0" smtClean="0">
                <a:solidFill>
                  <a:schemeClr val="accent1"/>
                </a:solidFill>
              </a:rPr>
              <a:t>.</a:t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c.  The Patient’s pain increased by breathing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d. The patient’s pain will relieve with rest</a:t>
            </a:r>
            <a:r>
              <a:rPr lang="ar-SA" sz="3200" dirty="0" smtClean="0">
                <a:solidFill>
                  <a:schemeClr val="accent1"/>
                </a:solidFill>
              </a:rPr>
              <a:t>.</a:t>
            </a:r>
            <a:r>
              <a:rPr lang="ar-SA" sz="3200" dirty="0" smtClean="0"/>
              <a:t/>
            </a:r>
            <a:br>
              <a:rPr lang="ar-SA" sz="3200" dirty="0" smtClean="0"/>
            </a:b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50" y="-1000156"/>
            <a:ext cx="8929750" cy="321471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/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3</a:t>
            </a:r>
            <a:r>
              <a:rPr lang="ar-SA" sz="3600" dirty="0" smtClean="0">
                <a:solidFill>
                  <a:srgbClr val="C00000"/>
                </a:solidFill>
              </a:rPr>
              <a:t>/</a:t>
            </a:r>
            <a:r>
              <a:rPr lang="en-US" sz="3600" dirty="0" smtClean="0">
                <a:solidFill>
                  <a:srgbClr val="C00000"/>
                </a:solidFill>
              </a:rPr>
              <a:t> a client requiring the highest possible concentration of oxygen which of the following delivery system</a:t>
            </a:r>
            <a:r>
              <a:rPr lang="ar-SA" sz="3600" dirty="0" smtClean="0">
                <a:solidFill>
                  <a:srgbClr val="C00000"/>
                </a:solidFill>
              </a:rPr>
              <a:t> :</a:t>
            </a:r>
            <a:endParaRPr lang="ar-SA" sz="3600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286000"/>
            <a:ext cx="7772400" cy="4572000"/>
          </a:xfrm>
        </p:spPr>
        <p:txBody>
          <a:bodyPr>
            <a:normAutofit fontScale="92500"/>
          </a:bodyPr>
          <a:lstStyle/>
          <a:p>
            <a:pPr algn="l" rtl="0"/>
            <a:endParaRPr lang="en-US" dirty="0" smtClean="0"/>
          </a:p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mask with reservoir big (nonrebreather mask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face tent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nasal cannula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simple face mask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1374" y="-500090"/>
            <a:ext cx="9072626" cy="1928826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4</a:t>
            </a:r>
            <a:r>
              <a:rPr lang="ar-SA" dirty="0" smtClean="0">
                <a:solidFill>
                  <a:srgbClr val="C00000"/>
                </a:solidFill>
              </a:rPr>
              <a:t> /</a:t>
            </a:r>
            <a:r>
              <a:rPr lang="en-US" dirty="0" smtClean="0">
                <a:solidFill>
                  <a:srgbClr val="C00000"/>
                </a:solidFill>
              </a:rPr>
              <a:t>Immunization should be started when a child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07167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.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one week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one month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two months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sex months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14290"/>
            <a:ext cx="7786710" cy="1714488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5</a:t>
            </a:r>
            <a:r>
              <a:rPr lang="ar-SA" dirty="0" smtClean="0">
                <a:solidFill>
                  <a:srgbClr val="C00000"/>
                </a:solidFill>
              </a:rPr>
              <a:t> /</a:t>
            </a:r>
            <a:r>
              <a:rPr lang="en-US" dirty="0" smtClean="0">
                <a:solidFill>
                  <a:srgbClr val="C00000"/>
                </a:solidFill>
              </a:rPr>
              <a:t>Which of the following may cause paralytic illus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28600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 . narcotic drugs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Shock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Urinary Tract Infection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asthma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91440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6</a:t>
            </a:r>
            <a:r>
              <a:rPr lang="ar-SA" dirty="0" smtClean="0">
                <a:solidFill>
                  <a:srgbClr val="C00000"/>
                </a:solidFill>
              </a:rPr>
              <a:t>/</a:t>
            </a:r>
            <a:r>
              <a:rPr lang="en-US" dirty="0" smtClean="0">
                <a:solidFill>
                  <a:srgbClr val="C00000"/>
                </a:solidFill>
              </a:rPr>
              <a:t> Enlarged, tender, mobile lymph node may present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50030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inflammation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infection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malignancy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The high rate of urea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857496"/>
          </a:xfrm>
        </p:spPr>
        <p:txBody>
          <a:bodyPr/>
          <a:lstStyle/>
          <a:p>
            <a:pPr rtl="0"/>
            <a:r>
              <a:rPr lang="en-US" b="1" dirty="0" smtClean="0">
                <a:solidFill>
                  <a:srgbClr val="C00000"/>
                </a:solidFill>
              </a:rPr>
              <a:t>7</a:t>
            </a:r>
            <a:r>
              <a:rPr lang="ar-SA" b="1" dirty="0" smtClean="0">
                <a:solidFill>
                  <a:srgbClr val="C00000"/>
                </a:solidFill>
              </a:rPr>
              <a:t>/</a:t>
            </a:r>
            <a:r>
              <a:rPr lang="en-US" b="1" dirty="0" smtClean="0">
                <a:solidFill>
                  <a:srgbClr val="C00000"/>
                </a:solidFill>
              </a:rPr>
              <a:t> A pt brought to ER with heart rate is 49 b/min ,respirator rate is 8 b/min, terms that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represents these vital signs are </a:t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357354" y="2714620"/>
            <a:ext cx="8015318" cy="4572000"/>
          </a:xfrm>
        </p:spPr>
        <p:txBody>
          <a:bodyPr>
            <a:normAutofit/>
          </a:bodyPr>
          <a:lstStyle/>
          <a:p>
            <a:pPr lvl="4" algn="l" rtl="0">
              <a:buNone/>
            </a:pP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a. bradycardia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 ,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bradypnea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b. tachycardia , tachypnea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c. tachycardia</a:t>
            </a:r>
            <a:r>
              <a:rPr lang="ar-SA" sz="3200" dirty="0" smtClean="0">
                <a:solidFill>
                  <a:schemeClr val="accent1"/>
                </a:solidFill>
              </a:rPr>
              <a:t> , </a:t>
            </a:r>
            <a:r>
              <a:rPr lang="en-US" sz="3200" dirty="0" smtClean="0">
                <a:solidFill>
                  <a:schemeClr val="accent1"/>
                </a:solidFill>
              </a:rPr>
              <a:t>bradypnea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d. bradypnea , tachypnea</a:t>
            </a: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endParaRPr lang="ar-SA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91440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 8</a:t>
            </a:r>
            <a:r>
              <a:rPr lang="en-US" dirty="0" smtClean="0">
                <a:solidFill>
                  <a:srgbClr val="C00000"/>
                </a:solidFill>
              </a:rPr>
              <a:t> The first vital sign to assess for the pt after transferring from operation room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respiration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b. temperature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c. blood pressure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d. heart rate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143032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9</a:t>
            </a:r>
            <a:r>
              <a:rPr lang="ar-SA" dirty="0" smtClean="0">
                <a:solidFill>
                  <a:srgbClr val="C00000"/>
                </a:solidFill>
              </a:rPr>
              <a:t>/</a:t>
            </a:r>
            <a:r>
              <a:rPr lang="en-US" dirty="0" smtClean="0">
                <a:solidFill>
                  <a:srgbClr val="C00000"/>
                </a:solidFill>
              </a:rPr>
              <a:t> When you give an instruction to pt about how he should take nitroglycerin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57222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immediately when pain started S.l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b. if pain not relieved by rest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d. at any time a day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c. T.i.d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/10 </a:t>
            </a:r>
            <a:r>
              <a:rPr lang="en-US" dirty="0" smtClean="0">
                <a:solidFill>
                  <a:srgbClr val="C00000"/>
                </a:solidFill>
              </a:rPr>
              <a:t>The first priority when dealing with patient in a cute stage of MI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oxygen administration</a:t>
            </a:r>
            <a:endParaRPr lang="ar-S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morphine administration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rest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nitroglycerin sublingual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7772400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11</a:t>
            </a:r>
            <a:r>
              <a:rPr lang="ar-SA" dirty="0" smtClean="0">
                <a:solidFill>
                  <a:srgbClr val="C00000"/>
                </a:solidFill>
              </a:rPr>
              <a:t>/</a:t>
            </a:r>
            <a:r>
              <a:rPr lang="en-US" dirty="0" smtClean="0">
                <a:solidFill>
                  <a:srgbClr val="C00000"/>
                </a:solidFill>
              </a:rPr>
              <a:t>The most common type of hallucination: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286000"/>
            <a:ext cx="7772400" cy="45720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auditory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b. visual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c</a:t>
            </a:r>
            <a:r>
              <a:rPr lang="en-US" sz="3200" dirty="0" smtClean="0">
                <a:solidFill>
                  <a:schemeClr val="accent1"/>
                </a:solidFill>
              </a:rPr>
              <a:t>.</a:t>
            </a:r>
            <a:r>
              <a:rPr lang="ar-SA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smtClean="0">
                <a:solidFill>
                  <a:schemeClr val="accent1"/>
                </a:solidFill>
              </a:rPr>
              <a:t>tactile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d. Cry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endParaRPr lang="ar-SA" sz="3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1429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/12 </a:t>
            </a:r>
            <a:r>
              <a:rPr lang="en-US" dirty="0" smtClean="0">
                <a:solidFill>
                  <a:srgbClr val="C00000"/>
                </a:solidFill>
              </a:rPr>
              <a:t>The most important sign for a nurse to confirm fracture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loss of function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hotness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pain</a:t>
            </a:r>
            <a:r>
              <a:rPr lang="ar-SA" dirty="0" smtClean="0">
                <a:solidFill>
                  <a:schemeClr val="accent1"/>
                </a:solidFill>
              </a:rPr>
              <a:t> &amp; </a:t>
            </a:r>
            <a:r>
              <a:rPr lang="en-US" dirty="0" smtClean="0">
                <a:solidFill>
                  <a:schemeClr val="accent1"/>
                </a:solidFill>
              </a:rPr>
              <a:t>tenderness in the part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Bleeding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13</a:t>
            </a:r>
            <a:r>
              <a:rPr lang="ar-SA" sz="3200" dirty="0" smtClean="0">
                <a:solidFill>
                  <a:srgbClr val="C00000"/>
                </a:solidFill>
              </a:rPr>
              <a:t>/</a:t>
            </a:r>
            <a:r>
              <a:rPr lang="en-US" sz="3200" dirty="0" smtClean="0">
                <a:solidFill>
                  <a:srgbClr val="C00000"/>
                </a:solidFill>
              </a:rPr>
              <a:t> Which of the following post operative complications would the nurse particularly anticipate in a client</a:t>
            </a:r>
            <a:r>
              <a:rPr lang="ar-SA" sz="3200" dirty="0" smtClean="0">
                <a:solidFill>
                  <a:srgbClr val="C00000"/>
                </a:solidFill>
              </a:rPr>
              <a:t/>
            </a:r>
            <a:br>
              <a:rPr lang="ar-SA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who has had major pelvic surgery</a:t>
            </a:r>
            <a:r>
              <a:rPr lang="ar-SA" sz="3200" dirty="0" smtClean="0">
                <a:solidFill>
                  <a:srgbClr val="C00000"/>
                </a:solidFill>
              </a:rPr>
              <a:t> :</a:t>
            </a: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thrombophlebitis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bleeding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hypertension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dehydration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14</a:t>
            </a:r>
            <a:r>
              <a:rPr lang="ar-SA" dirty="0" smtClean="0">
                <a:solidFill>
                  <a:srgbClr val="C00000"/>
                </a:solidFill>
              </a:rPr>
              <a:t> /</a:t>
            </a:r>
            <a:r>
              <a:rPr lang="en-US" dirty="0" smtClean="0">
                <a:solidFill>
                  <a:srgbClr val="C00000"/>
                </a:solidFill>
              </a:rPr>
              <a:t>The nurse caring for a child with leukemia should place priority on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643182"/>
            <a:ext cx="7772400" cy="45720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preventing injury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monitoring the child's platelets count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c. monitoring the child's temperature and infection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encouraging increase fluid intake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57200"/>
            <a:ext cx="7772400" cy="914400"/>
          </a:xfrm>
        </p:spPr>
        <p:txBody>
          <a:bodyPr/>
          <a:lstStyle/>
          <a:p>
            <a:pPr rtl="0"/>
            <a:r>
              <a:rPr lang="ar-SA" sz="3600" dirty="0" smtClean="0">
                <a:solidFill>
                  <a:srgbClr val="C00000"/>
                </a:solidFill>
              </a:rPr>
              <a:t/>
            </a:r>
            <a:br>
              <a:rPr lang="ar-SA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15</a:t>
            </a:r>
            <a:r>
              <a:rPr lang="ar-SA" sz="3600" dirty="0" smtClean="0">
                <a:solidFill>
                  <a:srgbClr val="C00000"/>
                </a:solidFill>
              </a:rPr>
              <a:t> /</a:t>
            </a:r>
            <a:r>
              <a:rPr lang="en-US" sz="3600" dirty="0" smtClean="0">
                <a:solidFill>
                  <a:srgbClr val="C00000"/>
                </a:solidFill>
              </a:rPr>
              <a:t>patient with blood infusion, you found it with fever after the infusion begin with 20 minutes</a:t>
            </a:r>
            <a:r>
              <a:rPr lang="ar-SA" sz="3600" dirty="0" smtClean="0">
                <a:solidFill>
                  <a:srgbClr val="C00000"/>
                </a:solidFill>
              </a:rPr>
              <a:t>.</a:t>
            </a:r>
            <a:br>
              <a:rPr lang="ar-SA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The right action is</a:t>
            </a:r>
            <a:r>
              <a:rPr lang="ar-SA" sz="3600" dirty="0" smtClean="0">
                <a:solidFill>
                  <a:srgbClr val="C00000"/>
                </a:solidFill>
              </a:rPr>
              <a:t>:</a:t>
            </a: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57222" y="3071810"/>
            <a:ext cx="7772400" cy="45720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stop infusion immediately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Tell him that he is not feel pain and he have delusion</a:t>
            </a:r>
            <a:r>
              <a:rPr lang="ar-SA" dirty="0" smtClean="0">
                <a:solidFill>
                  <a:schemeClr val="accent1"/>
                </a:solidFill>
              </a:rPr>
              <a:t>.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Continue blood infusion with slow rate</a:t>
            </a:r>
            <a:r>
              <a:rPr lang="ar-SA" dirty="0" smtClean="0">
                <a:solidFill>
                  <a:schemeClr val="accent1"/>
                </a:solidFill>
              </a:rPr>
              <a:t>.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check breathing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121447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rgbClr val="C00000"/>
                </a:solidFill>
              </a:rPr>
              <a:t>16</a:t>
            </a:r>
            <a:r>
              <a:rPr lang="ar-SA" dirty="0" smtClean="0">
                <a:solidFill>
                  <a:srgbClr val="C00000"/>
                </a:solidFill>
              </a:rPr>
              <a:t> /</a:t>
            </a:r>
            <a:r>
              <a:rPr lang="en-US" dirty="0" smtClean="0">
                <a:solidFill>
                  <a:srgbClr val="C00000"/>
                </a:solidFill>
              </a:rPr>
              <a:t>The goal of skin preparation prior surgery is</a:t>
            </a: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why the nurse do shaving , washing before surgery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3000372"/>
            <a:ext cx="7772400" cy="45720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to decrease the number of microorganisms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landmark help to determine organ during surgery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to confirm plaster after surgery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To stop the bleeding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rgbClr val="C00000"/>
                </a:solidFill>
              </a:rPr>
              <a:t>17</a:t>
            </a:r>
            <a:r>
              <a:rPr lang="ar-SA" dirty="0" smtClean="0">
                <a:solidFill>
                  <a:srgbClr val="C00000"/>
                </a:solidFill>
              </a:rPr>
              <a:t>/</a:t>
            </a:r>
            <a:r>
              <a:rPr lang="en-US" dirty="0" smtClean="0">
                <a:solidFill>
                  <a:srgbClr val="C00000"/>
                </a:solidFill>
              </a:rPr>
              <a:t> The goal of providing vitamin K to neonate after delivery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to prevent bleeding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to prevent bacteria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to increase calcium absorption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to decrease the number of microorganisms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457200"/>
            <a:ext cx="7772400" cy="914400"/>
          </a:xfrm>
        </p:spPr>
        <p:txBody>
          <a:bodyPr/>
          <a:lstStyle/>
          <a:p>
            <a:pPr rtl="0"/>
            <a:r>
              <a:rPr lang="ar-SA" sz="3600" dirty="0" smtClean="0">
                <a:solidFill>
                  <a:srgbClr val="C00000"/>
                </a:solidFill>
              </a:rPr>
              <a:t/>
            </a:r>
            <a:br>
              <a:rPr lang="ar-SA" sz="3600" dirty="0" smtClean="0">
                <a:solidFill>
                  <a:srgbClr val="C00000"/>
                </a:solidFill>
              </a:rPr>
            </a:br>
            <a:r>
              <a:rPr lang="ar-SA" sz="3600" dirty="0" smtClean="0">
                <a:solidFill>
                  <a:srgbClr val="C00000"/>
                </a:solidFill>
              </a:rPr>
              <a:t> /18 </a:t>
            </a:r>
            <a:r>
              <a:rPr lang="en-US" sz="3600" dirty="0" smtClean="0">
                <a:solidFill>
                  <a:srgbClr val="C00000"/>
                </a:solidFill>
              </a:rPr>
              <a:t>Which of the following signs may indicate incompatibility during blood transfusion</a:t>
            </a:r>
            <a:r>
              <a:rPr lang="ar-SA" sz="3600" dirty="0" smtClean="0">
                <a:solidFill>
                  <a:srgbClr val="C00000"/>
                </a:solidFill>
              </a:rPr>
              <a:t> :</a:t>
            </a: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172" y="2500306"/>
            <a:ext cx="7772400" cy="4572000"/>
          </a:xfrm>
        </p:spPr>
        <p:txBody>
          <a:bodyPr>
            <a:normAutofit/>
          </a:bodyPr>
          <a:lstStyle/>
          <a:p>
            <a:pPr lvl="8" algn="l" rtl="0">
              <a:buNone/>
            </a:pP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a. lower back pain  (backache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b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b</a:t>
            </a:r>
            <a:r>
              <a:rPr lang="ar-SA" sz="3200" dirty="0" smtClean="0">
                <a:solidFill>
                  <a:schemeClr val="accent1"/>
                </a:solidFill>
              </a:rPr>
              <a:t>. </a:t>
            </a:r>
            <a:r>
              <a:rPr lang="en-US" sz="3200" dirty="0" smtClean="0">
                <a:solidFill>
                  <a:schemeClr val="accent1"/>
                </a:solidFill>
              </a:rPr>
              <a:t>headache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c. nausea</a:t>
            </a: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ar-SA" sz="3200" dirty="0" smtClean="0">
                <a:solidFill>
                  <a:schemeClr val="accent1"/>
                </a:solidFill>
              </a:rPr>
              <a:t/>
            </a:r>
            <a:br>
              <a:rPr lang="ar-SA" sz="3200" dirty="0" smtClean="0">
                <a:solidFill>
                  <a:schemeClr val="accent1"/>
                </a:solidFill>
              </a:rPr>
            </a:br>
            <a:r>
              <a:rPr lang="en-US" sz="3200" dirty="0" smtClean="0">
                <a:solidFill>
                  <a:schemeClr val="accent1"/>
                </a:solidFill>
              </a:rPr>
              <a:t>d. bleeding</a:t>
            </a:r>
            <a:r>
              <a:rPr lang="ar-SA" sz="3200" dirty="0" smtClean="0"/>
              <a:t/>
            </a:r>
            <a:br>
              <a:rPr lang="ar-SA" sz="3200" dirty="0" smtClean="0"/>
            </a:b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/19</a:t>
            </a:r>
            <a:r>
              <a:rPr lang="en-US" dirty="0" smtClean="0">
                <a:solidFill>
                  <a:srgbClr val="C00000"/>
                </a:solidFill>
              </a:rPr>
              <a:t>The artery which supply the myocardial muscle with oxygen called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Carotid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anterior vena cava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pulmonary artery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coronary arteries</a:t>
            </a: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/20 </a:t>
            </a:r>
            <a:r>
              <a:rPr lang="en-US" dirty="0" smtClean="0">
                <a:solidFill>
                  <a:srgbClr val="C00000"/>
                </a:solidFill>
              </a:rPr>
              <a:t>When performing CPR for an infant , breathing should given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71462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2 full mouth to mouth for 5 sec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2 buffs mouth to mouth for 5 sec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3 buffs mouth to moth for 2 sec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ar-SA" dirty="0" smtClean="0">
                <a:solidFill>
                  <a:schemeClr val="accent1"/>
                </a:solidFill>
              </a:rPr>
              <a:t>. 5 </a:t>
            </a:r>
            <a:r>
              <a:rPr lang="en-US" dirty="0" smtClean="0">
                <a:solidFill>
                  <a:schemeClr val="accent1"/>
                </a:solidFill>
              </a:rPr>
              <a:t>buffs mouth to mouth for 2 sec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91440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/21</a:t>
            </a:r>
            <a:r>
              <a:rPr lang="en-US" dirty="0" smtClean="0">
                <a:solidFill>
                  <a:srgbClr val="C00000"/>
                </a:solidFill>
              </a:rPr>
              <a:t> When you are inserting NGT you ask the patient to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64318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hold breath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swallow slowly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taking deep breath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exhale from the nose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/22</a:t>
            </a:r>
            <a:r>
              <a:rPr lang="en-US" dirty="0" smtClean="0">
                <a:solidFill>
                  <a:srgbClr val="C00000"/>
                </a:solidFill>
              </a:rPr>
              <a:t>Neomycin is given pre operation to the pt to:</a:t>
            </a: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571744"/>
            <a:ext cx="7772400" cy="4572000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decrease number of microorganisms  (bacteria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to produce antibody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to decrease probability of infection after surgery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to promote wound healing after surgery</a:t>
            </a:r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/23</a:t>
            </a:r>
            <a:r>
              <a:rPr lang="en-US" dirty="0" smtClean="0">
                <a:solidFill>
                  <a:srgbClr val="C00000"/>
                </a:solidFill>
              </a:rPr>
              <a:t>All of the following considered common hemodialysis complications except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928934"/>
            <a:ext cx="7772400" cy="4572000"/>
          </a:xfrm>
        </p:spPr>
        <p:txBody>
          <a:bodyPr/>
          <a:lstStyle/>
          <a:p>
            <a:pPr algn="l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shock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reaction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c. hepatitis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infection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7986714" cy="1357322"/>
          </a:xfrm>
        </p:spPr>
        <p:txBody>
          <a:bodyPr/>
          <a:lstStyle/>
          <a:p>
            <a:pPr rtl="0"/>
            <a:r>
              <a:rPr lang="ar-SA" sz="3200" dirty="0" smtClean="0">
                <a:solidFill>
                  <a:srgbClr val="C00000"/>
                </a:solidFill>
              </a:rPr>
              <a:t/>
            </a:r>
            <a:br>
              <a:rPr lang="ar-SA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24</a:t>
            </a:r>
            <a:r>
              <a:rPr lang="ar-SA" sz="3200" dirty="0" smtClean="0">
                <a:solidFill>
                  <a:srgbClr val="C00000"/>
                </a:solidFill>
              </a:rPr>
              <a:t>/</a:t>
            </a:r>
            <a:r>
              <a:rPr lang="en-US" sz="3200" dirty="0" smtClean="0">
                <a:solidFill>
                  <a:srgbClr val="C00000"/>
                </a:solidFill>
              </a:rPr>
              <a:t>Tow days after hip replacement surgery, a female patient arrived to emergency department 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 complains of severe chest </a:t>
            </a:r>
            <a:r>
              <a:rPr lang="ar-SA" sz="3200" dirty="0" smtClean="0">
                <a:solidFill>
                  <a:srgbClr val="C00000"/>
                </a:solidFill>
              </a:rPr>
              <a:t/>
            </a:r>
            <a:br>
              <a:rPr lang="ar-SA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heaviness , what you should do first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  <a:r>
              <a:rPr lang="ar-SA" sz="3600" dirty="0" smtClean="0">
                <a:solidFill>
                  <a:srgbClr val="C00000"/>
                </a:solidFill>
              </a:rPr>
              <a:t/>
            </a:r>
            <a:br>
              <a:rPr lang="ar-SA" sz="3600" dirty="0" smtClean="0">
                <a:solidFill>
                  <a:srgbClr val="C00000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307181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r>
              <a:rPr lang="en-US" sz="2800" dirty="0" smtClean="0">
                <a:solidFill>
                  <a:schemeClr val="accent1"/>
                </a:solidFill>
              </a:rPr>
              <a:t>a. Assess the pain and ignore the problem</a:t>
            </a:r>
            <a:r>
              <a:rPr lang="ar-SA" sz="2800" dirty="0" smtClean="0">
                <a:solidFill>
                  <a:schemeClr val="tx2"/>
                </a:solidFill>
              </a:rPr>
              <a:t/>
            </a:r>
            <a:br>
              <a:rPr lang="ar-SA" sz="2800" dirty="0" smtClean="0">
                <a:solidFill>
                  <a:schemeClr val="tx2"/>
                </a:solidFill>
              </a:rPr>
            </a:b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b. inform doctor immediately</a:t>
            </a: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r>
              <a:rPr lang="en-US" sz="2800" dirty="0" smtClean="0">
                <a:solidFill>
                  <a:schemeClr val="accent1"/>
                </a:solidFill>
              </a:rPr>
              <a:t>c. give oxygen by nasal cannula 8L / min</a:t>
            </a: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r>
              <a:rPr lang="en-US" sz="2800" dirty="0" smtClean="0">
                <a:solidFill>
                  <a:schemeClr val="accent1"/>
                </a:solidFill>
              </a:rPr>
              <a:t>d. give nitroglycerin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214338"/>
            <a:ext cx="8429684" cy="135729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/25</a:t>
            </a:r>
            <a:r>
              <a:rPr lang="en-US" dirty="0" smtClean="0">
                <a:solidFill>
                  <a:srgbClr val="C00000"/>
                </a:solidFill>
              </a:rPr>
              <a:t> EEG is performed to pt to</a:t>
            </a:r>
            <a:r>
              <a:rPr lang="ar-SA" dirty="0" smtClean="0">
                <a:solidFill>
                  <a:srgbClr val="C00000"/>
                </a:solidFill>
              </a:rPr>
              <a:t>: 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428868"/>
            <a:ext cx="7772400" cy="4572000"/>
          </a:xfrm>
        </p:spPr>
        <p:txBody>
          <a:bodyPr>
            <a:normAutofit fontScale="92500"/>
          </a:bodyPr>
          <a:lstStyle/>
          <a:p>
            <a:pPr algn="l" rtl="0"/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record normal electrical activity of the heart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record normal electrical activity of the Brain cells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. record normal electrical activity of the lung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diagnose epilepsy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91440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/26</a:t>
            </a:r>
            <a:r>
              <a:rPr lang="en-US" dirty="0" smtClean="0">
                <a:solidFill>
                  <a:srgbClr val="C00000"/>
                </a:solidFill>
              </a:rPr>
              <a:t> You want to advise pt with cystitis about how many times to go to bathroom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357562"/>
            <a:ext cx="7772400" cy="4572000"/>
          </a:xfrm>
        </p:spPr>
        <p:txBody>
          <a:bodyPr>
            <a:normAutofit fontScale="925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a</a:t>
            </a:r>
            <a:r>
              <a:rPr lang="en-US" dirty="0" smtClean="0">
                <a:solidFill>
                  <a:schemeClr val="accent1"/>
                </a:solidFill>
              </a:rPr>
              <a:t>. 5 times during the day and 3-4 times at night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5 times during the day and 1-2 times at night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5 times during the day and 4-5 times at night</a:t>
            </a:r>
            <a:r>
              <a:rPr lang="ar-SA" dirty="0" smtClean="0">
                <a:solidFill>
                  <a:schemeClr val="accent1"/>
                </a:solidFill>
              </a:rPr>
              <a:t> .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en-US" dirty="0" smtClean="0">
                <a:solidFill>
                  <a:schemeClr val="accent1"/>
                </a:solidFill>
              </a:rPr>
              <a:t>. 5</a:t>
            </a:r>
            <a:r>
              <a:rPr lang="en-US" dirty="0" smtClean="0">
                <a:solidFill>
                  <a:schemeClr val="accent1"/>
                </a:solidFill>
              </a:rPr>
              <a:t>times </a:t>
            </a:r>
            <a:r>
              <a:rPr lang="en-US" dirty="0" smtClean="0">
                <a:solidFill>
                  <a:schemeClr val="accent1"/>
                </a:solidFill>
              </a:rPr>
              <a:t>during the day and 2-4 time at night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ar-SA" sz="3600" dirty="0" smtClean="0">
                <a:solidFill>
                  <a:srgbClr val="C00000"/>
                </a:solidFill>
              </a:rPr>
              <a:t>/27</a:t>
            </a:r>
            <a:r>
              <a:rPr lang="en-US" sz="3600" dirty="0" smtClean="0">
                <a:solidFill>
                  <a:srgbClr val="C00000"/>
                </a:solidFill>
              </a:rPr>
              <a:t> you find that the patients output is more than his intake from the fluids since three days</a:t>
            </a:r>
            <a:r>
              <a:rPr lang="ar-SA" sz="3600" dirty="0" smtClean="0">
                <a:solidFill>
                  <a:srgbClr val="C00000"/>
                </a:solidFill>
              </a:rPr>
              <a:t>, </a:t>
            </a:r>
            <a:r>
              <a:rPr lang="en-US" sz="3600" dirty="0" smtClean="0">
                <a:solidFill>
                  <a:srgbClr val="C00000"/>
                </a:solidFill>
              </a:rPr>
              <a:t>you will suspect that he is complain or will complain from</a:t>
            </a:r>
            <a:r>
              <a:rPr lang="ar-SA" sz="3600" dirty="0" smtClean="0">
                <a:solidFill>
                  <a:srgbClr val="C00000"/>
                </a:solidFill>
              </a:rPr>
              <a:t>: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57222" y="3500438"/>
            <a:ext cx="7772400" cy="45720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     a</a:t>
            </a:r>
            <a:r>
              <a:rPr lang="en-US" sz="2800" dirty="0" smtClean="0">
                <a:solidFill>
                  <a:schemeClr val="accent1"/>
                </a:solidFill>
              </a:rPr>
              <a:t>. Edema</a:t>
            </a:r>
            <a:endParaRPr lang="ar-SA" sz="28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2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b. dehydration</a:t>
            </a:r>
            <a:endParaRPr lang="ar-SA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r>
              <a:rPr lang="en-US" sz="2800" dirty="0" smtClean="0">
                <a:solidFill>
                  <a:schemeClr val="accent1"/>
                </a:solidFill>
              </a:rPr>
              <a:t>c. its normal result</a:t>
            </a:r>
            <a:endParaRPr lang="ar-SA" sz="28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ar-SA" sz="2800" dirty="0" smtClean="0">
                <a:solidFill>
                  <a:schemeClr val="accent1"/>
                </a:solidFill>
              </a:rPr>
              <a:t/>
            </a:r>
            <a:br>
              <a:rPr lang="ar-SA" sz="2800" dirty="0" smtClean="0">
                <a:solidFill>
                  <a:schemeClr val="accent1"/>
                </a:solidFill>
              </a:rPr>
            </a:br>
            <a:r>
              <a:rPr lang="en-US" sz="2800" dirty="0" smtClean="0">
                <a:solidFill>
                  <a:schemeClr val="accent1"/>
                </a:solidFill>
              </a:rPr>
              <a:t>d. give him lasix</a:t>
            </a:r>
            <a:endParaRPr lang="ar-SA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/28</a:t>
            </a:r>
            <a:r>
              <a:rPr lang="en-US" dirty="0" smtClean="0">
                <a:solidFill>
                  <a:srgbClr val="C00000"/>
                </a:solidFill>
              </a:rPr>
              <a:t>Patient have kidney trauma , which of the following findings confirm the presence of kidney damage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307181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a cute pain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decreased urine out put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fever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hematuria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>/29</a:t>
            </a:r>
            <a:r>
              <a:rPr lang="en-US" dirty="0" smtClean="0">
                <a:solidFill>
                  <a:srgbClr val="C00000"/>
                </a:solidFill>
              </a:rPr>
              <a:t> Instructions given to a mother of a child with osteomylitis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complete bed rest</a:t>
            </a: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use wheel chair when moving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Walking early to improve blood circulation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Encourage the child to sedatives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/30 </a:t>
            </a:r>
            <a:r>
              <a:rPr lang="en-US" dirty="0" smtClean="0">
                <a:solidFill>
                  <a:srgbClr val="C00000"/>
                </a:solidFill>
              </a:rPr>
              <a:t>before you send the patient to the operation room, you must check all the following except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3643314"/>
            <a:ext cx="7772400" cy="4572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a. is the patient fasting(NPO)</a:t>
            </a:r>
          </a:p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d. Did he sign the consent form              </a:t>
            </a:r>
            <a:r>
              <a:rPr lang="ar-SA" sz="3600" dirty="0" smtClean="0">
                <a:solidFill>
                  <a:schemeClr val="accent1"/>
                </a:solidFill>
              </a:rPr>
              <a:t/>
            </a:r>
            <a:br>
              <a:rPr lang="ar-SA" sz="3600" dirty="0" smtClean="0">
                <a:solidFill>
                  <a:schemeClr val="accent1"/>
                </a:solidFill>
              </a:rPr>
            </a:br>
            <a:r>
              <a:rPr lang="en-US" sz="3600" dirty="0" smtClean="0">
                <a:solidFill>
                  <a:schemeClr val="accent1"/>
                </a:solidFill>
              </a:rPr>
              <a:t>c. Did he shaved the site of operation</a:t>
            </a:r>
          </a:p>
          <a:p>
            <a:pPr algn="l">
              <a:buNone/>
            </a:pP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d. sport and exercise before the operation</a:t>
            </a:r>
            <a:endParaRPr lang="ar-SA" sz="3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28652"/>
            <a:ext cx="7772400" cy="235745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FF0000"/>
                </a:solidFill>
              </a:rPr>
              <a:t/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SA" dirty="0" smtClean="0">
                <a:solidFill>
                  <a:srgbClr val="FF0000"/>
                </a:solidFill>
              </a:rPr>
              <a:t>/31</a:t>
            </a:r>
            <a:r>
              <a:rPr lang="en-US" dirty="0" smtClean="0">
                <a:solidFill>
                  <a:srgbClr val="FF0000"/>
                </a:solidFill>
              </a:rPr>
              <a:t> Carotid artery is located in</a:t>
            </a:r>
            <a:r>
              <a:rPr lang="ar-SA" dirty="0" smtClean="0">
                <a:solidFill>
                  <a:srgbClr val="FF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the head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the legs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the abdomen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d. the nick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357214"/>
            <a:ext cx="7772400" cy="4500594"/>
          </a:xfrm>
        </p:spPr>
        <p:txBody>
          <a:bodyPr/>
          <a:lstStyle/>
          <a:p>
            <a:pPr rtl="0"/>
            <a:r>
              <a:rPr lang="ar-SA" sz="3600" dirty="0" smtClean="0">
                <a:solidFill>
                  <a:srgbClr val="C00000"/>
                </a:solidFill>
              </a:rPr>
              <a:t/>
            </a:r>
            <a:br>
              <a:rPr lang="ar-SA" sz="3600" dirty="0" smtClean="0">
                <a:solidFill>
                  <a:srgbClr val="C00000"/>
                </a:solidFill>
              </a:rPr>
            </a:br>
            <a:r>
              <a:rPr lang="ar-SA" sz="3600" dirty="0" smtClean="0">
                <a:solidFill>
                  <a:srgbClr val="C00000"/>
                </a:solidFill>
              </a:rPr>
              <a:t>/32 </a:t>
            </a:r>
            <a:r>
              <a:rPr lang="en-US" sz="3600" dirty="0" smtClean="0">
                <a:solidFill>
                  <a:srgbClr val="C00000"/>
                </a:solidFill>
              </a:rPr>
              <a:t> all of the following are examples of mild allergy symptoms that may occur in response</a:t>
            </a:r>
            <a:r>
              <a:rPr lang="ar-SA" sz="3600" dirty="0" smtClean="0">
                <a:solidFill>
                  <a:srgbClr val="C00000"/>
                </a:solidFill>
              </a:rPr>
              <a:t/>
            </a:r>
            <a:br>
              <a:rPr lang="ar-SA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to antibiotic therapy except</a:t>
            </a:r>
            <a:endParaRPr lang="ar-SA" sz="3600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4071942"/>
            <a:ext cx="6072230" cy="3714776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a. urticaria ( redness)</a:t>
            </a:r>
            <a:endParaRPr lang="ar-SA" sz="3600" dirty="0" smtClean="0">
              <a:solidFill>
                <a:schemeClr val="accent1"/>
              </a:solidFill>
            </a:endParaRPr>
          </a:p>
          <a:p>
            <a:pPr algn="l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b. rash</a:t>
            </a:r>
            <a:r>
              <a:rPr lang="ar-SA" sz="3600" dirty="0" smtClean="0">
                <a:solidFill>
                  <a:schemeClr val="accent1"/>
                </a:solidFill>
              </a:rPr>
              <a:t> </a:t>
            </a:r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c. Wheezing</a:t>
            </a:r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d. pruritus ( itching)</a:t>
            </a:r>
            <a:endParaRPr lang="ar-SA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1000156"/>
            <a:ext cx="7772400" cy="3314696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/33 </a:t>
            </a:r>
            <a:r>
              <a:rPr lang="en-US" dirty="0" smtClean="0">
                <a:solidFill>
                  <a:srgbClr val="C00000"/>
                </a:solidFill>
              </a:rPr>
              <a:t> Which of the following organs is a primary site for the metabolism of drugs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3143248"/>
            <a:ext cx="7772400" cy="4572000"/>
          </a:xfrm>
        </p:spPr>
        <p:txBody>
          <a:bodyPr/>
          <a:lstStyle/>
          <a:p>
            <a:pPr algn="l">
              <a:buNone/>
            </a:pPr>
            <a:r>
              <a:rPr lang="en-US" dirty="0" smtClean="0">
                <a:solidFill>
                  <a:schemeClr val="accent1"/>
                </a:solidFill>
              </a:rPr>
              <a:t>A. Heart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pPr algn="l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liver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ar-SA" dirty="0" smtClean="0">
              <a:solidFill>
                <a:schemeClr val="accent1"/>
              </a:solidFill>
            </a:endParaRPr>
          </a:p>
          <a:p>
            <a:pPr algn="l">
              <a:buNone/>
            </a:pPr>
            <a:r>
              <a:rPr lang="en-US" dirty="0" smtClean="0">
                <a:solidFill>
                  <a:schemeClr val="accent1"/>
                </a:solidFill>
              </a:rPr>
              <a:t>c. Pancreas</a:t>
            </a:r>
          </a:p>
          <a:p>
            <a:pPr algn="l">
              <a:buNone/>
            </a:pPr>
            <a:r>
              <a:rPr lang="ar-SA" dirty="0" smtClean="0">
                <a:solidFill>
                  <a:schemeClr val="accent1"/>
                </a:solidFill>
              </a:rPr>
              <a:t> 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Intestine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7772400" cy="278605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/34</a:t>
            </a:r>
            <a:r>
              <a:rPr lang="en-US" dirty="0" smtClean="0">
                <a:solidFill>
                  <a:srgbClr val="C00000"/>
                </a:solidFill>
              </a:rPr>
              <a:t>The most vital immediate observation to a new born baby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A. Cardiac rate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Respiration rate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Dizziness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D. Color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1143032"/>
            <a:ext cx="7772400" cy="3631316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/35</a:t>
            </a:r>
            <a:r>
              <a:rPr lang="en-US" dirty="0" smtClean="0">
                <a:solidFill>
                  <a:srgbClr val="C00000"/>
                </a:solidFill>
              </a:rPr>
              <a:t>Preparing patient for sigmoidscopy you should: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64318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give pt enema in the morning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keep pt NPO 24hours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administer oxygen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suction mouth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7772400" cy="278605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/36 </a:t>
            </a:r>
            <a:r>
              <a:rPr lang="en-US" dirty="0" smtClean="0">
                <a:solidFill>
                  <a:srgbClr val="C00000"/>
                </a:solidFill>
              </a:rPr>
              <a:t>digoxin can be with held to a patient with an apical pulse rate of below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3000372"/>
            <a:ext cx="7772400" cy="4572000"/>
          </a:xfrm>
        </p:spPr>
        <p:txBody>
          <a:bodyPr/>
          <a:lstStyle/>
          <a:p>
            <a:pPr algn="l">
              <a:buNone/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 . 40</a:t>
            </a:r>
          </a:p>
          <a:p>
            <a:pPr algn="l">
              <a:buNone/>
            </a:pP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B. 60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ar-SA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None/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C. 80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ar-SA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None/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D. 180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ar-SA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160018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/37 </a:t>
            </a:r>
            <a:r>
              <a:rPr lang="en-US" dirty="0" smtClean="0">
                <a:solidFill>
                  <a:srgbClr val="C00000"/>
                </a:solidFill>
              </a:rPr>
              <a:t>Which of the following is an appropriate diet for a patient with congestive heart failure 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643182"/>
            <a:ext cx="9144000" cy="4429124"/>
          </a:xfrm>
        </p:spPr>
        <p:txBody>
          <a:bodyPr>
            <a:normAutofit/>
          </a:bodyPr>
          <a:lstStyle/>
          <a:p>
            <a:pPr lvl="8" algn="l">
              <a:buNone/>
            </a:pPr>
            <a:r>
              <a:rPr lang="ar-SA" sz="3600" dirty="0" smtClean="0">
                <a:solidFill>
                  <a:schemeClr val="accent1"/>
                </a:solidFill>
              </a:rPr>
              <a:t/>
            </a:r>
            <a:br>
              <a:rPr lang="ar-SA" sz="3600" dirty="0" smtClean="0">
                <a:solidFill>
                  <a:schemeClr val="accent1"/>
                </a:solidFill>
              </a:rPr>
            </a:br>
            <a:r>
              <a:rPr lang="ar-SA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smtClean="0">
                <a:solidFill>
                  <a:schemeClr val="accent1"/>
                </a:solidFill>
              </a:rPr>
              <a:t>a. low calorie</a:t>
            </a:r>
            <a:r>
              <a:rPr lang="ar-SA" sz="3600" dirty="0" smtClean="0">
                <a:solidFill>
                  <a:schemeClr val="accent1"/>
                </a:solidFill>
              </a:rPr>
              <a:t/>
            </a:r>
            <a:br>
              <a:rPr lang="ar-SA" sz="3600" dirty="0" smtClean="0">
                <a:solidFill>
                  <a:schemeClr val="accent1"/>
                </a:solidFill>
              </a:rPr>
            </a:b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b. low calorie -with low Na</a:t>
            </a:r>
            <a:endParaRPr lang="ar-SA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5" algn="l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c. high calorie - low fat –low protein diet</a:t>
            </a:r>
            <a:r>
              <a:rPr lang="ar-SA" sz="3600" dirty="0" smtClean="0">
                <a:solidFill>
                  <a:schemeClr val="accent1"/>
                </a:solidFill>
              </a:rPr>
              <a:t> </a:t>
            </a:r>
            <a:br>
              <a:rPr lang="ar-SA" sz="3600" dirty="0" smtClean="0">
                <a:solidFill>
                  <a:schemeClr val="accent1"/>
                </a:solidFill>
              </a:rPr>
            </a:br>
            <a:r>
              <a:rPr lang="en-US" sz="3600" dirty="0" smtClean="0">
                <a:solidFill>
                  <a:schemeClr val="accent1"/>
                </a:solidFill>
              </a:rPr>
              <a:t>d. high protein - no fat - no carbohydrate diet </a:t>
            </a:r>
            <a:endParaRPr lang="ar-SA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5720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/38 </a:t>
            </a:r>
            <a:r>
              <a:rPr lang="en-US" dirty="0" smtClean="0">
                <a:solidFill>
                  <a:srgbClr val="C00000"/>
                </a:solidFill>
              </a:rPr>
              <a:t>The hepatitis vaccine is available for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786058"/>
            <a:ext cx="7772400" cy="4572000"/>
          </a:xfrm>
        </p:spPr>
        <p:txBody>
          <a:bodyPr/>
          <a:lstStyle/>
          <a:p>
            <a:pPr algn="l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Hepatitis A and B only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Hepatitis C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Hepatitis D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Hepatitis 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-357214"/>
            <a:ext cx="7772400" cy="184536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/39</a:t>
            </a:r>
            <a:r>
              <a:rPr lang="en-US" dirty="0" smtClean="0">
                <a:solidFill>
                  <a:srgbClr val="C00000"/>
                </a:solidFill>
              </a:rPr>
              <a:t>Patient's position when administering enema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64318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a. prone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sim's or left lateral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semi setting position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supine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571528"/>
            <a:ext cx="7772400" cy="321471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>/40</a:t>
            </a:r>
            <a:r>
              <a:rPr lang="en-US" dirty="0" smtClean="0">
                <a:solidFill>
                  <a:srgbClr val="C00000"/>
                </a:solidFill>
              </a:rPr>
              <a:t> a diabetic pt came to ER complaining of signs of hypoglycemia , nursing interventions include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a. give insulin 10 IU SC</a:t>
            </a:r>
            <a:r>
              <a:rPr lang="ar-SA" dirty="0" smtClean="0">
                <a:solidFill>
                  <a:schemeClr val="accent1"/>
                </a:solidFill>
              </a:rPr>
              <a:t> 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give pt carbohydrates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give pt high fat diet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give pt fluids in vitamin C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-1071594"/>
            <a:ext cx="8286808" cy="3786214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/41</a:t>
            </a:r>
            <a:r>
              <a:rPr lang="en-US" dirty="0" smtClean="0">
                <a:solidFill>
                  <a:srgbClr val="C00000"/>
                </a:solidFill>
              </a:rPr>
              <a:t> Priority of nursing care for pt with open fracture is:</a:t>
            </a: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a. control bleeding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prevent infection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maintain intravenous fluids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Give the patient fluids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1000156"/>
            <a:ext cx="7772400" cy="420282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/42</a:t>
            </a:r>
            <a:r>
              <a:rPr lang="en-US" dirty="0" smtClean="0">
                <a:solidFill>
                  <a:srgbClr val="C00000"/>
                </a:solidFill>
              </a:rPr>
              <a:t> a diabetic pt came to ER complaining of signs of hyperglycemia</a:t>
            </a:r>
            <a:r>
              <a:rPr lang="ar-SA" dirty="0" smtClean="0">
                <a:solidFill>
                  <a:srgbClr val="C00000"/>
                </a:solidFill>
              </a:rPr>
              <a:t> ,</a:t>
            </a:r>
            <a:r>
              <a:rPr lang="en-US" dirty="0" smtClean="0">
                <a:solidFill>
                  <a:srgbClr val="C00000"/>
                </a:solidFill>
              </a:rPr>
              <a:t>nursing interventions include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92893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give the pt insulin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give the pt carbohydrates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give pt high fat diet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give pt fluids in vitamin C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7772400" cy="198824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/43</a:t>
            </a:r>
            <a:r>
              <a:rPr lang="en-US" dirty="0" smtClean="0">
                <a:solidFill>
                  <a:srgbClr val="C00000"/>
                </a:solidFill>
              </a:rPr>
              <a:t> you feed a baby with  cleft lip by: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71462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NGT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bottle feeding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breast feeding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IVF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7829576" cy="214314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/44</a:t>
            </a:r>
            <a:r>
              <a:rPr lang="en-US" dirty="0" smtClean="0">
                <a:solidFill>
                  <a:srgbClr val="C00000"/>
                </a:solidFill>
              </a:rPr>
              <a:t>A pt brought to ER with head injury</a:t>
            </a:r>
            <a:r>
              <a:rPr lang="ar-SA" dirty="0" smtClean="0">
                <a:solidFill>
                  <a:srgbClr val="C00000"/>
                </a:solidFill>
              </a:rPr>
              <a:t> , </a:t>
            </a:r>
            <a:r>
              <a:rPr lang="en-US" dirty="0" smtClean="0">
                <a:solidFill>
                  <a:srgbClr val="C00000"/>
                </a:solidFill>
              </a:rPr>
              <a:t>the suitable IVF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500306"/>
            <a:ext cx="7772400" cy="4572000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glucose water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lactated ringer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normal saline 0.9</a:t>
            </a:r>
            <a:r>
              <a:rPr lang="ar-SA" dirty="0" smtClean="0">
                <a:solidFill>
                  <a:schemeClr val="accent1"/>
                </a:solidFill>
              </a:rPr>
              <a:t> %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glucose saline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428652"/>
            <a:ext cx="7772400" cy="2171688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/45</a:t>
            </a:r>
            <a:r>
              <a:rPr lang="en-US" dirty="0" smtClean="0">
                <a:solidFill>
                  <a:srgbClr val="C00000"/>
                </a:solidFill>
              </a:rPr>
              <a:t> a pt brought to ER with Burns,the suitable IVF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br>
              <a:rPr lang="ar-SA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glucose water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lactated ringer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normal saline 0.9</a:t>
            </a:r>
            <a:r>
              <a:rPr lang="ar-SA" dirty="0" smtClean="0">
                <a:solidFill>
                  <a:schemeClr val="accent1"/>
                </a:solidFill>
              </a:rPr>
              <a:t> %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glucose saline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357214"/>
            <a:ext cx="7772400" cy="213111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/46</a:t>
            </a:r>
            <a:r>
              <a:rPr lang="en-US" dirty="0" smtClean="0">
                <a:solidFill>
                  <a:srgbClr val="C00000"/>
                </a:solidFill>
              </a:rPr>
              <a:t>When they are The first dose of Polio myelitis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second month</a:t>
            </a:r>
            <a:endParaRPr lang="ar-S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The first month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First week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The sixth month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7772400" cy="277406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/47</a:t>
            </a:r>
            <a:r>
              <a:rPr lang="en-US" dirty="0" smtClean="0">
                <a:solidFill>
                  <a:srgbClr val="C00000"/>
                </a:solidFill>
              </a:rPr>
              <a:t> Pt with respiratory rate 4 b/min developed to cessation of respiration this case called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a. cardiac arrest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respiratory arrest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pulmonary embolism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tachypnea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28652"/>
            <a:ext cx="7772400" cy="434569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/48</a:t>
            </a:r>
            <a:r>
              <a:rPr lang="en-US" dirty="0" smtClean="0">
                <a:solidFill>
                  <a:srgbClr val="C00000"/>
                </a:solidFill>
              </a:rPr>
              <a:t>After starting hemodialysis ,your pt starts complaining of abdominal pain,you should: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000372"/>
            <a:ext cx="7772400" cy="45720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stop – discontinue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dialysis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continue dialysis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put pt on supine position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give pt diuretics and continue dialysis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357214"/>
            <a:ext cx="7772400" cy="27026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/49 </a:t>
            </a:r>
            <a:r>
              <a:rPr lang="en-US" dirty="0" smtClean="0">
                <a:solidFill>
                  <a:srgbClr val="C00000"/>
                </a:solidFill>
              </a:rPr>
              <a:t> A burned pt with redness and tender skin and edema, the degree of this burn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85749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a. 1st stage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b.2nd stage</a:t>
            </a:r>
            <a: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c.3rd stage</a:t>
            </a:r>
            <a: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dirty="0" smtClean="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d. 4th stage</a:t>
            </a:r>
            <a:endParaRPr lang="ar-SA" dirty="0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7772400" cy="327412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/50 </a:t>
            </a:r>
            <a:r>
              <a:rPr lang="en-US" dirty="0" smtClean="0">
                <a:solidFill>
                  <a:srgbClr val="C00000"/>
                </a:solidFill>
              </a:rPr>
              <a:t>The nurse should first observe the patient post thyroidectomy for: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28612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 A. Hypokalemia  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Inability to swallow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shortness of breath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anxiety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772400" cy="1643074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 /51</a:t>
            </a:r>
            <a:r>
              <a:rPr lang="en-US" dirty="0" smtClean="0">
                <a:solidFill>
                  <a:srgbClr val="C00000"/>
                </a:solidFill>
              </a:rPr>
              <a:t>Patient's best position after gastrectomy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21468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a. High fowler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Low fowler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semi fowler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supine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7772400" cy="227399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/52</a:t>
            </a:r>
            <a:r>
              <a:rPr lang="en-US" dirty="0" smtClean="0">
                <a:solidFill>
                  <a:srgbClr val="C00000"/>
                </a:solidFill>
              </a:rPr>
              <a:t> The best position for a pt having burn in his head and neck is: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28600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High fowler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prone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semi fowler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supine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-285776"/>
            <a:ext cx="7772400" cy="5345828"/>
          </a:xfrm>
        </p:spPr>
        <p:txBody>
          <a:bodyPr/>
          <a:lstStyle/>
          <a:p>
            <a:pPr rtl="0"/>
            <a:r>
              <a:rPr lang="ar-SA" sz="3200" dirty="0" smtClean="0">
                <a:solidFill>
                  <a:srgbClr val="C00000"/>
                </a:solidFill>
              </a:rPr>
              <a:t/>
            </a:r>
            <a:br>
              <a:rPr lang="ar-SA" sz="3200" dirty="0" smtClean="0">
                <a:solidFill>
                  <a:srgbClr val="C00000"/>
                </a:solidFill>
              </a:rPr>
            </a:br>
            <a:r>
              <a:rPr lang="ar-SA" sz="3200" dirty="0" smtClean="0">
                <a:solidFill>
                  <a:srgbClr val="C00000"/>
                </a:solidFill>
              </a:rPr>
              <a:t>/53</a:t>
            </a:r>
            <a:r>
              <a:rPr lang="en-US" sz="3200" dirty="0" smtClean="0">
                <a:solidFill>
                  <a:srgbClr val="C00000"/>
                </a:solidFill>
              </a:rPr>
              <a:t> A diabetic pt who have had influenza 2 days ago ,not taken his insulin the nurse would expect which of the following signs </a:t>
            </a:r>
            <a:r>
              <a:rPr lang="ar-SA" sz="3200" dirty="0" smtClean="0">
                <a:solidFill>
                  <a:srgbClr val="C00000"/>
                </a:solidFill>
              </a:rPr>
              <a:t/>
            </a:r>
            <a:br>
              <a:rPr lang="ar-SA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and symptoms experienced by pt</a:t>
            </a:r>
            <a:r>
              <a:rPr lang="ar-SA" sz="3200" dirty="0" smtClean="0">
                <a:solidFill>
                  <a:srgbClr val="C00000"/>
                </a:solidFill>
              </a:rPr>
              <a:t> :</a:t>
            </a:r>
            <a:endParaRPr lang="ar-SA" sz="3200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42900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A.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polyuria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polydepsi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glucourea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d. all of the above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7772400" cy="4560010"/>
          </a:xfrm>
        </p:spPr>
        <p:txBody>
          <a:bodyPr/>
          <a:lstStyle/>
          <a:p>
            <a:pPr rtl="0"/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ar-SA" sz="3600" dirty="0" smtClean="0">
                <a:solidFill>
                  <a:srgbClr val="C00000"/>
                </a:solidFill>
              </a:rPr>
              <a:t>/54</a:t>
            </a:r>
            <a:r>
              <a:rPr lang="en-US" sz="3600" dirty="0" smtClean="0">
                <a:solidFill>
                  <a:srgbClr val="C00000"/>
                </a:solidFill>
              </a:rPr>
              <a:t> The nurse noticed that hand of a pt with obsession compulsion is </a:t>
            </a:r>
            <a:r>
              <a:rPr lang="en-US" sz="3200" dirty="0" smtClean="0">
                <a:solidFill>
                  <a:srgbClr val="C00000"/>
                </a:solidFill>
              </a:rPr>
              <a:t>dry</a:t>
            </a:r>
            <a:r>
              <a:rPr lang="en-US" sz="3600" dirty="0" smtClean="0">
                <a:solidFill>
                  <a:srgbClr val="C00000"/>
                </a:solidFill>
              </a:rPr>
              <a:t> ,because</a:t>
            </a:r>
            <a:r>
              <a:rPr lang="ar-SA" sz="3600" dirty="0" smtClean="0">
                <a:solidFill>
                  <a:srgbClr val="C00000"/>
                </a:solidFill>
              </a:rPr>
              <a:t>  </a:t>
            </a:r>
            <a:r>
              <a:rPr lang="en-US" sz="3600" dirty="0" smtClean="0">
                <a:solidFill>
                  <a:srgbClr val="C00000"/>
                </a:solidFill>
              </a:rPr>
              <a:t>of frequent hand washing with soap,your response should be: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64318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give pt lotion for his hand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stop washing your hand it is clean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if I were </a:t>
            </a:r>
            <a:r>
              <a:rPr lang="en-US" sz="2800" dirty="0" smtClean="0">
                <a:solidFill>
                  <a:schemeClr val="accent1"/>
                </a:solidFill>
              </a:rPr>
              <a:t>you</a:t>
            </a:r>
            <a:r>
              <a:rPr lang="en-US" dirty="0" smtClean="0">
                <a:solidFill>
                  <a:schemeClr val="accent1"/>
                </a:solidFill>
              </a:rPr>
              <a:t> I would stop washing my hand like you do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walk with me am going to wading room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/55</a:t>
            </a:r>
            <a:r>
              <a:rPr lang="en-US" dirty="0" smtClean="0">
                <a:solidFill>
                  <a:srgbClr val="C00000"/>
                </a:solidFill>
              </a:rPr>
              <a:t>After spontaneous rupture of membranes(SROM ) the nurse should first  examine (check)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714620"/>
            <a:ext cx="7772400" cy="45720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fetal heart rate (FHR</a:t>
            </a:r>
            <a:r>
              <a:rPr lang="ar-SA" dirty="0" smtClean="0">
                <a:solidFill>
                  <a:schemeClr val="accent1"/>
                </a:solidFill>
              </a:rPr>
              <a:t> (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cervix dilatation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c. vaginal discharge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uterine contractions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777240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/56</a:t>
            </a:r>
            <a:r>
              <a:rPr lang="en-US" dirty="0" smtClean="0">
                <a:solidFill>
                  <a:srgbClr val="C00000"/>
                </a:solidFill>
              </a:rPr>
              <a:t> After debridement surgery,the nurse should focus on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21468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a. result of wound culture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check for bleeding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pressure dressing on wound site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check for elevated temperature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-428652"/>
            <a:ext cx="7772400" cy="148817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/57</a:t>
            </a:r>
            <a:r>
              <a:rPr lang="en-US" dirty="0" smtClean="0">
                <a:solidFill>
                  <a:srgbClr val="C00000"/>
                </a:solidFill>
              </a:rPr>
              <a:t> To help pregnant woman complains of leg cramp during night,you instruct her to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35756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 a. elevate the leg above heart level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dosoflix the leg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assume prone position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use hot compresses over the affected leg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7772400" cy="302894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/58 </a:t>
            </a:r>
            <a:r>
              <a:rPr lang="en-US" dirty="0" smtClean="0">
                <a:solidFill>
                  <a:srgbClr val="C00000"/>
                </a:solidFill>
              </a:rPr>
              <a:t>Ensure the effectiveness of atropine administration to a preoperative patient you should check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a. pulse rate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dryness of the mouth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blood pressure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pupil constriction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8715436" cy="1571636"/>
          </a:xfrm>
        </p:spPr>
        <p:txBody>
          <a:bodyPr/>
          <a:lstStyle/>
          <a:p>
            <a:pPr rtl="0"/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/59</a:t>
            </a:r>
            <a:r>
              <a:rPr lang="en-US" dirty="0" smtClean="0">
                <a:solidFill>
                  <a:srgbClr val="C00000"/>
                </a:solidFill>
              </a:rPr>
              <a:t>Normal pulse pressure is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a. 20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40 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/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70 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c. 60 / 100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d. 160 / 80</a:t>
            </a:r>
            <a:endParaRPr lang="ar-SA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357214"/>
            <a:ext cx="7772400" cy="235743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/>
            </a:r>
            <a:br>
              <a:rPr lang="ar-SA" dirty="0" smtClean="0">
                <a:solidFill>
                  <a:srgbClr val="C00000"/>
                </a:solidFill>
              </a:rPr>
            </a:br>
            <a:r>
              <a:rPr lang="ar-SA" dirty="0" smtClean="0">
                <a:solidFill>
                  <a:srgbClr val="C00000"/>
                </a:solidFill>
              </a:rPr>
              <a:t> /60</a:t>
            </a:r>
            <a:r>
              <a:rPr lang="en-US" dirty="0" smtClean="0">
                <a:solidFill>
                  <a:srgbClr val="C00000"/>
                </a:solidFill>
              </a:rPr>
              <a:t>What is the first nursing intervention for the MI pt: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92893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Oxygen</a:t>
            </a:r>
            <a:endParaRPr lang="ar-S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Morphine</a:t>
            </a:r>
            <a:endParaRPr lang="ar-SA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Morphine + oxygen</a:t>
            </a:r>
            <a:endParaRPr lang="ar-SA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Aspirin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57161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/61</a:t>
            </a:r>
            <a:r>
              <a:rPr lang="en-US" dirty="0" smtClean="0">
                <a:solidFill>
                  <a:srgbClr val="C00000"/>
                </a:solidFill>
              </a:rPr>
              <a:t>patient with esophageal varicosities is at risk: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92893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Bleeding</a:t>
            </a:r>
            <a:endParaRPr lang="ar-S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Dizziness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hypocalcemia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Obesity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786842" cy="914400"/>
          </a:xfrm>
        </p:spPr>
        <p:txBody>
          <a:bodyPr/>
          <a:lstStyle/>
          <a:p>
            <a:pPr rtl="0"/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/62</a:t>
            </a:r>
            <a:r>
              <a:rPr lang="en-US" dirty="0" smtClean="0">
                <a:solidFill>
                  <a:srgbClr val="C00000"/>
                </a:solidFill>
              </a:rPr>
              <a:t>test for tuberculosis (Tb):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57174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acid fast bacillus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CBC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 urine analysis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chest x-rays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9501254" cy="148817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/63</a:t>
            </a:r>
            <a:r>
              <a:rPr lang="en-US" dirty="0" smtClean="0">
                <a:solidFill>
                  <a:srgbClr val="C00000"/>
                </a:solidFill>
              </a:rPr>
              <a:t> Position for patient with hemorrhoids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64318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prone position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sitting position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</a:t>
            </a:r>
            <a:r>
              <a:rPr lang="ar-SA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accent1"/>
                </a:solidFill>
              </a:rPr>
              <a:t>recovery position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supine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9144000" cy="4631448"/>
          </a:xfrm>
        </p:spPr>
        <p:txBody>
          <a:bodyPr/>
          <a:lstStyle/>
          <a:p>
            <a:pPr rtl="0"/>
            <a:r>
              <a:rPr lang="ar-SA" sz="3200" dirty="0" smtClean="0">
                <a:solidFill>
                  <a:srgbClr val="C00000"/>
                </a:solidFill>
              </a:rPr>
              <a:t> /64</a:t>
            </a:r>
            <a:r>
              <a:rPr lang="en-US" sz="3200" dirty="0" smtClean="0">
                <a:solidFill>
                  <a:srgbClr val="C00000"/>
                </a:solidFill>
              </a:rPr>
              <a:t>The most common hazards that must be communicated with old age pt as well as with his family-which encountered elderly people as a result of hearing and visual difficulties are</a:t>
            </a:r>
            <a:r>
              <a:rPr lang="ar-SA" sz="3200" dirty="0" smtClean="0">
                <a:solidFill>
                  <a:srgbClr val="C00000"/>
                </a:solidFill>
              </a:rPr>
              <a:t>:</a:t>
            </a:r>
            <a:r>
              <a:rPr lang="ar-SA" sz="3200" dirty="0" smtClean="0"/>
              <a:t/>
            </a:r>
            <a:br>
              <a:rPr lang="ar-SA" sz="3200" dirty="0" smtClean="0"/>
            </a:b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28612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a. tooth loss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memory loss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loss of appetite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d. falling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9144000" cy="228601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/65</a:t>
            </a:r>
            <a:r>
              <a:rPr lang="en-US" dirty="0" smtClean="0">
                <a:solidFill>
                  <a:srgbClr val="C00000"/>
                </a:solidFill>
              </a:rPr>
              <a:t> Patient with burn in his back and abdomen,then the percent of the burn is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a.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18%</a:t>
            </a:r>
            <a:endParaRPr lang="ar-SA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</a:t>
            </a:r>
            <a:r>
              <a:rPr lang="ar-SA" dirty="0" smtClean="0">
                <a:solidFill>
                  <a:schemeClr val="accent1"/>
                </a:solidFill>
              </a:rPr>
              <a:t>% 36</a:t>
            </a:r>
          </a:p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27%</a:t>
            </a:r>
            <a:endParaRPr lang="ar-SA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d.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45%</a:t>
            </a:r>
            <a:endParaRPr lang="ar-SA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9144000" cy="321471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/66</a:t>
            </a:r>
            <a:r>
              <a:rPr lang="en-US" dirty="0" smtClean="0">
                <a:solidFill>
                  <a:srgbClr val="C00000"/>
                </a:solidFill>
              </a:rPr>
              <a:t> Post operative Patient complain of infected wound after 24 hours from the surgery day, you can found in the wound site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35756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redness and swelling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Closed fracture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Open fracture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bad odor and Open fracture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1000156"/>
            <a:ext cx="8929718" cy="313125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>/67</a:t>
            </a:r>
            <a:r>
              <a:rPr lang="en-US" dirty="0" smtClean="0">
                <a:solidFill>
                  <a:srgbClr val="C00000"/>
                </a:solidFill>
              </a:rPr>
              <a:t> The most common site for bleeding in hemophilic pt is: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00024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from the nose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 from leg</a:t>
            </a:r>
            <a:endParaRPr lang="ar-SA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from ear</a:t>
            </a:r>
          </a:p>
          <a:p>
            <a:pPr algn="l" rtl="0"/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D. from eyes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300039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/68</a:t>
            </a:r>
            <a:r>
              <a:rPr lang="en-US" dirty="0" smtClean="0">
                <a:solidFill>
                  <a:srgbClr val="C00000"/>
                </a:solidFill>
              </a:rPr>
              <a:t>What do you expect the diagnosis for a pt with pelvic fracture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92893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 A. thromboembolism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airway obstruction</a:t>
            </a:r>
            <a:r>
              <a:rPr lang="ar-SA" dirty="0" smtClean="0">
                <a:solidFill>
                  <a:schemeClr val="accent1"/>
                </a:solidFill>
              </a:rPr>
              <a:t> .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UTI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leg fracture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278608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/69</a:t>
            </a:r>
            <a:r>
              <a:rPr lang="en-US" dirty="0" smtClean="0">
                <a:solidFill>
                  <a:srgbClr val="C00000"/>
                </a:solidFill>
              </a:rPr>
              <a:t> The priority for the following diagnoses for a child with(leg fracture,UTI,airway obstruction) is for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3571876"/>
            <a:ext cx="8200996" cy="5000628"/>
          </a:xfrm>
        </p:spPr>
        <p:txBody>
          <a:bodyPr>
            <a:normAutofit/>
          </a:bodyPr>
          <a:lstStyle/>
          <a:p>
            <a:pPr marL="582930" indent="-514350" algn="l" rtl="0">
              <a:buNone/>
            </a:pP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a. airway obstruction</a:t>
            </a:r>
            <a:r>
              <a:rPr lang="ar-SA" sz="3600" dirty="0" smtClean="0"/>
              <a:t> </a:t>
            </a:r>
          </a:p>
          <a:p>
            <a:pPr marL="582930" indent="-514350" algn="l" rtl="0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b. UTI</a:t>
            </a:r>
          </a:p>
          <a:p>
            <a:pPr marL="582930" indent="-514350" algn="l" rtl="0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c. Leg fracture</a:t>
            </a:r>
          </a:p>
          <a:p>
            <a:pPr marL="582930" indent="-514350" algn="l" rtl="0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d. Non of them</a:t>
            </a:r>
            <a:endParaRPr lang="ar-SA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786842" cy="235743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/70</a:t>
            </a:r>
            <a:r>
              <a:rPr lang="en-US" dirty="0" smtClean="0">
                <a:solidFill>
                  <a:srgbClr val="C00000"/>
                </a:solidFill>
              </a:rPr>
              <a:t> Signs of digoxin toxicity in child: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sinus bradycardia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sinus tachycardia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asthma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all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3573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/71</a:t>
            </a:r>
            <a:r>
              <a:rPr lang="en-US" dirty="0" smtClean="0">
                <a:solidFill>
                  <a:srgbClr val="C00000"/>
                </a:solidFill>
              </a:rPr>
              <a:t> Enema </a:t>
            </a:r>
            <a:r>
              <a:rPr lang="en-US" dirty="0" smtClean="0">
                <a:solidFill>
                  <a:srgbClr val="C00000"/>
                </a:solidFill>
              </a:rPr>
              <a:t>solution temperature </a:t>
            </a:r>
            <a:r>
              <a:rPr lang="en-US" dirty="0" smtClean="0">
                <a:solidFill>
                  <a:srgbClr val="C00000"/>
                </a:solidFill>
              </a:rPr>
              <a:t>ranges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500306"/>
            <a:ext cx="7772400" cy="4572000"/>
          </a:xfrm>
        </p:spPr>
        <p:txBody>
          <a:bodyPr/>
          <a:lstStyle/>
          <a:p>
            <a:pPr algn="l">
              <a:buNone/>
            </a:pP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a. 37.7°- 40.5°C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b. 29 –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32 c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en-US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37.7°_ 45°C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ar-SA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None/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D. 18C - 24C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ar-S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858280" cy="13573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 72</a:t>
            </a:r>
            <a:r>
              <a:rPr lang="en-US" dirty="0" smtClean="0">
                <a:solidFill>
                  <a:srgbClr val="C00000"/>
                </a:solidFill>
              </a:rPr>
              <a:t>You </a:t>
            </a:r>
            <a:r>
              <a:rPr lang="en-US" dirty="0" smtClean="0">
                <a:solidFill>
                  <a:srgbClr val="C00000"/>
                </a:solidFill>
              </a:rPr>
              <a:t>should insert the enema tube for adult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 7.5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10 cm in the rectum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b. 2.5-5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cm in the rectum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11-14 cm in the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rectum</a:t>
            </a:r>
          </a:p>
          <a:p>
            <a:pPr algn="l" rtl="0"/>
            <a:endParaRPr lang="en-US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D. 5-7 cm in the rectum</a:t>
            </a:r>
            <a:endParaRPr lang="ar-SA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786842" cy="13573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/73</a:t>
            </a:r>
            <a:r>
              <a:rPr lang="en-US" dirty="0" smtClean="0">
                <a:solidFill>
                  <a:srgbClr val="C00000"/>
                </a:solidFill>
              </a:rPr>
              <a:t> complication </a:t>
            </a:r>
            <a:r>
              <a:rPr lang="en-US" dirty="0" smtClean="0">
                <a:solidFill>
                  <a:srgbClr val="C00000"/>
                </a:solidFill>
              </a:rPr>
              <a:t>of bed sores are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71462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 A. bladder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distension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osteomyelitis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sepsis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All </a:t>
            </a:r>
            <a:r>
              <a:rPr lang="en-US" dirty="0" smtClean="0">
                <a:solidFill>
                  <a:schemeClr val="accent1"/>
                </a:solidFill>
              </a:rPr>
              <a:t>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929718" cy="914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 Skeletal traction position:</a:t>
            </a:r>
            <a:r>
              <a:rPr lang="ar-SA" dirty="0" smtClean="0">
                <a:solidFill>
                  <a:srgbClr val="C00000"/>
                </a:solidFill>
              </a:rPr>
              <a:t>/74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928934"/>
            <a:ext cx="91440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patient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lying in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supine recuperative position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standing </a:t>
            </a:r>
            <a:r>
              <a:rPr lang="en-US" dirty="0" smtClean="0">
                <a:solidFill>
                  <a:schemeClr val="accent1"/>
                </a:solidFill>
              </a:rPr>
              <a:t>position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prone position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d. Fowler position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43998" cy="13453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/75</a:t>
            </a:r>
            <a:r>
              <a:rPr lang="en-US" dirty="0" smtClean="0">
                <a:solidFill>
                  <a:srgbClr val="C00000"/>
                </a:solidFill>
              </a:rPr>
              <a:t> Signs </a:t>
            </a:r>
            <a:r>
              <a:rPr lang="en-US" dirty="0" smtClean="0">
                <a:solidFill>
                  <a:srgbClr val="C00000"/>
                </a:solidFill>
              </a:rPr>
              <a:t>of apnea in </a:t>
            </a:r>
            <a:r>
              <a:rPr lang="en-US" dirty="0" smtClean="0">
                <a:solidFill>
                  <a:srgbClr val="C00000"/>
                </a:solidFill>
              </a:rPr>
              <a:t>babies: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50030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a. Snoring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Mouth </a:t>
            </a:r>
            <a:r>
              <a:rPr lang="en-US" dirty="0" smtClean="0">
                <a:solidFill>
                  <a:schemeClr val="accent1"/>
                </a:solidFill>
              </a:rPr>
              <a:t>breathing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Restless </a:t>
            </a:r>
            <a:r>
              <a:rPr lang="en-US" dirty="0" smtClean="0">
                <a:solidFill>
                  <a:schemeClr val="accent1"/>
                </a:solidFill>
              </a:rPr>
              <a:t>sleep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d. all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of them</a:t>
            </a: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858280" cy="148817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/76</a:t>
            </a:r>
            <a:r>
              <a:rPr lang="en-US" dirty="0" smtClean="0">
                <a:solidFill>
                  <a:srgbClr val="C00000"/>
                </a:solidFill>
              </a:rPr>
              <a:t>Cessation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of </a:t>
            </a:r>
            <a:r>
              <a:rPr lang="en-US" dirty="0" smtClean="0">
                <a:solidFill>
                  <a:srgbClr val="C00000"/>
                </a:solidFill>
              </a:rPr>
              <a:t>menstruation </a:t>
            </a:r>
            <a:r>
              <a:rPr lang="en-US" dirty="0" smtClean="0">
                <a:solidFill>
                  <a:srgbClr val="C00000"/>
                </a:solidFill>
              </a:rPr>
              <a:t>means: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50030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menopause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menstruation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menorrhogia</a:t>
            </a: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D. non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4131382"/>
          </a:xfrm>
        </p:spPr>
        <p:txBody>
          <a:bodyPr/>
          <a:lstStyle/>
          <a:p>
            <a:pPr rtl="0"/>
            <a:r>
              <a:rPr lang="ar-SA" dirty="0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/77</a:t>
            </a:r>
            <a:r>
              <a:rPr lang="en-US" dirty="0" smtClean="0">
                <a:solidFill>
                  <a:srgbClr val="C00000"/>
                </a:solidFill>
              </a:rPr>
              <a:t>A </a:t>
            </a:r>
            <a:r>
              <a:rPr lang="en-US" dirty="0" smtClean="0">
                <a:solidFill>
                  <a:srgbClr val="C00000"/>
                </a:solidFill>
              </a:rPr>
              <a:t>pt with hepatitis has </a:t>
            </a:r>
            <a:r>
              <a:rPr lang="en-US" dirty="0" smtClean="0">
                <a:solidFill>
                  <a:srgbClr val="C00000"/>
                </a:solidFill>
              </a:rPr>
              <a:t>undergone </a:t>
            </a:r>
            <a:r>
              <a:rPr lang="en-US" dirty="0" smtClean="0">
                <a:solidFill>
                  <a:srgbClr val="C00000"/>
                </a:solidFill>
              </a:rPr>
              <a:t>blood </a:t>
            </a:r>
            <a:r>
              <a:rPr lang="en-US" dirty="0" smtClean="0">
                <a:solidFill>
                  <a:srgbClr val="C00000"/>
                </a:solidFill>
              </a:rPr>
              <a:t>investigations </a:t>
            </a:r>
            <a:r>
              <a:rPr lang="en-US" dirty="0" smtClean="0">
                <a:solidFill>
                  <a:srgbClr val="C00000"/>
                </a:solidFill>
              </a:rPr>
              <a:t>what do you expect of the blood investigation to be elevated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7181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liver function</a:t>
            </a:r>
          </a:p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Hb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CBC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d. WBC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858280" cy="27026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/78</a:t>
            </a:r>
            <a:r>
              <a:rPr lang="en-US" dirty="0" smtClean="0">
                <a:solidFill>
                  <a:srgbClr val="C00000"/>
                </a:solidFill>
              </a:rPr>
              <a:t>When </a:t>
            </a:r>
            <a:r>
              <a:rPr lang="en-US" dirty="0" smtClean="0">
                <a:solidFill>
                  <a:srgbClr val="C00000"/>
                </a:solidFill>
              </a:rPr>
              <a:t>mixing two types of insulin what would you withdraw </a:t>
            </a:r>
            <a:r>
              <a:rPr lang="en-US" dirty="0" smtClean="0">
                <a:solidFill>
                  <a:srgbClr val="C00000"/>
                </a:solidFill>
              </a:rPr>
              <a:t>first: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786058"/>
            <a:ext cx="9358346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clear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insulin (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short-acting)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cloudy </a:t>
            </a:r>
            <a:r>
              <a:rPr lang="en-US" dirty="0" smtClean="0">
                <a:solidFill>
                  <a:schemeClr val="accent1"/>
                </a:solidFill>
              </a:rPr>
              <a:t>insulin (intermediate- or </a:t>
            </a:r>
            <a:r>
              <a:rPr lang="en-US" dirty="0" smtClean="0">
                <a:solidFill>
                  <a:schemeClr val="accent1"/>
                </a:solidFill>
              </a:rPr>
              <a:t>long-acting</a:t>
            </a:r>
            <a:r>
              <a:rPr lang="ar-SA" dirty="0" smtClean="0">
                <a:solidFill>
                  <a:schemeClr val="accent1"/>
                </a:solidFill>
              </a:rPr>
              <a:t>(</a:t>
            </a: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c. All of them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d. Non of them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200026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/79</a:t>
            </a:r>
            <a:r>
              <a:rPr lang="en-US" dirty="0" smtClean="0">
                <a:solidFill>
                  <a:srgbClr val="C00000"/>
                </a:solidFill>
              </a:rPr>
              <a:t> Nursing </a:t>
            </a:r>
            <a:r>
              <a:rPr lang="en-US" dirty="0" smtClean="0">
                <a:solidFill>
                  <a:srgbClr val="C00000"/>
                </a:solidFill>
              </a:rPr>
              <a:t>intervention to prevent intestinal paralysis </a:t>
            </a:r>
            <a:r>
              <a:rPr lang="en-US" dirty="0" smtClean="0">
                <a:solidFill>
                  <a:srgbClr val="C00000"/>
                </a:solidFill>
              </a:rPr>
              <a:t>postoperative: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assess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bowel sound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assess temperature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give </a:t>
            </a:r>
            <a:r>
              <a:rPr lang="en-US" dirty="0" smtClean="0">
                <a:solidFill>
                  <a:schemeClr val="accent1"/>
                </a:solidFill>
              </a:rPr>
              <a:t>analgesia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advice </a:t>
            </a:r>
            <a:r>
              <a:rPr lang="en-US" dirty="0" smtClean="0">
                <a:solidFill>
                  <a:schemeClr val="accent1"/>
                </a:solidFill>
              </a:rPr>
              <a:t>breathing exercise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9215502" cy="128588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/80</a:t>
            </a:r>
            <a:r>
              <a:rPr lang="en-US" dirty="0" smtClean="0">
                <a:solidFill>
                  <a:srgbClr val="C00000"/>
                </a:solidFill>
              </a:rPr>
              <a:t> Cleft </a:t>
            </a:r>
            <a:r>
              <a:rPr lang="en-US" dirty="0" smtClean="0">
                <a:solidFill>
                  <a:srgbClr val="C00000"/>
                </a:solidFill>
              </a:rPr>
              <a:t>lip operation done </a:t>
            </a:r>
            <a:r>
              <a:rPr lang="en-US" dirty="0" smtClean="0">
                <a:solidFill>
                  <a:srgbClr val="C00000"/>
                </a:solidFill>
              </a:rPr>
              <a:t>at: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 3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months …….of age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b. 2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years ………of age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ar-SA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years ………..of </a:t>
            </a: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age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d. After birth</a:t>
            </a:r>
            <a:endParaRPr lang="ar-SA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786842" cy="13573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/81</a:t>
            </a:r>
            <a:r>
              <a:rPr lang="en-US" dirty="0" smtClean="0">
                <a:solidFill>
                  <a:srgbClr val="C00000"/>
                </a:solidFill>
              </a:rPr>
              <a:t> the </a:t>
            </a:r>
            <a:r>
              <a:rPr lang="en-US" dirty="0" smtClean="0">
                <a:solidFill>
                  <a:srgbClr val="C00000"/>
                </a:solidFill>
              </a:rPr>
              <a:t>most signs of blood transfusion </a:t>
            </a:r>
            <a:r>
              <a:rPr lang="en-US" dirty="0" smtClean="0">
                <a:solidFill>
                  <a:srgbClr val="C00000"/>
                </a:solidFill>
              </a:rPr>
              <a:t>reaction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Backache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and itching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Heir </a:t>
            </a:r>
            <a:r>
              <a:rPr lang="en-US" dirty="0" smtClean="0">
                <a:solidFill>
                  <a:schemeClr val="accent1"/>
                </a:solidFill>
              </a:rPr>
              <a:t>loss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Nausea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Contusion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715404" cy="128588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/82</a:t>
            </a:r>
            <a:r>
              <a:rPr lang="en-US" dirty="0" smtClean="0">
                <a:solidFill>
                  <a:srgbClr val="C00000"/>
                </a:solidFill>
              </a:rPr>
              <a:t>The </a:t>
            </a:r>
            <a:r>
              <a:rPr lang="en-US" dirty="0" smtClean="0">
                <a:solidFill>
                  <a:srgbClr val="C00000"/>
                </a:solidFill>
              </a:rPr>
              <a:t>diet for pt with renal failure </a:t>
            </a:r>
            <a:r>
              <a:rPr lang="en-US" dirty="0" smtClean="0">
                <a:solidFill>
                  <a:srgbClr val="C00000"/>
                </a:solidFill>
              </a:rPr>
              <a:t>is: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92893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low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sodium low protein diet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high </a:t>
            </a:r>
            <a:r>
              <a:rPr lang="en-US" dirty="0" smtClean="0">
                <a:solidFill>
                  <a:schemeClr val="accent1"/>
                </a:solidFill>
              </a:rPr>
              <a:t>sodium high protein diet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low </a:t>
            </a:r>
            <a:r>
              <a:rPr lang="en-US" dirty="0" smtClean="0">
                <a:solidFill>
                  <a:schemeClr val="accent1"/>
                </a:solidFill>
              </a:rPr>
              <a:t>sodium high protein diet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low </a:t>
            </a:r>
            <a:r>
              <a:rPr lang="en-US" dirty="0" smtClean="0">
                <a:solidFill>
                  <a:schemeClr val="accent1"/>
                </a:solidFill>
              </a:rPr>
              <a:t>potassium high protein diet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7772400" cy="1357322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/83</a:t>
            </a:r>
            <a:r>
              <a:rPr lang="en-US" dirty="0" smtClean="0">
                <a:solidFill>
                  <a:srgbClr val="C00000"/>
                </a:solidFill>
              </a:rPr>
              <a:t>The </a:t>
            </a:r>
            <a:r>
              <a:rPr lang="en-US" dirty="0" smtClean="0">
                <a:solidFill>
                  <a:srgbClr val="C00000"/>
                </a:solidFill>
              </a:rPr>
              <a:t>best time for taking urine sample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786058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in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the morning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 </a:t>
            </a:r>
            <a:r>
              <a:rPr lang="en-US" dirty="0" smtClean="0">
                <a:solidFill>
                  <a:schemeClr val="accent1"/>
                </a:solidFill>
              </a:rPr>
              <a:t>in the evening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 </a:t>
            </a:r>
            <a:r>
              <a:rPr lang="en-US" dirty="0" smtClean="0">
                <a:solidFill>
                  <a:schemeClr val="accent1"/>
                </a:solidFill>
              </a:rPr>
              <a:t>in the mid day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 </a:t>
            </a:r>
            <a:r>
              <a:rPr lang="en-US" dirty="0" smtClean="0">
                <a:solidFill>
                  <a:schemeClr val="accent1"/>
                </a:solidFill>
              </a:rPr>
              <a:t>non from above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04" cy="192882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/84</a:t>
            </a:r>
            <a:r>
              <a:rPr lang="en-US" dirty="0" smtClean="0">
                <a:solidFill>
                  <a:srgbClr val="C00000"/>
                </a:solidFill>
              </a:rPr>
              <a:t>The </a:t>
            </a:r>
            <a:r>
              <a:rPr lang="en-US" dirty="0" smtClean="0">
                <a:solidFill>
                  <a:srgbClr val="C00000"/>
                </a:solidFill>
              </a:rPr>
              <a:t>vital sign you should assess when administering morphine </a:t>
            </a:r>
            <a:r>
              <a:rPr lang="en-US" dirty="0" smtClean="0">
                <a:solidFill>
                  <a:srgbClr val="C00000"/>
                </a:solidFill>
              </a:rPr>
              <a:t>is: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307181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accent1"/>
                </a:solidFill>
              </a:rPr>
              <a:t>a. respiration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blood </a:t>
            </a:r>
            <a:r>
              <a:rPr lang="en-US" dirty="0" smtClean="0">
                <a:solidFill>
                  <a:schemeClr val="accent1"/>
                </a:solidFill>
              </a:rPr>
              <a:t>pressure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temperature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d. pulse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786842" cy="157163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/85</a:t>
            </a:r>
            <a:r>
              <a:rPr lang="en-US" dirty="0" smtClean="0">
                <a:solidFill>
                  <a:srgbClr val="C00000"/>
                </a:solidFill>
              </a:rPr>
              <a:t>Position </a:t>
            </a:r>
            <a:r>
              <a:rPr lang="en-US" dirty="0" smtClean="0">
                <a:solidFill>
                  <a:srgbClr val="C00000"/>
                </a:solidFill>
              </a:rPr>
              <a:t>for baby with ascitis </a:t>
            </a:r>
            <a:r>
              <a:rPr lang="en-US" dirty="0" smtClean="0">
                <a:solidFill>
                  <a:srgbClr val="C00000"/>
                </a:solidFill>
              </a:rPr>
              <a:t>is: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857496"/>
            <a:ext cx="7772400" cy="4572000"/>
          </a:xfrm>
        </p:spPr>
        <p:txBody>
          <a:bodyPr/>
          <a:lstStyle/>
          <a:p>
            <a:pPr marL="582930" indent="-514350" algn="l" rtl="0">
              <a:buNone/>
            </a:pPr>
            <a:r>
              <a:rPr lang="en-US" dirty="0" smtClean="0"/>
              <a:t>  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fowler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position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supine position</a:t>
            </a:r>
            <a:endParaRPr lang="ar-SA" dirty="0" smtClean="0">
              <a:solidFill>
                <a:schemeClr val="accent1"/>
              </a:solidFill>
            </a:endParaRPr>
          </a:p>
          <a:p>
            <a:pPr marL="582930" indent="-514350"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standing </a:t>
            </a:r>
            <a:r>
              <a:rPr lang="en-US" dirty="0" smtClean="0">
                <a:solidFill>
                  <a:schemeClr val="accent1"/>
                </a:solidFill>
              </a:rPr>
              <a:t>position</a:t>
            </a:r>
          </a:p>
          <a:p>
            <a:pPr marL="582930" indent="-514350"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prone </a:t>
            </a:r>
            <a:r>
              <a:rPr lang="en-US" dirty="0" smtClean="0">
                <a:solidFill>
                  <a:schemeClr val="accent1"/>
                </a:solidFill>
              </a:rPr>
              <a:t>position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858280" cy="3917068"/>
          </a:xfrm>
        </p:spPr>
        <p:txBody>
          <a:bodyPr/>
          <a:lstStyle/>
          <a:p>
            <a:pPr rtl="0"/>
            <a:r>
              <a:rPr lang="ar-SA" sz="3600" dirty="0" smtClean="0">
                <a:solidFill>
                  <a:srgbClr val="C00000"/>
                </a:solidFill>
              </a:rPr>
              <a:t>/86</a:t>
            </a:r>
            <a:r>
              <a:rPr lang="en-US" sz="3600" dirty="0" smtClean="0">
                <a:solidFill>
                  <a:srgbClr val="C00000"/>
                </a:solidFill>
              </a:rPr>
              <a:t> When </a:t>
            </a:r>
            <a:r>
              <a:rPr lang="en-US" sz="3600" dirty="0" smtClean="0">
                <a:solidFill>
                  <a:srgbClr val="C00000"/>
                </a:solidFill>
              </a:rPr>
              <a:t>you assess your pt with cast on her </a:t>
            </a:r>
            <a:r>
              <a:rPr lang="en-US" sz="3600" dirty="0" smtClean="0">
                <a:solidFill>
                  <a:srgbClr val="C00000"/>
                </a:solidFill>
              </a:rPr>
              <a:t>leg,you </a:t>
            </a:r>
            <a:r>
              <a:rPr lang="en-US" sz="3600" dirty="0" smtClean="0">
                <a:solidFill>
                  <a:srgbClr val="C00000"/>
                </a:solidFill>
              </a:rPr>
              <a:t>noticed that there’s swelling on the big finger of the foot </a:t>
            </a:r>
            <a:r>
              <a:rPr lang="en-US" sz="3600" dirty="0" smtClean="0">
                <a:solidFill>
                  <a:srgbClr val="C00000"/>
                </a:solidFill>
              </a:rPr>
              <a:t>(index) </a:t>
            </a:r>
            <a:r>
              <a:rPr lang="en-US" sz="3600" dirty="0" smtClean="0">
                <a:solidFill>
                  <a:srgbClr val="C00000"/>
                </a:solidFill>
              </a:rPr>
              <a:t>the best nursing action is</a:t>
            </a:r>
            <a:r>
              <a:rPr lang="ar-SA" sz="3600" dirty="0" smtClean="0">
                <a:solidFill>
                  <a:srgbClr val="C00000"/>
                </a:solidFill>
              </a:rPr>
              <a:t> :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28612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you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must notify the doctor about that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 </a:t>
            </a:r>
            <a:r>
              <a:rPr lang="en-US" dirty="0" smtClean="0">
                <a:solidFill>
                  <a:schemeClr val="accent1"/>
                </a:solidFill>
              </a:rPr>
              <a:t>you must remove the cast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</a:t>
            </a:r>
            <a:r>
              <a:rPr lang="en-US" dirty="0" smtClean="0">
                <a:solidFill>
                  <a:schemeClr val="accent1"/>
                </a:solidFill>
              </a:rPr>
              <a:t>tell pt its normal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ask </a:t>
            </a:r>
            <a:r>
              <a:rPr lang="en-US" dirty="0" smtClean="0">
                <a:solidFill>
                  <a:schemeClr val="accent1"/>
                </a:solidFill>
              </a:rPr>
              <a:t>him about pain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57163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/87</a:t>
            </a:r>
            <a:r>
              <a:rPr lang="en-US" dirty="0" smtClean="0">
                <a:solidFill>
                  <a:srgbClr val="C00000"/>
                </a:solidFill>
              </a:rPr>
              <a:t> Method </a:t>
            </a:r>
            <a:r>
              <a:rPr lang="en-US" dirty="0" smtClean="0">
                <a:solidFill>
                  <a:srgbClr val="C00000"/>
                </a:solidFill>
              </a:rPr>
              <a:t>for applying bandage on the </a:t>
            </a:r>
            <a:r>
              <a:rPr lang="en-US" dirty="0" smtClean="0">
                <a:solidFill>
                  <a:srgbClr val="C00000"/>
                </a:solidFill>
              </a:rPr>
              <a:t>head: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500306"/>
            <a:ext cx="9358346" cy="45720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Wash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and place a gauze bandage over the crack or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cut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Place </a:t>
            </a:r>
            <a:r>
              <a:rPr lang="en-US" dirty="0" smtClean="0">
                <a:solidFill>
                  <a:schemeClr val="accent1"/>
                </a:solidFill>
              </a:rPr>
              <a:t>a wrap bandage at the center, roll it in both directions around the head, and come back </a:t>
            </a:r>
            <a:r>
              <a:rPr lang="en-US" dirty="0" smtClean="0">
                <a:solidFill>
                  <a:schemeClr val="accent1"/>
                </a:solidFill>
              </a:rPr>
              <a:t>around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Tie </a:t>
            </a:r>
            <a:r>
              <a:rPr lang="en-US" dirty="0" smtClean="0">
                <a:solidFill>
                  <a:schemeClr val="accent1"/>
                </a:solidFill>
              </a:rPr>
              <a:t>a knot where the wound is to keep pressure on </a:t>
            </a:r>
            <a:r>
              <a:rPr lang="en-US" dirty="0" smtClean="0">
                <a:solidFill>
                  <a:schemeClr val="accent1"/>
                </a:solidFill>
              </a:rPr>
              <a:t>it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d. All of them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241687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/88</a:t>
            </a:r>
            <a:r>
              <a:rPr lang="en-US" dirty="0" smtClean="0">
                <a:solidFill>
                  <a:srgbClr val="C00000"/>
                </a:solidFill>
              </a:rPr>
              <a:t>child </a:t>
            </a:r>
            <a:r>
              <a:rPr lang="en-US" dirty="0" smtClean="0">
                <a:solidFill>
                  <a:srgbClr val="C00000"/>
                </a:solidFill>
              </a:rPr>
              <a:t>admitted to </a:t>
            </a:r>
            <a:r>
              <a:rPr lang="en-US" dirty="0" smtClean="0">
                <a:solidFill>
                  <a:srgbClr val="C00000"/>
                </a:solidFill>
              </a:rPr>
              <a:t>ER,with </a:t>
            </a:r>
            <a:r>
              <a:rPr lang="en-US" dirty="0" smtClean="0">
                <a:solidFill>
                  <a:srgbClr val="C00000"/>
                </a:solidFill>
              </a:rPr>
              <a:t>airway obstruction and </a:t>
            </a:r>
            <a:r>
              <a:rPr lang="en-US" dirty="0" smtClean="0">
                <a:solidFill>
                  <a:srgbClr val="C00000"/>
                </a:solidFill>
              </a:rPr>
              <a:t>bleeding what’s </a:t>
            </a:r>
            <a:r>
              <a:rPr lang="en-US" dirty="0" smtClean="0">
                <a:solidFill>
                  <a:srgbClr val="C00000"/>
                </a:solidFill>
              </a:rPr>
              <a:t>the nursing care for this </a:t>
            </a:r>
            <a:r>
              <a:rPr lang="en-US" dirty="0" smtClean="0">
                <a:solidFill>
                  <a:srgbClr val="C00000"/>
                </a:solidFill>
              </a:rPr>
              <a:t>child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open airway</a:t>
            </a:r>
            <a:endParaRPr lang="ar-S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stop </a:t>
            </a:r>
            <a:r>
              <a:rPr lang="en-US" dirty="0" smtClean="0">
                <a:solidFill>
                  <a:schemeClr val="accent1"/>
                </a:solidFill>
              </a:rPr>
              <a:t>bleeding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head </a:t>
            </a:r>
            <a:r>
              <a:rPr lang="en-US" dirty="0" smtClean="0">
                <a:solidFill>
                  <a:schemeClr val="accent1"/>
                </a:solidFill>
              </a:rPr>
              <a:t>tilt chin left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non </a:t>
            </a:r>
            <a:r>
              <a:rPr lang="en-US" dirty="0" smtClean="0">
                <a:solidFill>
                  <a:schemeClr val="accent1"/>
                </a:solidFill>
              </a:rPr>
              <a:t>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220255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/89</a:t>
            </a:r>
            <a:r>
              <a:rPr lang="en-US" dirty="0" smtClean="0">
                <a:solidFill>
                  <a:srgbClr val="C00000"/>
                </a:solidFill>
              </a:rPr>
              <a:t> A </a:t>
            </a:r>
            <a:r>
              <a:rPr lang="en-US" dirty="0" smtClean="0">
                <a:solidFill>
                  <a:srgbClr val="C00000"/>
                </a:solidFill>
              </a:rPr>
              <a:t>pt with </a:t>
            </a:r>
            <a:r>
              <a:rPr lang="en-US" dirty="0" smtClean="0">
                <a:solidFill>
                  <a:srgbClr val="C00000"/>
                </a:solidFill>
              </a:rPr>
              <a:t>hypothermia, what </a:t>
            </a:r>
            <a:r>
              <a:rPr lang="en-US" dirty="0" smtClean="0">
                <a:solidFill>
                  <a:srgbClr val="C00000"/>
                </a:solidFill>
              </a:rPr>
              <a:t>do expect to see as signs and symptoms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857496"/>
            <a:ext cx="91440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Confusion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sleepiness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Slowed</a:t>
            </a:r>
            <a:r>
              <a:rPr lang="ar-SA" dirty="0" smtClean="0">
                <a:solidFill>
                  <a:schemeClr val="accent1"/>
                </a:solidFill>
              </a:rPr>
              <a:t>, </a:t>
            </a:r>
            <a:r>
              <a:rPr lang="en-US" dirty="0" smtClean="0">
                <a:solidFill>
                  <a:schemeClr val="accent1"/>
                </a:solidFill>
              </a:rPr>
              <a:t>slurred speech, or shallow breathing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Weak pulse, </a:t>
            </a:r>
            <a:r>
              <a:rPr lang="en-US" dirty="0" smtClean="0">
                <a:solidFill>
                  <a:schemeClr val="accent1"/>
                </a:solidFill>
              </a:rPr>
              <a:t>low blood pressure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all </a:t>
            </a:r>
            <a:r>
              <a:rPr lang="en-US" dirty="0" smtClean="0">
                <a:solidFill>
                  <a:schemeClr val="accent1"/>
                </a:solidFill>
              </a:rPr>
              <a:t>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2812" y="214290"/>
            <a:ext cx="9001188" cy="170249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Hydrocortisone </a:t>
            </a:r>
            <a:r>
              <a:rPr lang="en-US" dirty="0" smtClean="0">
                <a:solidFill>
                  <a:srgbClr val="C00000"/>
                </a:solidFill>
              </a:rPr>
              <a:t>is used </a:t>
            </a:r>
            <a:r>
              <a:rPr lang="en-US" dirty="0" smtClean="0">
                <a:solidFill>
                  <a:srgbClr val="C00000"/>
                </a:solidFill>
              </a:rPr>
              <a:t>to:</a:t>
            </a:r>
            <a:r>
              <a:rPr lang="ar-SA" dirty="0" smtClean="0">
                <a:solidFill>
                  <a:srgbClr val="C00000"/>
                </a:solidFill>
              </a:rPr>
              <a:t>/90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3000372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to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treat arthritis pain and inflammation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to </a:t>
            </a:r>
            <a:r>
              <a:rPr lang="en-US" dirty="0" smtClean="0">
                <a:solidFill>
                  <a:schemeClr val="accent1"/>
                </a:solidFill>
              </a:rPr>
              <a:t>treat MI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to </a:t>
            </a:r>
            <a:r>
              <a:rPr lang="en-US" dirty="0" smtClean="0">
                <a:solidFill>
                  <a:schemeClr val="accent1"/>
                </a:solidFill>
              </a:rPr>
              <a:t>treat </a:t>
            </a:r>
            <a:r>
              <a:rPr lang="en-US" dirty="0" smtClean="0">
                <a:solidFill>
                  <a:schemeClr val="accent1"/>
                </a:solidFill>
              </a:rPr>
              <a:t>bleeding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d. All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72560" cy="150019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/91</a:t>
            </a:r>
            <a:r>
              <a:rPr lang="en-US" dirty="0" smtClean="0">
                <a:solidFill>
                  <a:srgbClr val="C00000"/>
                </a:solidFill>
              </a:rPr>
              <a:t>Nursing </a:t>
            </a:r>
            <a:r>
              <a:rPr lang="en-US" dirty="0" smtClean="0">
                <a:solidFill>
                  <a:srgbClr val="C00000"/>
                </a:solidFill>
              </a:rPr>
              <a:t>care for pt taking </a:t>
            </a:r>
            <a:r>
              <a:rPr lang="en-US" dirty="0" smtClean="0">
                <a:solidFill>
                  <a:srgbClr val="C00000"/>
                </a:solidFill>
              </a:rPr>
              <a:t>diuretics: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71462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intake and out put monitor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b.  </a:t>
            </a:r>
            <a:r>
              <a:rPr lang="en-US" dirty="0" smtClean="0">
                <a:solidFill>
                  <a:schemeClr val="accent1"/>
                </a:solidFill>
              </a:rPr>
              <a:t>take blood pressure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electrolyte monitor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</a:t>
            </a:r>
            <a:r>
              <a:rPr lang="en-US" dirty="0" smtClean="0">
                <a:solidFill>
                  <a:schemeClr val="accent1"/>
                </a:solidFill>
              </a:rPr>
              <a:t>all of them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572560" cy="184536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/92</a:t>
            </a:r>
            <a:r>
              <a:rPr lang="en-US" dirty="0" smtClean="0">
                <a:solidFill>
                  <a:srgbClr val="C00000"/>
                </a:solidFill>
              </a:rPr>
              <a:t> Characteristics </a:t>
            </a:r>
            <a:r>
              <a:rPr lang="en-US" dirty="0" smtClean="0">
                <a:solidFill>
                  <a:srgbClr val="C00000"/>
                </a:solidFill>
              </a:rPr>
              <a:t>of normal urine </a:t>
            </a:r>
            <a:r>
              <a:rPr lang="en-US" dirty="0" smtClean="0">
                <a:solidFill>
                  <a:srgbClr val="C00000"/>
                </a:solidFill>
              </a:rPr>
              <a:t>are: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500306"/>
            <a:ext cx="7772400" cy="4572000"/>
          </a:xfrm>
        </p:spPr>
        <p:txBody>
          <a:bodyPr>
            <a:normAutofit fontScale="92500"/>
          </a:bodyPr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Composition. Normal urine is composed of about 95 percent water and 5 percent solutes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</a:t>
            </a:r>
            <a:r>
              <a:rPr lang="en-US" dirty="0" smtClean="0">
                <a:solidFill>
                  <a:schemeClr val="accent1"/>
                </a:solidFill>
              </a:rPr>
              <a:t>Composition. Normal urine is composed of about 80 percent water and 20percent solutes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 </a:t>
            </a:r>
            <a:r>
              <a:rPr lang="en-US" dirty="0" smtClean="0">
                <a:solidFill>
                  <a:schemeClr val="accent1"/>
                </a:solidFill>
              </a:rPr>
              <a:t>Composition. Normal urine is composed of about 60 percent water and 40percent solutes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77392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/93</a:t>
            </a:r>
            <a:r>
              <a:rPr lang="en-US" dirty="0" smtClean="0">
                <a:solidFill>
                  <a:srgbClr val="C00000"/>
                </a:solidFill>
              </a:rPr>
              <a:t> Treatment </a:t>
            </a:r>
            <a:r>
              <a:rPr lang="en-US" dirty="0" smtClean="0">
                <a:solidFill>
                  <a:srgbClr val="C00000"/>
                </a:solidFill>
              </a:rPr>
              <a:t>for pt with </a:t>
            </a:r>
            <a:r>
              <a:rPr lang="en-US" dirty="0" smtClean="0">
                <a:solidFill>
                  <a:srgbClr val="C00000"/>
                </a:solidFill>
              </a:rPr>
              <a:t>esophageal varesis: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3000372"/>
            <a:ext cx="8929718" cy="4572000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Promptly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resuscitate and restore the circulating blood volume of patients with suspected cirrhosis and variceal hemorrhage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</a:t>
            </a:r>
            <a:r>
              <a:rPr lang="en-US" dirty="0" smtClean="0">
                <a:solidFill>
                  <a:schemeClr val="accent1"/>
                </a:solidFill>
              </a:rPr>
              <a:t>Establish intravenous access for blood transfusion. While the blood is being cross-matched, start rapid infusion of 5% dextrose and colloid solution until the blood pressure is restored and urine output is adequate</a:t>
            </a:r>
            <a:r>
              <a:rPr lang="ar-SA" dirty="0" smtClean="0">
                <a:solidFill>
                  <a:schemeClr val="accent1"/>
                </a:solidFill>
              </a:rPr>
              <a:t>.</a:t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Establish </a:t>
            </a:r>
            <a:r>
              <a:rPr lang="en-US" dirty="0" smtClean="0">
                <a:solidFill>
                  <a:schemeClr val="accent1"/>
                </a:solidFill>
              </a:rPr>
              <a:t>airway protection in patients with massive upper GI tract bleeding, especially if the patient is not fully conscious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 </a:t>
            </a:r>
            <a:r>
              <a:rPr lang="en-US" dirty="0" smtClean="0">
                <a:solidFill>
                  <a:schemeClr val="accent1"/>
                </a:solidFill>
              </a:rPr>
              <a:t>all of them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858280" cy="220255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/94</a:t>
            </a:r>
            <a:r>
              <a:rPr lang="en-US" dirty="0" smtClean="0">
                <a:solidFill>
                  <a:srgbClr val="C00000"/>
                </a:solidFill>
              </a:rPr>
              <a:t> The </a:t>
            </a:r>
            <a:r>
              <a:rPr lang="en-US" dirty="0" smtClean="0">
                <a:solidFill>
                  <a:srgbClr val="C00000"/>
                </a:solidFill>
              </a:rPr>
              <a:t>first nursing care for pt with coronary artery disease CAD </a:t>
            </a:r>
            <a:r>
              <a:rPr lang="en-US" dirty="0" smtClean="0">
                <a:solidFill>
                  <a:srgbClr val="C00000"/>
                </a:solidFill>
              </a:rPr>
              <a:t>is: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50030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O2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administration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</a:t>
            </a:r>
            <a:r>
              <a:rPr lang="en-US" dirty="0" smtClean="0">
                <a:solidFill>
                  <a:schemeClr val="accent1"/>
                </a:solidFill>
              </a:rPr>
              <a:t>valium administration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exercise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d. All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8929718" cy="1785950"/>
          </a:xfrm>
        </p:spPr>
        <p:txBody>
          <a:bodyPr/>
          <a:lstStyle/>
          <a:p>
            <a:pPr rtl="0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C00000"/>
                </a:solidFill>
              </a:rPr>
              <a:t>/95 </a:t>
            </a:r>
            <a:r>
              <a:rPr lang="en-US" dirty="0" smtClean="0">
                <a:solidFill>
                  <a:srgbClr val="C00000"/>
                </a:solidFill>
              </a:rPr>
              <a:t> Complications </a:t>
            </a:r>
            <a:r>
              <a:rPr lang="en-US" dirty="0" smtClean="0">
                <a:solidFill>
                  <a:srgbClr val="C00000"/>
                </a:solidFill>
              </a:rPr>
              <a:t>of rectal </a:t>
            </a:r>
            <a:r>
              <a:rPr lang="en-US" dirty="0" smtClean="0">
                <a:solidFill>
                  <a:srgbClr val="C00000"/>
                </a:solidFill>
              </a:rPr>
              <a:t>enema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286000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hemorrhage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</a:t>
            </a:r>
            <a:r>
              <a:rPr lang="en-US" dirty="0" smtClean="0">
                <a:solidFill>
                  <a:schemeClr val="accent1"/>
                </a:solidFill>
              </a:rPr>
              <a:t>intestinal obstruction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abscess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d. All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42876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/96</a:t>
            </a:r>
            <a:r>
              <a:rPr lang="en-US" dirty="0" smtClean="0">
                <a:solidFill>
                  <a:srgbClr val="C00000"/>
                </a:solidFill>
              </a:rPr>
              <a:t> Nursing </a:t>
            </a:r>
            <a:r>
              <a:rPr lang="en-US" dirty="0" smtClean="0">
                <a:solidFill>
                  <a:srgbClr val="C00000"/>
                </a:solidFill>
              </a:rPr>
              <a:t>care for caesarean </a:t>
            </a:r>
            <a:r>
              <a:rPr lang="en-US" dirty="0" smtClean="0">
                <a:solidFill>
                  <a:srgbClr val="C00000"/>
                </a:solidFill>
              </a:rPr>
              <a:t>lady: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500306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Ambulation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</a:t>
            </a:r>
            <a:r>
              <a:rPr lang="en-US" dirty="0" smtClean="0">
                <a:solidFill>
                  <a:schemeClr val="accent1"/>
                </a:solidFill>
              </a:rPr>
              <a:t>rest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</a:t>
            </a:r>
            <a:r>
              <a:rPr lang="en-US" dirty="0" smtClean="0">
                <a:solidFill>
                  <a:schemeClr val="accent1"/>
                </a:solidFill>
              </a:rPr>
              <a:t>heavy </a:t>
            </a:r>
            <a:r>
              <a:rPr lang="en-US" dirty="0" smtClean="0">
                <a:solidFill>
                  <a:schemeClr val="accent1"/>
                </a:solidFill>
              </a:rPr>
              <a:t>meals</a:t>
            </a:r>
            <a:endParaRPr lang="ar-SA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non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98" cy="2286016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/79</a:t>
            </a:r>
            <a:r>
              <a:rPr lang="en-US" dirty="0" smtClean="0">
                <a:solidFill>
                  <a:srgbClr val="C00000"/>
                </a:solidFill>
              </a:rPr>
              <a:t> Your </a:t>
            </a:r>
            <a:r>
              <a:rPr lang="en-US" dirty="0" smtClean="0">
                <a:solidFill>
                  <a:srgbClr val="C00000"/>
                </a:solidFill>
              </a:rPr>
              <a:t>pt felt abdominal pain when administering </a:t>
            </a:r>
            <a:r>
              <a:rPr lang="en-US" dirty="0" smtClean="0">
                <a:solidFill>
                  <a:srgbClr val="C00000"/>
                </a:solidFill>
              </a:rPr>
              <a:t>rectal enema,what </a:t>
            </a:r>
            <a:r>
              <a:rPr lang="en-US" dirty="0" smtClean="0">
                <a:solidFill>
                  <a:srgbClr val="C00000"/>
                </a:solidFill>
              </a:rPr>
              <a:t>is your </a:t>
            </a:r>
            <a:r>
              <a:rPr lang="en-US" dirty="0" smtClean="0">
                <a:solidFill>
                  <a:srgbClr val="C00000"/>
                </a:solidFill>
              </a:rPr>
              <a:t>action: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571744"/>
            <a:ext cx="7772400" cy="4572000"/>
          </a:xfrm>
        </p:spPr>
        <p:txBody>
          <a:bodyPr/>
          <a:lstStyle/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hold enema</a:t>
            </a:r>
            <a:endParaRPr lang="ar-SA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continue </a:t>
            </a:r>
            <a:r>
              <a:rPr lang="en-US" dirty="0" smtClean="0">
                <a:solidFill>
                  <a:schemeClr val="accent1"/>
                </a:solidFill>
              </a:rPr>
              <a:t>enema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give </a:t>
            </a:r>
            <a:r>
              <a:rPr lang="en-US" dirty="0" smtClean="0">
                <a:solidFill>
                  <a:schemeClr val="accent1"/>
                </a:solidFill>
              </a:rPr>
              <a:t>lasix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d. give </a:t>
            </a:r>
            <a:r>
              <a:rPr lang="en-US" dirty="0" smtClean="0">
                <a:solidFill>
                  <a:schemeClr val="accent1"/>
                </a:solidFill>
              </a:rPr>
              <a:t>pt analgesic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28588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/89</a:t>
            </a:r>
            <a:r>
              <a:rPr lang="en-US" dirty="0" smtClean="0">
                <a:solidFill>
                  <a:srgbClr val="C00000"/>
                </a:solidFill>
              </a:rPr>
              <a:t>A </a:t>
            </a:r>
            <a:r>
              <a:rPr lang="en-US" dirty="0" smtClean="0">
                <a:solidFill>
                  <a:srgbClr val="C00000"/>
                </a:solidFill>
              </a:rPr>
              <a:t>pt with pelvic fracture is high risk for</a:t>
            </a:r>
            <a:r>
              <a:rPr lang="ar-SA" dirty="0" smtClean="0">
                <a:solidFill>
                  <a:srgbClr val="C00000"/>
                </a:solidFill>
              </a:rPr>
              <a:t> 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857496"/>
            <a:ext cx="7772400" cy="4572000"/>
          </a:xfrm>
        </p:spPr>
        <p:txBody>
          <a:bodyPr/>
          <a:lstStyle/>
          <a:p>
            <a:pPr marL="582930" indent="-514350" algn="l" rtl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  a. Pulmonary embolism</a:t>
            </a:r>
            <a:r>
              <a:rPr lang="ar-SA" dirty="0" smtClean="0"/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 hypertension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quadriplegia</a:t>
            </a:r>
          </a:p>
          <a:p>
            <a:pPr marL="582930" indent="-514350"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marL="582930" indent="-514350"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  d. All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1643074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/99</a:t>
            </a:r>
            <a:r>
              <a:rPr lang="en-US" dirty="0" smtClean="0">
                <a:solidFill>
                  <a:srgbClr val="C00000"/>
                </a:solidFill>
              </a:rPr>
              <a:t>Aspirin(anticoagulant</a:t>
            </a:r>
            <a:r>
              <a:rPr lang="ar-SA" dirty="0" smtClean="0">
                <a:solidFill>
                  <a:srgbClr val="C00000"/>
                </a:solidFill>
              </a:rPr>
              <a:t> (</a:t>
            </a:r>
            <a:r>
              <a:rPr lang="en-US" dirty="0" smtClean="0">
                <a:solidFill>
                  <a:srgbClr val="C00000"/>
                </a:solidFill>
              </a:rPr>
              <a:t>is </a:t>
            </a:r>
            <a:r>
              <a:rPr lang="en-US" dirty="0" smtClean="0">
                <a:solidFill>
                  <a:srgbClr val="C00000"/>
                </a:solidFill>
              </a:rPr>
              <a:t>contraindicated </a:t>
            </a:r>
            <a:r>
              <a:rPr lang="en-US" dirty="0" smtClean="0">
                <a:solidFill>
                  <a:srgbClr val="C00000"/>
                </a:solidFill>
              </a:rPr>
              <a:t>for: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14346" y="2857496"/>
            <a:ext cx="7772400" cy="4572000"/>
          </a:xfrm>
        </p:spPr>
        <p:txBody>
          <a:bodyPr/>
          <a:lstStyle/>
          <a:p>
            <a:pPr marL="582930" indent="-514350" algn="l" rtl="0">
              <a:buNone/>
            </a:pPr>
            <a:r>
              <a:rPr lang="en-US" dirty="0" smtClean="0"/>
              <a:t>     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a. pt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with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hemophilia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b.</a:t>
            </a:r>
            <a:r>
              <a:rPr lang="ar-SA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Pt with headache</a:t>
            </a: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ar-SA" dirty="0" smtClean="0">
                <a:solidFill>
                  <a:schemeClr val="accent1"/>
                </a:solidFill>
              </a:rPr>
              <a:t/>
            </a:r>
            <a:br>
              <a:rPr lang="ar-SA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c. Pt </a:t>
            </a:r>
            <a:r>
              <a:rPr lang="en-US" dirty="0" smtClean="0">
                <a:solidFill>
                  <a:schemeClr val="accent1"/>
                </a:solidFill>
              </a:rPr>
              <a:t>with </a:t>
            </a:r>
            <a:r>
              <a:rPr lang="en-US" dirty="0" smtClean="0">
                <a:solidFill>
                  <a:schemeClr val="accent1"/>
                </a:solidFill>
              </a:rPr>
              <a:t>MI</a:t>
            </a:r>
          </a:p>
          <a:p>
            <a:pPr marL="582930" indent="-514350"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marL="582930" indent="-514350"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 d. Pt with HTN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1500198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/100</a:t>
            </a:r>
            <a:r>
              <a:rPr lang="en-US" dirty="0" smtClean="0">
                <a:solidFill>
                  <a:srgbClr val="C00000"/>
                </a:solidFill>
              </a:rPr>
              <a:t> Nursing </a:t>
            </a:r>
            <a:r>
              <a:rPr lang="en-US" dirty="0" smtClean="0">
                <a:solidFill>
                  <a:srgbClr val="C00000"/>
                </a:solidFill>
              </a:rPr>
              <a:t>care for pt with ear pain </a:t>
            </a:r>
            <a:r>
              <a:rPr lang="en-US" dirty="0" smtClean="0">
                <a:solidFill>
                  <a:srgbClr val="C00000"/>
                </a:solidFill>
              </a:rPr>
              <a:t>is: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285784" y="2500306"/>
            <a:ext cx="9429784" cy="4572000"/>
          </a:xfrm>
        </p:spPr>
        <p:txBody>
          <a:bodyPr/>
          <a:lstStyle/>
          <a:p>
            <a:pPr marL="582930" indent="-514350"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 a. reducing </a:t>
            </a:r>
            <a:r>
              <a:rPr lang="en-US" dirty="0" smtClean="0">
                <a:solidFill>
                  <a:schemeClr val="accent1"/>
                </a:solidFill>
              </a:rPr>
              <a:t>the swelling of the ear canal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b. instruct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patients not to clean the external auditory canal with cotton-tipped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accent1"/>
                </a:solidFill>
              </a:rPr>
              <a:t>c. Surgical Management</a:t>
            </a:r>
          </a:p>
          <a:p>
            <a:pPr marL="582930" indent="-514350"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marL="582930" indent="-514350"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 d. All of them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ركة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Words>982</Words>
  <Application>Microsoft Office PowerPoint</Application>
  <PresentationFormat>عرض على الشاشة (3:4)‏</PresentationFormat>
  <Paragraphs>267</Paragraphs>
  <Slides>100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100</vt:i4>
      </vt:variant>
    </vt:vector>
  </HeadingPairs>
  <TitlesOfParts>
    <vt:vector size="101" baseType="lpstr">
      <vt:lpstr>حركة</vt:lpstr>
      <vt:lpstr> :The antidote of heparin is \1   a. protamine sulfate   B. vitamin k  c. Morphine  d. Atropine</vt:lpstr>
      <vt:lpstr> 2 /The differentiate sign to diagnose Myocardial Infraction from Angina pectoris is :</vt:lpstr>
      <vt:lpstr>  3/ a client requiring the highest possible concentration of oxygen which of the following delivery system :</vt:lpstr>
      <vt:lpstr>  4 /Immunization should be started when a child is : </vt:lpstr>
      <vt:lpstr>5 /Which of the following may cause paralytic illus :</vt:lpstr>
      <vt:lpstr>   6/ Enlarged, tender, mobile lymph node may present:  </vt:lpstr>
      <vt:lpstr>7/ A pt brought to ER with heart rate is 49 b/min ,respirator rate is 8 b/min, terms that represents these vital signs are  </vt:lpstr>
      <vt:lpstr>  / 8 The first vital sign to assess for the pt after transferring from operation room is : </vt:lpstr>
      <vt:lpstr>  9/ When you give an instruction to pt about how he should take nitroglycerin  </vt:lpstr>
      <vt:lpstr>  /10 The first priority when dealing with patient in a cute stage of MI is : </vt:lpstr>
      <vt:lpstr>11/The most common type of hallucination: </vt:lpstr>
      <vt:lpstr> /12 The most important sign for a nurse to confirm fracture is :</vt:lpstr>
      <vt:lpstr> 13/ Which of the following post operative complications would the nurse particularly anticipate in a client who has had major pelvic surgery : </vt:lpstr>
      <vt:lpstr> 14 /The nurse caring for a child with leukemia should place priority on : </vt:lpstr>
      <vt:lpstr> 15 /patient with blood infusion, you found it with fever after the infusion begin with 20 minutes. The right action is:  </vt:lpstr>
      <vt:lpstr>  16 /The goal of skin preparation prior surgery is why the nurse do shaving , washing before surgery: </vt:lpstr>
      <vt:lpstr> 17/ The goal of providing vitamin K to neonate after delivery is : </vt:lpstr>
      <vt:lpstr>  /18 Which of the following signs may indicate incompatibility during blood transfusion : </vt:lpstr>
      <vt:lpstr>  /19The artery which supply the myocardial muscle with oxygen called:  </vt:lpstr>
      <vt:lpstr>  /20 When performing CPR for an infant , breathing should given : </vt:lpstr>
      <vt:lpstr>  /21 When you are inserting NGT you ask the patient to: </vt:lpstr>
      <vt:lpstr>  /22Neomycin is given pre operation to the pt to:  </vt:lpstr>
      <vt:lpstr>  /23All of the following considered common hemodialysis complications except :</vt:lpstr>
      <vt:lpstr> 24/Tow days after hip replacement surgery, a female patient arrived to emergency department   complains of severe chest  heaviness , what you should do first   </vt:lpstr>
      <vt:lpstr> /25 EEG is performed to pt to:  </vt:lpstr>
      <vt:lpstr>  /26 You want to advise pt with cystitis about how many times to go to bathroom : </vt:lpstr>
      <vt:lpstr> /27 you find that the patients output is more than his intake from the fluids since three days, you will suspect that he is complain or will complain from: </vt:lpstr>
      <vt:lpstr>  /28Patient have kidney trauma , which of the following findings confirm the presence of kidney damage : </vt:lpstr>
      <vt:lpstr> /29 Instructions given to a mother of a child with osteomylitis : </vt:lpstr>
      <vt:lpstr>  /30 before you send the patient to the operation room, you must check all the following except: </vt:lpstr>
      <vt:lpstr> /31 Carotid artery is located in : </vt:lpstr>
      <vt:lpstr> /32  all of the following are examples of mild allergy symptoms that may occur in response to antibiotic therapy except</vt:lpstr>
      <vt:lpstr>  /33  Which of the following organs is a primary site for the metabolism of drugs : </vt:lpstr>
      <vt:lpstr>  /34The most vital immediate observation to a new born baby is : </vt:lpstr>
      <vt:lpstr>   /35Preparing patient for sigmoidscopy you should:   </vt:lpstr>
      <vt:lpstr>  /36 digoxin can be with held to a patient with an apical pulse rate of below :</vt:lpstr>
      <vt:lpstr>  /37 Which of the following is an appropriate diet for a patient with congestive heart failure : </vt:lpstr>
      <vt:lpstr>  /38 The hepatitis vaccine is available for : </vt:lpstr>
      <vt:lpstr>  /39Patient's position when administering enema is :</vt:lpstr>
      <vt:lpstr> /40 a diabetic pt came to ER complaining of signs of hypoglycemia , nursing interventions include : </vt:lpstr>
      <vt:lpstr>  /41 Priority of nursing care for pt with open fracture is: </vt:lpstr>
      <vt:lpstr>  /42 a diabetic pt came to ER complaining of signs of hyperglycemia ,nursing interventions include: </vt:lpstr>
      <vt:lpstr>/43 you feed a baby with  cleft lip by: </vt:lpstr>
      <vt:lpstr> /44A pt brought to ER with head injury , the suitable IVF is :</vt:lpstr>
      <vt:lpstr>  /45 a pt brought to ER with Burns,the suitable IVF is : </vt:lpstr>
      <vt:lpstr>  /46When they are The first dose of Polio myelitis: </vt:lpstr>
      <vt:lpstr>/47 Pt with respiratory rate 4 b/min developed to cessation of respiration this case called :  </vt:lpstr>
      <vt:lpstr>  /48After starting hemodialysis ,your pt starts complaining of abdominal pain,you should:</vt:lpstr>
      <vt:lpstr> /49  A burned pt with redness and tender skin and edema, the degree of this burn is :</vt:lpstr>
      <vt:lpstr> /50 The nurse should first observe the patient post thyroidectomy for:</vt:lpstr>
      <vt:lpstr>  /51Patient's best position after gastrectomy is : </vt:lpstr>
      <vt:lpstr>/52 The best position for a pt having burn in his head and neck is:</vt:lpstr>
      <vt:lpstr> /53 A diabetic pt who have had influenza 2 days ago ,not taken his insulin the nurse would expect which of the following signs  and symptoms experienced by pt :</vt:lpstr>
      <vt:lpstr> /54 The nurse noticed that hand of a pt with obsession compulsion is dry ,because  of frequent hand washing with soap,your response should be: </vt:lpstr>
      <vt:lpstr> /55After spontaneous rupture of membranes(SROM ) the nurse should first  examine (check): </vt:lpstr>
      <vt:lpstr>/56 After debridement surgery,the nurse should focus on : </vt:lpstr>
      <vt:lpstr> /57 To help pregnant woman complains of leg cramp during night,you instruct her to :</vt:lpstr>
      <vt:lpstr>  /58 Ensure the effectiveness of atropine administration to a preoperative patient you should check :</vt:lpstr>
      <vt:lpstr> /59Normal pulse pressure is :  </vt:lpstr>
      <vt:lpstr>  /60What is the first nursing intervention for the MI pt: </vt:lpstr>
      <vt:lpstr> /61patient with esophageal varicosities is at risk:</vt:lpstr>
      <vt:lpstr> /62test for tuberculosis (Tb):</vt:lpstr>
      <vt:lpstr>/63 Position for patient with hemorrhoids :  </vt:lpstr>
      <vt:lpstr> /64The most common hazards that must be communicated with old age pt as well as with his family-which encountered elderly people as a result of hearing and visual difficulties are: </vt:lpstr>
      <vt:lpstr>/65 Patient with burn in his back and abdomen,then the percent of the burn is:</vt:lpstr>
      <vt:lpstr>/66 Post operative Patient complain of infected wound after 24 hours from the surgery day, you can found in the wound site:  </vt:lpstr>
      <vt:lpstr>  /67 The most common site for bleeding in hemophilic pt is:  </vt:lpstr>
      <vt:lpstr> /68What do you expect the diagnosis for a pt with pelvic fracture: </vt:lpstr>
      <vt:lpstr>/69 The priority for the following diagnoses for a child with(leg fracture,UTI,airway obstruction) is for : </vt:lpstr>
      <vt:lpstr>/70 Signs of digoxin toxicity in child:</vt:lpstr>
      <vt:lpstr>/71 Enema solution temperature ranges: </vt:lpstr>
      <vt:lpstr> / 72You should insert the enema tube for adult :  </vt:lpstr>
      <vt:lpstr>/73 complication of bed sores are :</vt:lpstr>
      <vt:lpstr> Skeletal traction position:/74</vt:lpstr>
      <vt:lpstr>/75 Signs of apnea in babies:</vt:lpstr>
      <vt:lpstr> /76Cessation of menstruation means:</vt:lpstr>
      <vt:lpstr> /77A pt with hepatitis has undergone blood investigations what do you expect of the blood investigation to be elevated :</vt:lpstr>
      <vt:lpstr> /78When mixing two types of insulin what would you withdraw first:</vt:lpstr>
      <vt:lpstr>/79 Nursing intervention to prevent intestinal paralysis postoperative:</vt:lpstr>
      <vt:lpstr>/80 Cleft lip operation done at:</vt:lpstr>
      <vt:lpstr>/81 the most signs of blood transfusion reaction : </vt:lpstr>
      <vt:lpstr> /82The diet for pt with renal failure is:</vt:lpstr>
      <vt:lpstr> /83The best time for taking urine sample :</vt:lpstr>
      <vt:lpstr> /84The vital sign you should assess when administering morphine is: </vt:lpstr>
      <vt:lpstr> /85Position for baby with ascitis is:</vt:lpstr>
      <vt:lpstr>/86 When you assess your pt with cast on her leg,you noticed that there’s swelling on the big finger of the foot (index) the best nursing action is : </vt:lpstr>
      <vt:lpstr>/87 Method for applying bandage on the head:</vt:lpstr>
      <vt:lpstr> /88child admitted to ER,with airway obstruction and bleeding what’s the nursing care for this child:  </vt:lpstr>
      <vt:lpstr>/89 A pt with hypothermia, what do expect to see as signs and symptoms : </vt:lpstr>
      <vt:lpstr>Hydrocortisone is used to:/90</vt:lpstr>
      <vt:lpstr> /91Nursing care for pt taking diuretics: </vt:lpstr>
      <vt:lpstr>/92 Characteristics of normal urine are:</vt:lpstr>
      <vt:lpstr>/93 Treatment for pt with esophageal varesis:</vt:lpstr>
      <vt:lpstr>/94 The first nursing care for pt with coronary artery disease CAD is:</vt:lpstr>
      <vt:lpstr> /95  Complications of rectal enema: </vt:lpstr>
      <vt:lpstr>/96 Nursing care for caesarean lady: </vt:lpstr>
      <vt:lpstr>/79 Your pt felt abdominal pain when administering rectal enema,what is your action:</vt:lpstr>
      <vt:lpstr> /89A pt with pelvic fracture is high risk for : </vt:lpstr>
      <vt:lpstr> /99Aspirin(anticoagulant (is contraindicated for:</vt:lpstr>
      <vt:lpstr>/100 Nursing care for pt with ear pain is: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:The antidote of heparin is \1   a. protamine sulfate   B. vitamin k  c. Morphine  d. Atropine</dc:title>
  <dc:creator>user</dc:creator>
  <cp:lastModifiedBy>user</cp:lastModifiedBy>
  <cp:revision>124</cp:revision>
  <dcterms:created xsi:type="dcterms:W3CDTF">2010-05-22T00:33:42Z</dcterms:created>
  <dcterms:modified xsi:type="dcterms:W3CDTF">2010-05-24T00:44:49Z</dcterms:modified>
</cp:coreProperties>
</file>