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11/29/2010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0"/>
            <a:ext cx="7851648" cy="1828800"/>
          </a:xfrm>
        </p:spPr>
        <p:txBody>
          <a:bodyPr/>
          <a:lstStyle/>
          <a:p>
            <a:pPr algn="ctr"/>
            <a:r>
              <a:rPr lang="ar-SA" dirty="0" smtClean="0"/>
              <a:t>الفصل السابع </a:t>
            </a:r>
            <a:br>
              <a:rPr lang="ar-SA" dirty="0" smtClean="0"/>
            </a:br>
            <a:r>
              <a:rPr lang="ar-SA" dirty="0" smtClean="0"/>
              <a:t>تقويم الأداء </a:t>
            </a:r>
            <a:endParaRPr lang="ar-SA" dirty="0"/>
          </a:p>
        </p:txBody>
      </p:sp>
      <p:sp>
        <p:nvSpPr>
          <p:cNvPr id="3" name="Subtitle 2"/>
          <p:cNvSpPr>
            <a:spLocks noGrp="1"/>
          </p:cNvSpPr>
          <p:nvPr>
            <p:ph type="subTitle" idx="1"/>
          </p:nvPr>
        </p:nvSpPr>
        <p:spPr>
          <a:xfrm>
            <a:off x="533400" y="2590800"/>
            <a:ext cx="7924800" cy="3962400"/>
          </a:xfrm>
        </p:spPr>
        <p:txBody>
          <a:bodyPr>
            <a:normAutofit lnSpcReduction="10000"/>
          </a:bodyPr>
          <a:lstStyle/>
          <a:p>
            <a:r>
              <a:rPr lang="ar-SA" dirty="0" smtClean="0"/>
              <a:t>أهداف الفصل :</a:t>
            </a:r>
          </a:p>
          <a:p>
            <a:pPr>
              <a:buFont typeface="Arial" pitchFamily="34" charset="0"/>
              <a:buChar char="•"/>
            </a:pPr>
            <a:r>
              <a:rPr lang="ar-SA" dirty="0" smtClean="0"/>
              <a:t> إلقاء نظرة شمولية على أهمية و أهداف تقويم أداء الموظفين . </a:t>
            </a:r>
          </a:p>
          <a:p>
            <a:pPr>
              <a:buFont typeface="Arial" pitchFamily="34" charset="0"/>
              <a:buChar char="•"/>
            </a:pPr>
            <a:r>
              <a:rPr lang="ar-SA" dirty="0" smtClean="0"/>
              <a:t> تحديد الأساليب المستخدمة في عملية التقويم مع ذكر مزايا وعيوب كل أُسلوب .</a:t>
            </a:r>
          </a:p>
          <a:p>
            <a:pPr>
              <a:buFont typeface="Arial" pitchFamily="34" charset="0"/>
              <a:buChar char="•"/>
            </a:pPr>
            <a:r>
              <a:rPr lang="ar-SA" dirty="0" smtClean="0"/>
              <a:t> توضيح أهم مشكلات تقييم الأداء .</a:t>
            </a:r>
          </a:p>
          <a:p>
            <a:pPr>
              <a:buFont typeface="Arial" pitchFamily="34" charset="0"/>
              <a:buChar char="•"/>
            </a:pPr>
            <a:r>
              <a:rPr lang="ar-SA" dirty="0" smtClean="0"/>
              <a:t> تحديد مسؤوليات عملية التقويم .</a:t>
            </a:r>
          </a:p>
          <a:p>
            <a:pPr>
              <a:buFont typeface="Arial" pitchFamily="34" charset="0"/>
              <a:buChar char="•"/>
            </a:pPr>
            <a:r>
              <a:rPr lang="ar-SA" dirty="0" smtClean="0"/>
              <a:t> الوقوف على نتائج تقويم الأداء .</a:t>
            </a:r>
          </a:p>
          <a:p>
            <a:pPr>
              <a:buFont typeface="Arial" pitchFamily="34" charset="0"/>
              <a:buChar char="•"/>
            </a:pPr>
            <a:r>
              <a:rPr lang="ar-SA" dirty="0" smtClean="0"/>
              <a:t> تحديد طرق مقابلات التقويم ومجال استخداماتها .</a:t>
            </a:r>
          </a:p>
          <a:p>
            <a:pPr>
              <a:buFont typeface="Arial" pitchFamily="34" charset="0"/>
              <a:buChar char="•"/>
            </a:pPr>
            <a:r>
              <a:rPr lang="ar-SA" dirty="0" smtClean="0"/>
              <a:t> التعرف على  المسؤولين عن عملية تقييم الأداء . </a:t>
            </a:r>
            <a:endParaRPr lang="ar-S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مفهوم تقييم الأداء</a:t>
            </a:r>
            <a:endParaRPr lang="ar-SA" dirty="0"/>
          </a:p>
        </p:txBody>
      </p:sp>
      <p:sp>
        <p:nvSpPr>
          <p:cNvPr id="3" name="Content Placeholder 2"/>
          <p:cNvSpPr>
            <a:spLocks noGrp="1"/>
          </p:cNvSpPr>
          <p:nvPr>
            <p:ph idx="1"/>
          </p:nvPr>
        </p:nvSpPr>
        <p:spPr/>
        <p:txBody>
          <a:bodyPr/>
          <a:lstStyle/>
          <a:p>
            <a:pPr>
              <a:buNone/>
            </a:pPr>
            <a:r>
              <a:rPr lang="ar-SA" dirty="0" smtClean="0"/>
              <a:t>يعرف تقييم الأداء بأنه : العملية التي يتم بمقتضاها قياس مدى التزام الموظف بمعايير و سلوكيات العمل المطلوب منه و النتائج التي تحققت من الإلتزام بهذه المعايير .</a:t>
            </a:r>
          </a:p>
          <a:p>
            <a:pPr>
              <a:buNone/>
            </a:pPr>
            <a:r>
              <a:rPr lang="ar-SA" dirty="0" smtClean="0"/>
              <a:t> كما يعرف أيضاً بمعرفة درجة اتقان الموظف للعمل المكلف به .</a:t>
            </a:r>
          </a:p>
          <a:p>
            <a:pPr>
              <a:buNone/>
            </a:pPr>
            <a:r>
              <a:rPr lang="ar-SA" dirty="0" smtClean="0"/>
              <a:t> وتقييم الأداء أو تقييم الكفاءات أو تقييم أداء العاملين كلها مسميات مترادفة غايتها تحليل أداء الفرد بكل ما يتعلق به من صفات نفسية او بدنية أو مهارات فنية أو مهارات سلوكية أو فكرية وذلك بهدف تحديد نقاط القوة والضعف والعمل على تعزيز نقاط القوة ومعالجة نقاط الضعف لتحقيق فاعلية المنظمة.</a:t>
            </a:r>
            <a:endParaRPr lang="ar-S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أهمية عملية تقويم الأداء</a:t>
            </a:r>
            <a:endParaRPr lang="ar-SA" dirty="0"/>
          </a:p>
        </p:txBody>
      </p:sp>
      <p:sp>
        <p:nvSpPr>
          <p:cNvPr id="3" name="Content Placeholder 2"/>
          <p:cNvSpPr>
            <a:spLocks noGrp="1"/>
          </p:cNvSpPr>
          <p:nvPr>
            <p:ph idx="1"/>
          </p:nvPr>
        </p:nvSpPr>
        <p:spPr/>
        <p:txBody>
          <a:bodyPr/>
          <a:lstStyle/>
          <a:p>
            <a:r>
              <a:rPr lang="ar-SA" dirty="0" smtClean="0"/>
              <a:t>أن تتاكد المنظمة من ان جميع الموظفين قد تمت معاملتهم بعدالة .</a:t>
            </a:r>
          </a:p>
          <a:p>
            <a:r>
              <a:rPr lang="ar-SA" dirty="0" smtClean="0"/>
              <a:t>ان تحدد الإدارة اصحاب الإنجازات من الموظفين.</a:t>
            </a:r>
          </a:p>
          <a:p>
            <a:r>
              <a:rPr lang="ar-SA" dirty="0" smtClean="0"/>
              <a:t> إن معرفة مستوى أداء الموظف  يمهد له الطريق مع رئيسه حول الخطوات القادمة لتطوير أدائه و تحسين انتاجيته .</a:t>
            </a:r>
          </a:p>
          <a:p>
            <a:r>
              <a:rPr lang="ar-SA" dirty="0" smtClean="0"/>
              <a:t> وأخيراً فإن من شأن الحوار بين الموظف ورئيسه حول نتائج التقويم أن يظهر أيضاًجوانب النقص في سياسات المنظمة وأنظمتها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أهداف عملية تقييم الأداء و استخداماتها </a:t>
            </a:r>
            <a:endParaRPr lang="ar-SA" dirty="0"/>
          </a:p>
        </p:txBody>
      </p:sp>
      <p:sp>
        <p:nvSpPr>
          <p:cNvPr id="3" name="Content Placeholder 2"/>
          <p:cNvSpPr>
            <a:spLocks noGrp="1"/>
          </p:cNvSpPr>
          <p:nvPr>
            <p:ph idx="1"/>
          </p:nvPr>
        </p:nvSpPr>
        <p:spPr/>
        <p:txBody>
          <a:bodyPr/>
          <a:lstStyle/>
          <a:p>
            <a:pPr>
              <a:buNone/>
            </a:pPr>
            <a:r>
              <a:rPr lang="ar-SA" dirty="0" smtClean="0"/>
              <a:t> </a:t>
            </a:r>
          </a:p>
          <a:p>
            <a:pPr>
              <a:buNone/>
            </a:pPr>
            <a:endParaRPr lang="ar-SA" dirty="0" smtClean="0"/>
          </a:p>
          <a:p>
            <a:pPr>
              <a:buNone/>
            </a:pPr>
            <a:r>
              <a:rPr lang="ar-SA" dirty="0" smtClean="0"/>
              <a:t>تخدم النتائج و البيانات التي تتحقق من عملية قياس الأداء عدة أهداف و منها:</a:t>
            </a:r>
          </a:p>
          <a:p>
            <a:pPr>
              <a:buNone/>
            </a:pPr>
            <a:endParaRPr lang="ar-SA" dirty="0" smtClean="0"/>
          </a:p>
          <a:p>
            <a:r>
              <a:rPr lang="ar-SA" dirty="0" smtClean="0"/>
              <a:t> الأهداف الإدارية .</a:t>
            </a:r>
          </a:p>
          <a:p>
            <a:r>
              <a:rPr lang="ar-SA" dirty="0" smtClean="0"/>
              <a:t> أهداف التوجيه والإرشاد .</a:t>
            </a:r>
          </a:p>
          <a:p>
            <a:r>
              <a:rPr lang="ar-SA" dirty="0" smtClean="0"/>
              <a:t> أهداف البحث العلمي .</a:t>
            </a:r>
          </a:p>
          <a:p>
            <a:pPr>
              <a:buNone/>
            </a:pPr>
            <a:endParaRPr lang="ar-SA"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الأهداف الإدارية </a:t>
            </a:r>
            <a:endParaRPr lang="ar-SA" dirty="0"/>
          </a:p>
        </p:txBody>
      </p:sp>
      <p:sp>
        <p:nvSpPr>
          <p:cNvPr id="3" name="Content Placeholder 2"/>
          <p:cNvSpPr>
            <a:spLocks noGrp="1"/>
          </p:cNvSpPr>
          <p:nvPr>
            <p:ph idx="1"/>
          </p:nvPr>
        </p:nvSpPr>
        <p:spPr/>
        <p:txBody>
          <a:bodyPr/>
          <a:lstStyle/>
          <a:p>
            <a:pPr>
              <a:buNone/>
            </a:pPr>
            <a:endParaRPr lang="ar-SA" sz="3200" dirty="0" smtClean="0"/>
          </a:p>
          <a:p>
            <a:pPr>
              <a:buNone/>
            </a:pPr>
            <a:r>
              <a:rPr lang="ar-SA" sz="2800" dirty="0" smtClean="0"/>
              <a:t>1- قرارات الترقية و النقل وتخفيض المرتبة .</a:t>
            </a:r>
          </a:p>
          <a:p>
            <a:pPr>
              <a:buNone/>
            </a:pPr>
            <a:r>
              <a:rPr lang="ar-SA" sz="2800" dirty="0" smtClean="0"/>
              <a:t>2- قرارات تجديد العقود أو إنهائها .</a:t>
            </a:r>
          </a:p>
          <a:p>
            <a:pPr>
              <a:buNone/>
            </a:pPr>
            <a:r>
              <a:rPr lang="ar-SA" sz="2800" dirty="0" smtClean="0"/>
              <a:t>3- قرارات صرف المكافآت التشجيعية .</a:t>
            </a:r>
          </a:p>
          <a:p>
            <a:pPr>
              <a:buNone/>
            </a:pPr>
            <a:r>
              <a:rPr lang="ar-SA" sz="2800" dirty="0" smtClean="0"/>
              <a:t>4- قرارات إلحاق الموظفين ببرامج تدريبية وتطويرية .</a:t>
            </a:r>
          </a:p>
          <a:p>
            <a:pPr>
              <a:buNone/>
            </a:pPr>
            <a:r>
              <a:rPr lang="ar-SA" sz="2800" dirty="0" smtClean="0"/>
              <a:t>5- إعادة النظر في إجراءات الاستقطاب واللاختيار .</a:t>
            </a:r>
          </a:p>
          <a:p>
            <a:pPr>
              <a:buNone/>
            </a:pPr>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أهداف التوجيه و الإرشاد </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1- ابراز جوانب الضعف و القوة في أداء الموظفين .</a:t>
            </a:r>
          </a:p>
          <a:p>
            <a:pPr>
              <a:buNone/>
            </a:pPr>
            <a:r>
              <a:rPr lang="ar-SA" dirty="0" smtClean="0"/>
              <a:t>2- إرشاد الموظفين إلى البرامج التدريبية أو إعادة التأهيل .</a:t>
            </a:r>
          </a:p>
          <a:p>
            <a:pPr>
              <a:buNone/>
            </a:pPr>
            <a:r>
              <a:rPr lang="ar-SA" dirty="0" smtClean="0"/>
              <a:t>3- استخدام البيانات المتجمعة عن الأداء في قيام المنظمة بإعادة النظر في برامج الحوافز القائمة وأساليب تحسين الرضا و الدافعية للعمل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أهداف البحث العملي </a:t>
            </a:r>
            <a:endParaRPr lang="ar-SA" dirty="0"/>
          </a:p>
        </p:txBody>
      </p:sp>
      <p:sp>
        <p:nvSpPr>
          <p:cNvPr id="3" name="Content Placeholder 2"/>
          <p:cNvSpPr>
            <a:spLocks noGrp="1"/>
          </p:cNvSpPr>
          <p:nvPr>
            <p:ph idx="1"/>
          </p:nvPr>
        </p:nvSpPr>
        <p:spPr/>
        <p:txBody>
          <a:bodyPr/>
          <a:lstStyle/>
          <a:p>
            <a:pPr>
              <a:buNone/>
            </a:pPr>
            <a:endParaRPr lang="ar-SA" dirty="0" smtClean="0"/>
          </a:p>
          <a:p>
            <a:pPr>
              <a:buNone/>
            </a:pPr>
            <a:r>
              <a:rPr lang="ar-SA" dirty="0" smtClean="0"/>
              <a:t>المعلومات و البيانات المتوفرة عن عملية تقويم الأداء تخدم أغراض البحث العلمي فيما يلي :</a:t>
            </a:r>
          </a:p>
          <a:p>
            <a:pPr>
              <a:buNone/>
            </a:pPr>
            <a:endParaRPr lang="ar-SA" dirty="0" smtClean="0"/>
          </a:p>
          <a:p>
            <a:pPr>
              <a:buNone/>
            </a:pPr>
            <a:r>
              <a:rPr lang="ar-SA" dirty="0" smtClean="0"/>
              <a:t>1- التحقق من صحة سلامة عمليات الاستقطاب والاختيار .</a:t>
            </a:r>
          </a:p>
          <a:p>
            <a:pPr>
              <a:buNone/>
            </a:pPr>
            <a:r>
              <a:rPr lang="ar-SA" dirty="0" smtClean="0"/>
              <a:t>2- تقويم البرامج التدريبية .</a:t>
            </a:r>
          </a:p>
          <a:p>
            <a:pPr>
              <a:buNone/>
            </a:pPr>
            <a:r>
              <a:rPr lang="ar-SA" dirty="0" smtClean="0"/>
              <a:t>3- تقويم اجراءات و أنظمة الحوافز والرضا الوظيفي مثل : الرواتب و الأُجور و الخدمات ،والتقدم الوظيفي .</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خطوات عملية تقويم الأداء </a:t>
            </a:r>
            <a:endParaRPr lang="ar-SA" dirty="0"/>
          </a:p>
        </p:txBody>
      </p:sp>
      <p:sp>
        <p:nvSpPr>
          <p:cNvPr id="3" name="Content Placeholder 2"/>
          <p:cNvSpPr>
            <a:spLocks noGrp="1"/>
          </p:cNvSpPr>
          <p:nvPr>
            <p:ph idx="1"/>
          </p:nvPr>
        </p:nvSpPr>
        <p:spPr/>
        <p:txBody>
          <a:bodyPr/>
          <a:lstStyle/>
          <a:p>
            <a:pPr>
              <a:buNone/>
            </a:pPr>
            <a:r>
              <a:rPr lang="ar-SA" dirty="0" smtClean="0"/>
              <a:t>تتكون عملية تقويم الأداء على النحو التالي :</a:t>
            </a:r>
          </a:p>
          <a:p>
            <a:pPr>
              <a:buNone/>
            </a:pPr>
            <a:r>
              <a:rPr lang="ar-SA" dirty="0" smtClean="0"/>
              <a:t>1- تحديد متطلبات التقويم مع أهدافه : حيث يقوم المسؤولين بالمنظمة بتحديد المهارات و النتائج و الإنجازات المراد تقويمها و قياسها ، ويتم الحصول على ذلك من وصف الوظيفة .</a:t>
            </a:r>
          </a:p>
          <a:p>
            <a:pPr>
              <a:buNone/>
            </a:pPr>
            <a:r>
              <a:rPr lang="ar-SA" dirty="0" smtClean="0"/>
              <a:t>2- تحديد الطرق المناسبة للتقويم :هنالك طرق كثيرةٌ للتقويم وقد لا تصلح طريقة محددة للإستخدام في كل المنظمات ،لابل هنالك عدة طرة تسخدمها المنظمة الواحدة .</a:t>
            </a:r>
          </a:p>
          <a:p>
            <a:pPr>
              <a:buNone/>
            </a:pPr>
            <a:r>
              <a:rPr lang="ar-SA" dirty="0" smtClean="0"/>
              <a:t>3- تريب المشرفين :و ذلك للتدرب على كيفية تقويم الأداء بطريقة دقيقة و عادلة وكيفية مناقشة نتائج التقويم مع مرؤسيهم لتحقيق النتائج المطلوبة .</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lnSpcReduction="10000"/>
          </a:bodyPr>
          <a:lstStyle/>
          <a:p>
            <a:pPr>
              <a:buNone/>
            </a:pPr>
            <a:r>
              <a:rPr lang="ar-SA" dirty="0" smtClean="0"/>
              <a:t>4- مناقشة طرق التقويم مع الموظفين : قبل أن تجري عملية التقويم لابد من مناقشة الطريقة المستخدمة في التقويم و أهداف هذا التقويم وما يترتب عليها من فوائد تنعكس على مستقبل الموظف و المنظمنة .</a:t>
            </a:r>
          </a:p>
          <a:p>
            <a:pPr>
              <a:buNone/>
            </a:pPr>
            <a:r>
              <a:rPr lang="ar-SA" dirty="0" smtClean="0"/>
              <a:t>5- تحديد معايير مسبقة للمقارنة : أي تحديد شكل معيار المقارنة لقياس أداء الموظف من ناحية كمية و نوعية بحيث تحدد هذه المعايير مسبقاً .</a:t>
            </a:r>
          </a:p>
          <a:p>
            <a:pPr>
              <a:buNone/>
            </a:pPr>
            <a:r>
              <a:rPr lang="ar-SA" dirty="0" smtClean="0"/>
              <a:t>6- مناقشة نتائج التقويم مع الموظف : للوصول الى الأهداف المنشودة من عملية التقويم لابد من مناقشة نتائج التقويم مع الموظفين لتحقيق أهداف عملية التقويم .</a:t>
            </a:r>
          </a:p>
          <a:p>
            <a:pPr>
              <a:buNone/>
            </a:pPr>
            <a:r>
              <a:rPr lang="ar-SA" dirty="0" smtClean="0"/>
              <a:t>7- تحديد أهداف تطوير الأداء مستقبلاً : بعد مناقشة النتائج على الرئيس وضع جوانب التطوير في جوانب العمل مثل (الجانب الفني ،سلوكيات الموظفين،رفع كفاءة الاتصالات و اتخاذ القرارات )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طرق تقويم الأداء </a:t>
            </a:r>
            <a:endParaRPr lang="ar-SA" dirty="0"/>
          </a:p>
        </p:txBody>
      </p:sp>
      <p:sp>
        <p:nvSpPr>
          <p:cNvPr id="3" name="Content Placeholder 2"/>
          <p:cNvSpPr>
            <a:spLocks noGrp="1"/>
          </p:cNvSpPr>
          <p:nvPr>
            <p:ph idx="1"/>
          </p:nvPr>
        </p:nvSpPr>
        <p:spPr/>
        <p:txBody>
          <a:bodyPr>
            <a:normAutofit fontScale="85000" lnSpcReduction="20000"/>
          </a:bodyPr>
          <a:lstStyle/>
          <a:p>
            <a:pPr>
              <a:buNone/>
            </a:pPr>
            <a:endParaRPr lang="ar-SA" dirty="0" smtClean="0"/>
          </a:p>
          <a:p>
            <a:pPr>
              <a:buNone/>
            </a:pPr>
            <a:r>
              <a:rPr lang="ar-SA" dirty="0" smtClean="0"/>
              <a:t>1- طريقة التدرج البياني .</a:t>
            </a:r>
          </a:p>
          <a:p>
            <a:pPr>
              <a:buNone/>
            </a:pPr>
            <a:r>
              <a:rPr lang="ar-SA" dirty="0" smtClean="0"/>
              <a:t>2- طريقة الترتيب .</a:t>
            </a:r>
          </a:p>
          <a:p>
            <a:pPr>
              <a:buNone/>
            </a:pPr>
            <a:r>
              <a:rPr lang="ar-SA" dirty="0" smtClean="0"/>
              <a:t>3- طريقة الوقائع الحرجة .</a:t>
            </a:r>
          </a:p>
          <a:p>
            <a:pPr>
              <a:buNone/>
            </a:pPr>
            <a:r>
              <a:rPr lang="ar-SA" dirty="0" smtClean="0"/>
              <a:t>4- طريقة قائمة الإختيار .</a:t>
            </a:r>
          </a:p>
          <a:p>
            <a:pPr>
              <a:buNone/>
            </a:pPr>
            <a:r>
              <a:rPr lang="ar-SA" dirty="0" smtClean="0"/>
              <a:t>5- طريقة الإختيار الإجباري .</a:t>
            </a:r>
          </a:p>
          <a:p>
            <a:pPr>
              <a:buNone/>
            </a:pPr>
            <a:r>
              <a:rPr lang="ar-SA" dirty="0" smtClean="0"/>
              <a:t>6- طريقة التقرير المكتوب .</a:t>
            </a:r>
          </a:p>
          <a:p>
            <a:pPr>
              <a:buNone/>
            </a:pPr>
            <a:r>
              <a:rPr lang="ar-SA" dirty="0" smtClean="0"/>
              <a:t>7- طريقة التوزيع الإجباري .</a:t>
            </a:r>
          </a:p>
          <a:p>
            <a:pPr>
              <a:buNone/>
            </a:pPr>
            <a:r>
              <a:rPr lang="ar-SA" dirty="0" smtClean="0"/>
              <a:t>8- طريقة التقرير الميداني .</a:t>
            </a:r>
          </a:p>
          <a:p>
            <a:pPr>
              <a:buNone/>
            </a:pPr>
            <a:r>
              <a:rPr lang="ar-SA" dirty="0" smtClean="0"/>
              <a:t>9- طريقة التدرج البياني السلوكي .</a:t>
            </a:r>
          </a:p>
          <a:p>
            <a:pPr>
              <a:buNone/>
            </a:pPr>
            <a:r>
              <a:rPr lang="ar-SA" dirty="0" smtClean="0"/>
              <a:t>10- طريقة الإدارة بالأهداف .</a:t>
            </a:r>
          </a:p>
          <a:p>
            <a:pPr>
              <a:buNone/>
            </a:pPr>
            <a:r>
              <a:rPr lang="ar-SA" dirty="0" smtClean="0"/>
              <a:t>11- طريقة المزيج التقويمي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التدرج البياني </a:t>
            </a:r>
            <a:endParaRPr lang="ar-SA" dirty="0"/>
          </a:p>
        </p:txBody>
      </p:sp>
      <p:sp>
        <p:nvSpPr>
          <p:cNvPr id="3" name="Content Placeholder 2"/>
          <p:cNvSpPr>
            <a:spLocks noGrp="1"/>
          </p:cNvSpPr>
          <p:nvPr>
            <p:ph idx="1"/>
          </p:nvPr>
        </p:nvSpPr>
        <p:spPr/>
        <p:txBody>
          <a:bodyPr/>
          <a:lstStyle/>
          <a:p>
            <a:pPr>
              <a:buNone/>
            </a:pPr>
            <a:endParaRPr lang="ar-SA" dirty="0" smtClean="0"/>
          </a:p>
          <a:p>
            <a:pPr>
              <a:buNone/>
            </a:pPr>
            <a:r>
              <a:rPr lang="ar-SA" dirty="0" smtClean="0"/>
              <a:t>تعتبر هذه الطريقة أكثر شيوعاً واستخداماً وسهولةً ،ويقاس أداء الموظف وفق معايير خاضعة للجدل وليست دقيقة فهي عبارة عن مجموعة من المعايير الحكمية مثل :نوعية الأداء ،طبيعة العمل ، المظهر .......الخ .     وتحدد الدرجات على أساس( 1-5) أو (1-3) . حيث يكون 1 أقل الدرجات و أعلاها 5 أو 3 .</a:t>
            </a:r>
          </a:p>
          <a:p>
            <a:pPr>
              <a:buNone/>
            </a:pPr>
            <a:r>
              <a:rPr lang="ar-SA" dirty="0" smtClean="0"/>
              <a:t>(مثلاً نوعية الأداء ؟ الإجابة :درجات التقويم 1-ضعيف ، 2- مرضي 3-جيد 4- جيد جداً 5- متميز )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الترتيب </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 يقوم المسؤول عن عملية التقويم بترتيب الموظفين حسب الكفاءة أو الأقل كفاءة ؛ حيث يرتب الموظفين تصاعدياً أو تنازلياً .</a:t>
            </a:r>
          </a:p>
          <a:p>
            <a:pPr>
              <a:buNone/>
            </a:pPr>
            <a:r>
              <a:rPr lang="ar-SA" dirty="0" smtClean="0"/>
              <a:t>(كما يوجد لها ميزات وعيوب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الوقائع الحرجة </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يقوم المسؤول عن الموظف بتسجيل الأحداث التي تطرأ خلال عمل الموظف ، سواء كانت جيدة أو سيئة ، و توضع في ملف الموظف و عند عملية التقويم يقوم المسؤول بمراجعة الملف ثم يصدر حكم على أداء الموظف من خلال مجموعة الوقائع و الأحداث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قائمة الإختيار </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تقوم هذه الطريقة على عبارات و أسئلة حول أداء الموظف و يقوم الرئيس المباشر للموظف بالإجابة على هذه الأسئلة دون معرفته بالأوزان (الدرجات) لهذه الأسئلة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الإختيار الإجباري </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طبقاً لهذه الطريقة يعطى رئيس الموظف مجموعة من العبارات التي تصف أداء العمل وتوزع العبارات في ثنائيات كل منها تعبر عن ناحيتين من النواحي الطيبة في الموظف و أخرى ثنائية تعبر عن النواحي السلبية للموظف ؛ و بعد الإجابة ترسل إلى المسؤولين في إدارة الموارد البشرية حيث تعطى للإجابات المختارة الدرجات و الأوزان ثم تحدد نتيجة الأداء لكل موظف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التقرير المكتوب </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يقوم المشرف أو الرئيس بإعداد تقرير مكتوب عن أداء الموظف في جميع جوانب العمل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التوزيع الإجباري </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الهدف من هذه الطريقة هو التخفيف من تحيز المسؤولين عن التقويم .  </a:t>
            </a:r>
          </a:p>
          <a:p>
            <a:pPr>
              <a:buNone/>
            </a:pPr>
            <a:r>
              <a:rPr lang="ar-SA" dirty="0" smtClean="0"/>
              <a:t>حيث يقوم المسؤول بتوزيع الموظفين حسب المنحنى الطبيعي و الذي يكون على الإحتمالات التالية :</a:t>
            </a:r>
          </a:p>
          <a:p>
            <a:pPr>
              <a:buNone/>
            </a:pPr>
            <a:r>
              <a:rPr lang="ar-SA" dirty="0" smtClean="0"/>
              <a:t>1- التساهل المطلق .</a:t>
            </a:r>
          </a:p>
          <a:p>
            <a:pPr>
              <a:buNone/>
            </a:pPr>
            <a:r>
              <a:rPr lang="ar-SA" dirty="0" smtClean="0"/>
              <a:t>2- التشدد المطلق .</a:t>
            </a:r>
          </a:p>
          <a:p>
            <a:pPr>
              <a:buNone/>
            </a:pPr>
            <a:r>
              <a:rPr lang="ar-SA" dirty="0" smtClean="0"/>
              <a:t>3- الوسطية .</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التقرير الميداني أو الحقلي </a:t>
            </a:r>
            <a:endParaRPr lang="ar-SA" dirty="0"/>
          </a:p>
        </p:txBody>
      </p:sp>
      <p:sp>
        <p:nvSpPr>
          <p:cNvPr id="3" name="Content Placeholder 2"/>
          <p:cNvSpPr>
            <a:spLocks noGrp="1"/>
          </p:cNvSpPr>
          <p:nvPr>
            <p:ph idx="1"/>
          </p:nvPr>
        </p:nvSpPr>
        <p:spPr/>
        <p:txBody>
          <a:bodyPr/>
          <a:lstStyle/>
          <a:p>
            <a:pPr>
              <a:buNone/>
            </a:pPr>
            <a:endParaRPr lang="ar-SA" dirty="0" smtClean="0"/>
          </a:p>
          <a:p>
            <a:pPr>
              <a:buNone/>
            </a:pPr>
            <a:r>
              <a:rPr lang="ar-SA" dirty="0" smtClean="0"/>
              <a:t>حيث يقوم مندوب الموارد البشرية أو اسشاري من خارج المنظمة بجمع معلومات محددة من الرئيس المباشر للموظف أو ممن يعرفون مستوى أدائه في العمل ؛ و بعد توثيق المعلومات يعطى درجة التقويم على النحو التالي :</a:t>
            </a:r>
          </a:p>
          <a:p>
            <a:pPr>
              <a:buFontTx/>
              <a:buChar char="-"/>
            </a:pPr>
            <a:r>
              <a:rPr lang="ar-SA" dirty="0" smtClean="0"/>
              <a:t>أداء مميز .</a:t>
            </a:r>
          </a:p>
          <a:p>
            <a:pPr>
              <a:buFontTx/>
              <a:buChar char="-"/>
            </a:pPr>
            <a:r>
              <a:rPr lang="ar-SA" dirty="0" smtClean="0"/>
              <a:t>أداء مرضي .</a:t>
            </a:r>
          </a:p>
          <a:p>
            <a:pPr>
              <a:buFontTx/>
              <a:buChar char="-"/>
            </a:pPr>
            <a:r>
              <a:rPr lang="ar-SA" dirty="0" smtClean="0"/>
              <a:t>أداء غير مرضي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التدرج البياني السلوكي </a:t>
            </a:r>
            <a:endParaRPr lang="ar-SA" dirty="0"/>
          </a:p>
        </p:txBody>
      </p:sp>
      <p:sp>
        <p:nvSpPr>
          <p:cNvPr id="3" name="Content Placeholder 2"/>
          <p:cNvSpPr>
            <a:spLocks noGrp="1"/>
          </p:cNvSpPr>
          <p:nvPr>
            <p:ph idx="1"/>
          </p:nvPr>
        </p:nvSpPr>
        <p:spPr/>
        <p:txBody>
          <a:bodyPr/>
          <a:lstStyle/>
          <a:p>
            <a:pPr>
              <a:buNone/>
            </a:pPr>
            <a:endParaRPr lang="ar-SA" dirty="0" smtClean="0"/>
          </a:p>
          <a:p>
            <a:pPr>
              <a:buNone/>
            </a:pPr>
            <a:r>
              <a:rPr lang="ar-SA" dirty="0" smtClean="0"/>
              <a:t>تشبه هذه الطريقة طريقة التدرج البياني السابقة مع ادخال العامل السلوكي في التقويم لها ؛ بحيث تعرض هذه الطريقة على ثلاثة مجموعات من الخبراء . </a:t>
            </a:r>
          </a:p>
          <a:p>
            <a:pPr>
              <a:buNone/>
            </a:pPr>
            <a:r>
              <a:rPr lang="ar-SA" dirty="0" smtClean="0"/>
              <a:t>تقوم المجموعة الأولى بوضع أسئلة التقويم المقرونة بالجانب السلوكي .</a:t>
            </a:r>
          </a:p>
          <a:p>
            <a:pPr>
              <a:buNone/>
            </a:pPr>
            <a:r>
              <a:rPr lang="ar-SA" dirty="0" smtClean="0"/>
              <a:t>و تقوم المجموعة الثانية بتدقيق الأسئلة ووضع أوزان أو درجات لها .</a:t>
            </a:r>
          </a:p>
          <a:p>
            <a:pPr>
              <a:buNone/>
            </a:pPr>
            <a:r>
              <a:rPr lang="ar-SA" dirty="0" smtClean="0"/>
              <a:t>أما المجموعة الثالثة فتقوم بتحليل و دراسة النموذج السابق و التأكد من ترابط أسئلة التقويم بالجانب السلوكي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الإدارة بالأهداف </a:t>
            </a:r>
            <a:endParaRPr lang="ar-SA" dirty="0"/>
          </a:p>
        </p:txBody>
      </p:sp>
      <p:sp>
        <p:nvSpPr>
          <p:cNvPr id="3" name="Content Placeholder 2"/>
          <p:cNvSpPr>
            <a:spLocks noGrp="1"/>
          </p:cNvSpPr>
          <p:nvPr>
            <p:ph idx="1"/>
          </p:nvPr>
        </p:nvSpPr>
        <p:spPr/>
        <p:txBody>
          <a:bodyPr/>
          <a:lstStyle/>
          <a:p>
            <a:pPr>
              <a:buNone/>
            </a:pPr>
            <a:r>
              <a:rPr lang="ar-SA" dirty="0" smtClean="0"/>
              <a:t>   </a:t>
            </a:r>
          </a:p>
          <a:p>
            <a:pPr>
              <a:buNone/>
            </a:pPr>
            <a:r>
              <a:rPr lang="ar-SA" dirty="0" smtClean="0"/>
              <a:t>   تتمتز طريقة الإدارة بالاهداف بانها تحدد بوضوح المطلوب إنجازه من الموظف وكيف يمكن قياسه والتعاون والتفاهم بين المدير والموظف على تحديد الإنجاز المطلوب وطريقة قياس هذا الإنجاز.</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طريقة المزيج التقويمي</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تلجأ بعض المنظمات الى استخدام عدة طرق في تقويم الأداء للإستفادة من تركيبات بعض طرق التقويم و جمعها في مزيج تقويمي واحد .</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مشكلات عملية تقويم الأداء </a:t>
            </a:r>
            <a:endParaRPr lang="ar-SA" dirty="0"/>
          </a:p>
        </p:txBody>
      </p:sp>
      <p:sp>
        <p:nvSpPr>
          <p:cNvPr id="3" name="Content Placeholder 2"/>
          <p:cNvSpPr>
            <a:spLocks noGrp="1"/>
          </p:cNvSpPr>
          <p:nvPr>
            <p:ph idx="1"/>
          </p:nvPr>
        </p:nvSpPr>
        <p:spPr/>
        <p:txBody>
          <a:bodyPr>
            <a:normAutofit fontScale="92500"/>
          </a:bodyPr>
          <a:lstStyle/>
          <a:p>
            <a:pPr>
              <a:buNone/>
            </a:pPr>
            <a:r>
              <a:rPr lang="ar-SA" dirty="0" smtClean="0"/>
              <a:t>المشاكل الناتجة عن عملية التقويم اخطاء يقوم بها المشرفين على عملية التقيم الاداء وهي :</a:t>
            </a:r>
          </a:p>
          <a:p>
            <a:pPr>
              <a:buNone/>
            </a:pPr>
            <a:r>
              <a:rPr lang="ar-SA" dirty="0" smtClean="0"/>
              <a:t>1- عدم وضوح معايير التقويم :الاخطاء في فهم وتفسير طريقة التقيم بما تحتوي من معاني.</a:t>
            </a:r>
          </a:p>
          <a:p>
            <a:pPr>
              <a:buNone/>
            </a:pPr>
            <a:r>
              <a:rPr lang="ar-SA" dirty="0" smtClean="0"/>
              <a:t>2- تاثير الهالة: تاثير المظهرالعام على عملية التقيم ومن ثم على النتائج النهائية.</a:t>
            </a:r>
          </a:p>
          <a:p>
            <a:pPr>
              <a:buNone/>
            </a:pPr>
            <a:r>
              <a:rPr lang="ar-SA" dirty="0" smtClean="0"/>
              <a:t>3- الميل للوسطية: ميل كثير من المقيمين الى الوسطية حتى يتجنب الاحراج والخطا.</a:t>
            </a:r>
          </a:p>
          <a:p>
            <a:pPr>
              <a:buNone/>
            </a:pPr>
            <a:r>
              <a:rPr lang="ar-SA" dirty="0" smtClean="0"/>
              <a:t>4- التحيز الشخصي: ميل عاطفة المقيم الى بعض المقيمين.</a:t>
            </a:r>
          </a:p>
          <a:p>
            <a:pPr>
              <a:buNone/>
            </a:pPr>
            <a:r>
              <a:rPr lang="ar-SA" dirty="0" smtClean="0"/>
              <a:t>5- التشدد واليونة: نتائج متشددة ونتائج بسيطة في عملية التقيم للمقيمين.</a:t>
            </a:r>
          </a:p>
          <a:p>
            <a:pPr>
              <a:buNone/>
            </a:pPr>
            <a:r>
              <a:rPr lang="ar-SA" dirty="0" smtClean="0"/>
              <a:t>6- التاثير الاداري : ارضاء رغبة الادارة في النتائج من اجل اهداف خاصة للمقيم.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كيف يمكن تجنب مشاكل التقويم</a:t>
            </a:r>
            <a:endParaRPr lang="ar-SA" dirty="0"/>
          </a:p>
        </p:txBody>
      </p:sp>
      <p:sp>
        <p:nvSpPr>
          <p:cNvPr id="3" name="Content Placeholder 2"/>
          <p:cNvSpPr>
            <a:spLocks noGrp="1"/>
          </p:cNvSpPr>
          <p:nvPr>
            <p:ph idx="1"/>
          </p:nvPr>
        </p:nvSpPr>
        <p:spPr/>
        <p:txBody>
          <a:bodyPr/>
          <a:lstStyle/>
          <a:p>
            <a:pPr>
              <a:buNone/>
            </a:pPr>
            <a:endParaRPr lang="ar-SA" dirty="0" smtClean="0"/>
          </a:p>
          <a:p>
            <a:pPr>
              <a:buNone/>
            </a:pPr>
            <a:endParaRPr lang="ar-SA" dirty="0" smtClean="0"/>
          </a:p>
          <a:p>
            <a:pPr>
              <a:buNone/>
            </a:pPr>
            <a:r>
              <a:rPr lang="ar-SA" dirty="0" smtClean="0"/>
              <a:t>1- الاعتراف بالمشاكل السابقة للوصول الى الحل.</a:t>
            </a:r>
          </a:p>
          <a:p>
            <a:pPr>
              <a:buNone/>
            </a:pPr>
            <a:r>
              <a:rPr lang="ar-SA" dirty="0" smtClean="0"/>
              <a:t>2- لكل طريقة من طرق التقيم ميزات وعيوب لذلك على الادارة اختيار الطريقة التي تحقق رغباتها واهدافها في عملية التقيم للوصول الى افضل النتائج.</a:t>
            </a:r>
          </a:p>
          <a:p>
            <a:pPr>
              <a:buNone/>
            </a:pPr>
            <a:r>
              <a:rPr lang="ar-SA" dirty="0" smtClean="0"/>
              <a:t>3- عدم الاعتماد المطلق على الرئيس المباشر للموظف.</a:t>
            </a:r>
          </a:p>
          <a:p>
            <a:pPr>
              <a:buNone/>
            </a:pPr>
            <a:r>
              <a:rPr lang="ar-SA" dirty="0" smtClean="0"/>
              <a:t>4- توضيح النتائج للعاملين اذا ارادوا ذلك.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نصائح العالم مارك ديو في اختيار طرق التقيم</a:t>
            </a:r>
            <a:endParaRPr lang="ar-SA" dirty="0"/>
          </a:p>
        </p:txBody>
      </p:sp>
      <p:sp>
        <p:nvSpPr>
          <p:cNvPr id="3" name="Content Placeholder 2"/>
          <p:cNvSpPr>
            <a:spLocks noGrp="1"/>
          </p:cNvSpPr>
          <p:nvPr>
            <p:ph idx="1"/>
          </p:nvPr>
        </p:nvSpPr>
        <p:spPr/>
        <p:txBody>
          <a:bodyPr/>
          <a:lstStyle/>
          <a:p>
            <a:pPr>
              <a:buNone/>
            </a:pPr>
            <a:r>
              <a:rPr lang="ar-SA" dirty="0" smtClean="0"/>
              <a:t>1- تكلفة الاعداد: ان تكون مناسبة ومقبولة.</a:t>
            </a:r>
          </a:p>
          <a:p>
            <a:pPr>
              <a:buNone/>
            </a:pPr>
            <a:r>
              <a:rPr lang="ar-SA" dirty="0" smtClean="0"/>
              <a:t>2- تكلفة التنفيذ: </a:t>
            </a:r>
            <a:r>
              <a:rPr lang="ar-SA" dirty="0" smtClean="0"/>
              <a:t>ان تكون مناسبة ومقبولة</a:t>
            </a:r>
            <a:r>
              <a:rPr lang="ar-SA" dirty="0" smtClean="0"/>
              <a:t>.</a:t>
            </a:r>
          </a:p>
          <a:p>
            <a:pPr>
              <a:buNone/>
            </a:pPr>
            <a:r>
              <a:rPr lang="ar-SA" dirty="0" smtClean="0"/>
              <a:t>3- سهولة استخدام الطريقة من قبل القائمين على التقيم.</a:t>
            </a:r>
          </a:p>
          <a:p>
            <a:pPr>
              <a:buNone/>
            </a:pPr>
            <a:r>
              <a:rPr lang="ar-SA" dirty="0" smtClean="0"/>
              <a:t>4- سهولة الفهم من الافراد.</a:t>
            </a:r>
          </a:p>
          <a:p>
            <a:pPr>
              <a:buNone/>
            </a:pPr>
            <a:r>
              <a:rPr lang="ar-SA" dirty="0" smtClean="0"/>
              <a:t>5- الاستفادة من عملية الترقية بعد التقيم.</a:t>
            </a:r>
          </a:p>
          <a:p>
            <a:pPr>
              <a:buNone/>
            </a:pPr>
            <a:r>
              <a:rPr lang="ar-SA" dirty="0" smtClean="0"/>
              <a:t>6- اعطاء العلاوات والحوافز بعد التقيم. </a:t>
            </a:r>
          </a:p>
          <a:p>
            <a:pPr>
              <a:buNone/>
            </a:pPr>
            <a:r>
              <a:rPr lang="ar-SA" dirty="0" smtClean="0"/>
              <a:t>7- ارشاد وتطوير بعد التقيم.</a:t>
            </a:r>
          </a:p>
          <a:p>
            <a:pPr>
              <a:buNone/>
            </a:pP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مسئولية تقويم الاداء (من يقوم بعمليةالتقويم)</a:t>
            </a:r>
            <a:endParaRPr lang="ar-SA" dirty="0"/>
          </a:p>
        </p:txBody>
      </p:sp>
      <p:sp>
        <p:nvSpPr>
          <p:cNvPr id="3" name="Content Placeholder 2"/>
          <p:cNvSpPr>
            <a:spLocks noGrp="1"/>
          </p:cNvSpPr>
          <p:nvPr>
            <p:ph idx="1"/>
          </p:nvPr>
        </p:nvSpPr>
        <p:spPr/>
        <p:txBody>
          <a:bodyPr/>
          <a:lstStyle/>
          <a:p>
            <a:endParaRPr lang="ar-SA" dirty="0" smtClean="0"/>
          </a:p>
          <a:p>
            <a:endParaRPr lang="ar-SA" dirty="0" smtClean="0"/>
          </a:p>
          <a:p>
            <a:r>
              <a:rPr lang="ar-SA" dirty="0" smtClean="0"/>
              <a:t>الرئيس المباشر.</a:t>
            </a:r>
          </a:p>
          <a:p>
            <a:r>
              <a:rPr lang="ar-SA" dirty="0" smtClean="0"/>
              <a:t>رئيس الرئيس المباشر.</a:t>
            </a:r>
          </a:p>
          <a:p>
            <a:r>
              <a:rPr lang="ar-SA" dirty="0" smtClean="0"/>
              <a:t>اللجان.</a:t>
            </a:r>
          </a:p>
          <a:p>
            <a:r>
              <a:rPr lang="ar-SA" dirty="0" smtClean="0"/>
              <a:t>ادارة الموارد البشرية.</a:t>
            </a: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فعالية تقويم الاداء</a:t>
            </a:r>
            <a:endParaRPr lang="ar-SA" dirty="0"/>
          </a:p>
        </p:txBody>
      </p:sp>
      <p:sp>
        <p:nvSpPr>
          <p:cNvPr id="3" name="Content Placeholder 2"/>
          <p:cNvSpPr>
            <a:spLocks noGrp="1"/>
          </p:cNvSpPr>
          <p:nvPr>
            <p:ph idx="1"/>
          </p:nvPr>
        </p:nvSpPr>
        <p:spPr/>
        <p:txBody>
          <a:bodyPr/>
          <a:lstStyle/>
          <a:p>
            <a:endParaRPr lang="ar-SA" dirty="0" smtClean="0"/>
          </a:p>
          <a:p>
            <a:endParaRPr lang="ar-SA" dirty="0" smtClean="0"/>
          </a:p>
          <a:p>
            <a:r>
              <a:rPr lang="ar-SA" dirty="0" smtClean="0"/>
              <a:t>ان فعالية عملية تقويم الاداء بالمنظمة تحقيق الاهداف المرجوة منها وذلك من خلال تقديرالموظفين على انجازاتهم وتحسين ادائهم اى ان الفعالية مرتبطة بتحقيق النتائج الافضل بعد اجراء التقيم او التقويم بشكل عام في منظمات الاعمال.</a:t>
            </a:r>
            <a:endParaRPr lang="ar-S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248</TotalTime>
  <Words>1446</Words>
  <Application>Microsoft Office PowerPoint</Application>
  <PresentationFormat>On-screen Show (4:3)</PresentationFormat>
  <Paragraphs>154</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Flow</vt:lpstr>
      <vt:lpstr>الفصل السابع  تقويم الأداء </vt:lpstr>
      <vt:lpstr>مفهوم تقييم الأداء</vt:lpstr>
      <vt:lpstr>أهمية عملية تقويم الأداء</vt:lpstr>
      <vt:lpstr>أهداف عملية تقييم الأداء و استخداماتها </vt:lpstr>
      <vt:lpstr>الأهداف الإدارية </vt:lpstr>
      <vt:lpstr>أهداف التوجيه و الإرشاد </vt:lpstr>
      <vt:lpstr>أهداف البحث العملي </vt:lpstr>
      <vt:lpstr>خطوات عملية تقويم الأداء </vt:lpstr>
      <vt:lpstr>Slide 9</vt:lpstr>
      <vt:lpstr>طرق تقويم الأداء </vt:lpstr>
      <vt:lpstr>طريقة التدرج البياني </vt:lpstr>
      <vt:lpstr>طريقة الترتيب </vt:lpstr>
      <vt:lpstr>طريقة الوقائع الحرجة </vt:lpstr>
      <vt:lpstr>طريقة قائمة الإختيار </vt:lpstr>
      <vt:lpstr>طريقة الإختيار الإجباري </vt:lpstr>
      <vt:lpstr>طريقة التقرير المكتوب </vt:lpstr>
      <vt:lpstr>طريقة التوزيع الإجباري </vt:lpstr>
      <vt:lpstr>طريقة التقرير الميداني أو الحقلي </vt:lpstr>
      <vt:lpstr>طريقة التدرج البياني السلوكي </vt:lpstr>
      <vt:lpstr>طريقة الإدارة بالأهداف </vt:lpstr>
      <vt:lpstr>طريقة المزيج التقويمي</vt:lpstr>
      <vt:lpstr>مشكلات عملية تقويم الأداء </vt:lpstr>
      <vt:lpstr>كيف يمكن تجنب مشاكل التقويم</vt:lpstr>
      <vt:lpstr>نصائح العالم مارك ديو في اختيار طرق التقيم</vt:lpstr>
      <vt:lpstr>مسئولية تقويم الاداء (من يقوم بعمليةالتقويم)</vt:lpstr>
      <vt:lpstr>فعالية تقويم الاداء</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السابع  تقويم الأداء </dc:title>
  <dc:creator/>
  <cp:lastModifiedBy>DELL-PC</cp:lastModifiedBy>
  <cp:revision>42</cp:revision>
  <dcterms:created xsi:type="dcterms:W3CDTF">2006-08-16T00:00:00Z</dcterms:created>
  <dcterms:modified xsi:type="dcterms:W3CDTF">2010-11-29T22:09:29Z</dcterms:modified>
</cp:coreProperties>
</file>