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328" r:id="rId4"/>
    <p:sldId id="325" r:id="rId5"/>
    <p:sldId id="326" r:id="rId6"/>
    <p:sldId id="346" r:id="rId7"/>
    <p:sldId id="350" r:id="rId8"/>
    <p:sldId id="351" r:id="rId9"/>
    <p:sldId id="347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16" r:id="rId20"/>
    <p:sldId id="266" r:id="rId21"/>
  </p:sldIdLst>
  <p:sldSz cx="9906000" cy="6858000" type="A4"/>
  <p:notesSz cx="7302500" cy="95885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3B84AF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2" autoAdjust="0"/>
    <p:restoredTop sz="91005" autoAdjust="0"/>
  </p:normalViewPr>
  <p:slideViewPr>
    <p:cSldViewPr>
      <p:cViewPr>
        <p:scale>
          <a:sx n="75" d="100"/>
          <a:sy n="75" d="100"/>
        </p:scale>
        <p:origin x="-24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4417" cy="479425"/>
          </a:xfrm>
          <a:prstGeom prst="rect">
            <a:avLst/>
          </a:prstGeom>
        </p:spPr>
        <p:txBody>
          <a:bodyPr vert="horz" lIns="96505" tIns="48252" rIns="96505" bIns="48252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36393" y="1"/>
            <a:ext cx="3164417" cy="479425"/>
          </a:xfrm>
          <a:prstGeom prst="rect">
            <a:avLst/>
          </a:prstGeom>
        </p:spPr>
        <p:txBody>
          <a:bodyPr vert="horz" lIns="96505" tIns="48252" rIns="96505" bIns="48252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2260C172-5AAA-44A6-A709-EB593C177D02}" type="datetimeFigureOut">
              <a:rPr lang="en-US"/>
              <a:pPr>
                <a:defRPr/>
              </a:pPr>
              <a:t>4/21/2012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5688" y="719138"/>
            <a:ext cx="5191125" cy="3595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05" tIns="48252" rIns="96505" bIns="48252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250" y="4554538"/>
            <a:ext cx="5842000" cy="4314825"/>
          </a:xfrm>
          <a:prstGeom prst="rect">
            <a:avLst/>
          </a:prstGeom>
        </p:spPr>
        <p:txBody>
          <a:bodyPr vert="horz" lIns="96505" tIns="48252" rIns="96505" bIns="4825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07411"/>
            <a:ext cx="3164417" cy="479425"/>
          </a:xfrm>
          <a:prstGeom prst="rect">
            <a:avLst/>
          </a:prstGeom>
        </p:spPr>
        <p:txBody>
          <a:bodyPr vert="horz" lIns="96505" tIns="48252" rIns="96505" bIns="48252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36393" y="9107411"/>
            <a:ext cx="3164417" cy="479425"/>
          </a:xfrm>
          <a:prstGeom prst="rect">
            <a:avLst/>
          </a:prstGeom>
        </p:spPr>
        <p:txBody>
          <a:bodyPr vert="horz" wrap="square" lIns="96505" tIns="48252" rIns="96505" bIns="48252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B9A0707-A3F3-479E-8C68-B813129123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55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A164F-838C-49E2-ADA4-54FD6B9EC2B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109AC-C5BC-476F-82EC-3CC144E594A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539DF-5532-4CB6-A937-004F12A475B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9FDE-31C8-4BBC-BB6F-4E951B8D8D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279EE-E09D-4E92-9BC3-8E9750C4D33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15"/>
          <p:cNvSpPr>
            <a:spLocks noChangeArrowheads="1"/>
          </p:cNvSpPr>
          <p:nvPr/>
        </p:nvSpPr>
        <p:spPr bwMode="auto">
          <a:xfrm>
            <a:off x="6781801" y="6519864"/>
            <a:ext cx="19289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/>
        </p:nvSpPr>
        <p:spPr bwMode="auto">
          <a:xfrm>
            <a:off x="7050088" y="6291264"/>
            <a:ext cx="14061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جامعة الملك فيصل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8"/>
          <p:cNvSpPr>
            <a:spLocks noChangeArrowheads="1"/>
          </p:cNvSpPr>
          <p:nvPr/>
        </p:nvSpPr>
        <p:spPr bwMode="auto">
          <a:xfrm>
            <a:off x="914400" y="6581776"/>
            <a:ext cx="31160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/>
        </p:nvSpPr>
        <p:spPr bwMode="auto">
          <a:xfrm>
            <a:off x="1182688" y="6291264"/>
            <a:ext cx="27478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عمادة التعليم الإكتروني والتعلم عن بعد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1AF805-6F51-4AB9-A1A8-805EB359EFD1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2339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L-Mohanad Bold" pitchFamily="2" charset="-78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L-Mohanad Bold" pitchFamily="2" charset="-78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L-Mohanad Bold" pitchFamily="2" charset="-78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22" name="Title 1"/>
          <p:cNvSpPr txBox="1">
            <a:spLocks/>
          </p:cNvSpPr>
          <p:nvPr/>
        </p:nvSpPr>
        <p:spPr bwMode="auto">
          <a:xfrm>
            <a:off x="457200" y="2971801"/>
            <a:ext cx="5099051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AL-Mohanad Bold" pitchFamily="2" charset="-78"/>
              </a:rPr>
              <a:t>اسم المقرر</a:t>
            </a:r>
          </a:p>
          <a:p>
            <a:pPr algn="ctr"/>
            <a:r>
              <a:rPr lang="ar-SA" sz="3700" b="1" dirty="0" smtClean="0">
                <a:solidFill>
                  <a:srgbClr val="009900"/>
                </a:solidFill>
                <a:latin typeface="AYM Wadiy S_U normal."/>
                <a:cs typeface="AL-Mohanad Bold" pitchFamily="2" charset="-78"/>
              </a:rPr>
              <a:t>مهارات الاتصال (تربية)</a:t>
            </a:r>
            <a:endParaRPr lang="ar-SA" sz="3700" b="1" dirty="0">
              <a:solidFill>
                <a:srgbClr val="009900"/>
              </a:solidFill>
              <a:latin typeface="AYM Wadiy S_U normal."/>
              <a:cs typeface="AL-Mohanad Bold" pitchFamily="2" charset="-78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AL-Mohanad Bold" pitchFamily="2" charset="-78"/>
              </a:rPr>
              <a:t>الدكتور خالد بن سعد المطرب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2DCCE84-0B7D-4639-9863-B0DDDF1A81A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09DCF4E-A12F-4630-A61E-6FBF45D0F5EF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133601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عشر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sz="6000" b="1" dirty="0" smtClean="0">
                <a:solidFill>
                  <a:srgbClr val="009900"/>
                </a:solidFill>
                <a:cs typeface="AL-Mohanad Bold" pitchFamily="2" charset="-78"/>
              </a:rPr>
              <a:t>استعراض لما تم دراسته في المقرر</a:t>
            </a:r>
          </a:p>
        </p:txBody>
      </p:sp>
      <p:sp>
        <p:nvSpPr>
          <p:cNvPr id="14341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/>
            <a:r>
              <a:rPr lang="ar-SA" sz="4800" b="1" dirty="0" smtClean="0">
                <a:solidFill>
                  <a:srgbClr val="009900"/>
                </a:solidFill>
                <a:cs typeface="AL-Mohanad Bold" pitchFamily="2" charset="-78"/>
              </a:rPr>
              <a:t>استعراض لما تم دراسته في المقرر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407670"/>
              </p:ext>
            </p:extLst>
          </p:nvPr>
        </p:nvGraphicFramePr>
        <p:xfrm>
          <a:off x="495300" y="1600200"/>
          <a:ext cx="8915400" cy="1219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15400"/>
              </a:tblGrid>
              <a:tr h="37084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000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عناصر</a:t>
                      </a:r>
                      <a:r>
                        <a:rPr lang="ar-SA" sz="4000" baseline="0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 المحاضرة الرابعة عشر</a:t>
                      </a:r>
                      <a:endParaRPr lang="en-US" sz="4000" dirty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79477" marR="79477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استعراض</a:t>
                      </a:r>
                      <a:r>
                        <a:rPr lang="ar-SA" sz="4000" baseline="0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 لما تم دراسته من المحاضرة 1 إلى المحاضرة 13</a:t>
                      </a:r>
                      <a:endParaRPr lang="en-US" sz="4000" dirty="0" smtClean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79477" marR="79477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SA" sz="6000" dirty="0" smtClean="0">
                <a:latin typeface="Times New Roman"/>
                <a:ea typeface="Times New Roman"/>
                <a:cs typeface="Traditional Arabic" pitchFamily="2" charset="-78"/>
              </a:rPr>
              <a:t>مقدمة </a:t>
            </a:r>
            <a:r>
              <a:rPr lang="ar-SA" sz="6000" dirty="0" err="1" smtClean="0">
                <a:latin typeface="Times New Roman"/>
                <a:ea typeface="Times New Roman"/>
                <a:cs typeface="Traditional Arabic" pitchFamily="2" charset="-78"/>
              </a:rPr>
              <a:t>و</a:t>
            </a:r>
            <a:r>
              <a:rPr lang="ar-SA" sz="6000" dirty="0" smtClean="0">
                <a:latin typeface="Times New Roman"/>
                <a:ea typeface="Times New Roman"/>
                <a:cs typeface="Traditional Arabic" pitchFamily="2" charset="-78"/>
              </a:rPr>
              <a:t> تنبيه </a:t>
            </a:r>
            <a:endParaRPr lang="en-US" sz="6000" dirty="0" smtClean="0">
              <a:latin typeface="Times New Roman"/>
              <a:ea typeface="Times New Roman"/>
              <a:cs typeface="Traditional Arabic" pitchFamily="2" charset="-78"/>
            </a:endParaRPr>
          </a:p>
        </p:txBody>
      </p:sp>
      <p:pic>
        <p:nvPicPr>
          <p:cNvPr id="10" name="عنصر نائب للمحتوى 9" descr="peer-review.jpg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5026025" y="2280114"/>
            <a:ext cx="4387850" cy="3166135"/>
          </a:xfrm>
        </p:spPr>
      </p:pic>
      <p:sp>
        <p:nvSpPr>
          <p:cNvPr id="6" name="عنصر نائب للمحتوى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rtl="1"/>
            <a:r>
              <a:rPr lang="ar-SA" dirty="0" smtClean="0">
                <a:latin typeface="Estrangelo Edessa" pitchFamily="66"/>
                <a:cs typeface="Traditional Arabic" pitchFamily="2" charset="-78"/>
              </a:rPr>
              <a:t>في هذه المحاضرة الأخيرة سوف نستعرض المواضيع التي تمت دراستها في هذا المقرر، </a:t>
            </a:r>
            <a:r>
              <a:rPr lang="ar-SA" dirty="0" err="1" smtClean="0">
                <a:latin typeface="Estrangelo Edessa" pitchFamily="66"/>
                <a:cs typeface="Traditional Arabic" pitchFamily="2" charset="-78"/>
              </a:rPr>
              <a:t>و</a:t>
            </a:r>
            <a:r>
              <a:rPr lang="ar-SA" dirty="0" smtClean="0">
                <a:latin typeface="Estrangelo Edessa" pitchFamily="66"/>
                <a:cs typeface="Traditional Arabic" pitchFamily="2" charset="-78"/>
              </a:rPr>
              <a:t> نستعرض بعض من محاور كل موضوع. </a:t>
            </a:r>
          </a:p>
          <a:p>
            <a:pPr rtl="1"/>
            <a:r>
              <a:rPr lang="ar-SA" dirty="0" smtClean="0">
                <a:latin typeface="Estrangelo Edessa" pitchFamily="66"/>
                <a:cs typeface="Traditional Arabic" pitchFamily="2" charset="-78"/>
              </a:rPr>
              <a:t>و لا يعني ذلك أن نقتصر عند استعدادنا للاختبار النهائي على ما ورد في هذه المحاضرة دون الرجوع إلى باقي المحاضرات السابقة. و لكن يمكننا أن نستخدم ما ورد في هذه المحاضرة كاستعراض سريع للمقرر يفيدنا في بداية </a:t>
            </a:r>
            <a:r>
              <a:rPr lang="ar-SA" dirty="0" err="1" smtClean="0">
                <a:latin typeface="Estrangelo Edessa" pitchFamily="66"/>
                <a:cs typeface="Traditional Arabic" pitchFamily="2" charset="-78"/>
              </a:rPr>
              <a:t>و</a:t>
            </a:r>
            <a:r>
              <a:rPr lang="ar-SA" dirty="0" smtClean="0">
                <a:latin typeface="Estrangelo Edessa" pitchFamily="66"/>
                <a:cs typeface="Traditional Arabic" pitchFamily="2" charset="-78"/>
              </a:rPr>
              <a:t> نهاية دراستنا لمحاضراته من 1 إلى 13 لإعطائنا فكرة عامه عنه.  </a:t>
            </a:r>
          </a:p>
          <a:p>
            <a:pPr rtl="1"/>
            <a:endParaRPr lang="ar-SA" sz="4000" dirty="0">
              <a:latin typeface="Estrangelo Edessa" pitchFamily="66"/>
              <a:cs typeface="DecoType Naskh Special" pitchFamily="2" charset="-7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2B57745-0510-425B-92D4-EDBAAB355DD2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6389" name="مربع نص 4"/>
          <p:cNvSpPr txBox="1">
            <a:spLocks noChangeArrowheads="1"/>
          </p:cNvSpPr>
          <p:nvPr/>
        </p:nvSpPr>
        <p:spPr bwMode="auto">
          <a:xfrm>
            <a:off x="5173134" y="6666232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>
                <a:solidFill>
                  <a:schemeClr val="bg1"/>
                </a:solidFill>
              </a:rPr>
              <a:t>دكتور/ خالد المطرب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4000" b="1" dirty="0" smtClean="0">
                <a:latin typeface="Times New Roman"/>
                <a:ea typeface="Times New Roman"/>
                <a:cs typeface="Traditional Arabic" pitchFamily="2" charset="-78"/>
              </a:rPr>
              <a:t>المحاضرة 1: </a:t>
            </a:r>
            <a:r>
              <a:rPr lang="ar-SA" sz="4000" b="1" dirty="0" smtClean="0">
                <a:cs typeface="Traditional Arabic" pitchFamily="2" charset="-78"/>
              </a:rPr>
              <a:t>الاتصال مفهومة </a:t>
            </a:r>
            <a:r>
              <a:rPr lang="ar-SA" sz="4000" b="1" dirty="0" err="1" smtClean="0">
                <a:cs typeface="Traditional Arabic" pitchFamily="2" charset="-78"/>
              </a:rPr>
              <a:t>و</a:t>
            </a:r>
            <a:r>
              <a:rPr lang="ar-SA" sz="4000" b="1" dirty="0" smtClean="0">
                <a:cs typeface="Traditional Arabic" pitchFamily="2" charset="-78"/>
              </a:rPr>
              <a:t> عناصره </a:t>
            </a:r>
            <a:r>
              <a:rPr lang="ar-SA" sz="4000" b="1" dirty="0" err="1" smtClean="0">
                <a:cs typeface="Traditional Arabic" pitchFamily="2" charset="-78"/>
              </a:rPr>
              <a:t>و</a:t>
            </a:r>
            <a:r>
              <a:rPr lang="ar-SA" sz="4000" b="1" dirty="0" smtClean="0">
                <a:cs typeface="Traditional Arabic" pitchFamily="2" charset="-78"/>
              </a:rPr>
              <a:t> أهميته </a:t>
            </a:r>
            <a:r>
              <a:rPr lang="ar-SA" sz="4000" b="1" dirty="0" err="1" smtClean="0">
                <a:cs typeface="Traditional Arabic" pitchFamily="2" charset="-78"/>
              </a:rPr>
              <a:t>و</a:t>
            </a:r>
            <a:r>
              <a:rPr lang="ar-SA" sz="4000" b="1" dirty="0" smtClean="0">
                <a:cs typeface="Traditional Arabic" pitchFamily="2" charset="-78"/>
              </a:rPr>
              <a:t> </a:t>
            </a:r>
            <a:r>
              <a:rPr lang="ar-SA" sz="4000" b="1" dirty="0" err="1" smtClean="0">
                <a:cs typeface="Traditional Arabic" pitchFamily="2" charset="-78"/>
              </a:rPr>
              <a:t>كفاياته</a:t>
            </a:r>
            <a:r>
              <a:rPr lang="ar-SA" sz="4000" b="1" dirty="0" smtClean="0">
                <a:cs typeface="Traditional Arabic" pitchFamily="2" charset="-78"/>
              </a:rPr>
              <a:t> </a:t>
            </a:r>
            <a:endParaRPr lang="en-US" sz="4000" b="1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5029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نقضي مابين 50 إلى 75% من أيامنا في التواصل.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التواصل الفعال مهارة يمكننا جميعا تنميتها عن طريق التدريب </a:t>
            </a:r>
            <a:r>
              <a:rPr lang="ar-SA" dirty="0" err="1" smtClean="0">
                <a:cs typeface="Traditional Arabic" pitchFamily="2" charset="-78"/>
              </a:rPr>
              <a:t>و</a:t>
            </a:r>
            <a:r>
              <a:rPr lang="ar-SA" dirty="0" smtClean="0">
                <a:cs typeface="Traditional Arabic" pitchFamily="2" charset="-78"/>
              </a:rPr>
              <a:t> التطبيق“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تعريفات الاتصال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تتكون عملية الاتصال من مجموعة عناصر متكاملة وهي: المرسل، والرسالة، والوسيلة، والمستقبل، والتغذية الراجعة.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يتطلب الاتصال الفعال إجادة مجموعة من الكفايات (القدرات):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كفايات</a:t>
            </a: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 معرفية،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كفايات</a:t>
            </a: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 اجتماعية،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كفايات</a:t>
            </a: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 التلقي،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كفايات</a:t>
            </a: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 الإرسال.</a:t>
            </a:r>
            <a:endParaRPr lang="ar-SA" b="1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marL="742950" indent="-742950" rtl="1">
              <a:buFont typeface="Arial" pitchFamily="34" charset="0"/>
              <a:buChar char="•"/>
            </a:pPr>
            <a:endParaRPr lang="ar-SA" sz="3600" dirty="0" smtClean="0">
              <a:cs typeface="Traditional Arabic" pitchFamily="2" charset="-78"/>
            </a:endParaRPr>
          </a:p>
          <a:p>
            <a:pPr marL="742950" indent="-742950" rtl="1">
              <a:buFont typeface="Arial" pitchFamily="34" charset="0"/>
              <a:buChar char="•"/>
            </a:pPr>
            <a:endParaRPr lang="ar-SA" sz="3600" dirty="0" smtClean="0">
              <a:latin typeface="Estrangelo Edessa" pitchFamily="66"/>
              <a:cs typeface="DecoType Naskh Special" pitchFamily="2" charset="-78"/>
            </a:endParaRPr>
          </a:p>
          <a:p>
            <a:pPr marL="742950" indent="-742950" rtl="1">
              <a:buFont typeface="+mj-lt"/>
              <a:buAutoNum type="arabicPeriod"/>
            </a:pPr>
            <a:endParaRPr lang="ar-SA" sz="3600" dirty="0" smtClean="0">
              <a:latin typeface="Estrangelo Edessa" pitchFamily="66"/>
              <a:cs typeface="DecoType Naskh Special" pitchFamily="2" charset="-78"/>
            </a:endParaRPr>
          </a:p>
          <a:p>
            <a:pPr marL="742950" indent="-742950" rtl="1">
              <a:buFont typeface="+mj-lt"/>
              <a:buAutoNum type="arabicPeriod"/>
            </a:pPr>
            <a:endParaRPr lang="ar-SA" dirty="0" smtClean="0">
              <a:latin typeface="Estrangelo Edessa" pitchFamily="66"/>
              <a:cs typeface="DecoType Naskh Special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4800" dirty="0" smtClean="0">
                <a:latin typeface="Times New Roman"/>
                <a:ea typeface="Times New Roman"/>
                <a:cs typeface="Traditional Arabic" pitchFamily="2" charset="-78"/>
              </a:rPr>
              <a:t>المحاضرة 2: </a:t>
            </a:r>
            <a:r>
              <a:rPr lang="ar-SA" sz="4800" dirty="0" smtClean="0">
                <a:cs typeface="AL-Mohanad Bold" pitchFamily="2" charset="-78"/>
              </a:rPr>
              <a:t>العوامل المؤثرة في الاتصال </a:t>
            </a:r>
            <a:r>
              <a:rPr lang="ar-SA" sz="4800" dirty="0" err="1" smtClean="0">
                <a:cs typeface="AL-Mohanad Bold" pitchFamily="2" charset="-78"/>
              </a:rPr>
              <a:t>و</a:t>
            </a:r>
            <a:r>
              <a:rPr lang="ar-SA" sz="4800" dirty="0" smtClean="0">
                <a:cs typeface="AL-Mohanad Bold" pitchFamily="2" charset="-78"/>
              </a:rPr>
              <a:t> معوقاته</a:t>
            </a:r>
            <a:endParaRPr lang="en-US" sz="48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b="1" dirty="0" smtClean="0">
                <a:latin typeface="Times New Roman"/>
                <a:ea typeface="Times New Roman"/>
                <a:cs typeface="Traditional Arabic" pitchFamily="2" charset="-78"/>
              </a:rPr>
              <a:t>أنواع الاتصال: </a:t>
            </a:r>
            <a:r>
              <a:rPr lang="ar-SA" sz="3600" dirty="0" smtClean="0">
                <a:latin typeface="Times New Roman"/>
                <a:ea typeface="Times New Roman"/>
                <a:cs typeface="Traditional Arabic" pitchFamily="2" charset="-78"/>
              </a:rPr>
              <a:t>ما هي </a:t>
            </a:r>
            <a:r>
              <a:rPr lang="ar-SA" sz="3600" dirty="0" err="1" smtClean="0">
                <a:latin typeface="Times New Roman"/>
                <a:ea typeface="Times New Roman"/>
                <a:cs typeface="Traditional Arabic" pitchFamily="2" charset="-78"/>
              </a:rPr>
              <a:t>و</a:t>
            </a:r>
            <a:r>
              <a:rPr lang="ar-SA" sz="3600" dirty="0" smtClean="0">
                <a:latin typeface="Times New Roman"/>
                <a:ea typeface="Times New Roman"/>
                <a:cs typeface="Traditional Arabic" pitchFamily="2" charset="-78"/>
              </a:rPr>
              <a:t> ما الفرق بينها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b="1" dirty="0" smtClean="0">
                <a:latin typeface="Times New Roman"/>
                <a:ea typeface="Times New Roman"/>
                <a:cs typeface="Traditional Arabic" pitchFamily="2" charset="-78"/>
              </a:rPr>
              <a:t>العوامل المؤثرة في الاتصال: </a:t>
            </a:r>
            <a:r>
              <a:rPr lang="ar-SA" sz="3600" dirty="0" smtClean="0">
                <a:cs typeface="AL-Mohanad Bold" pitchFamily="2" charset="-78"/>
              </a:rPr>
              <a:t>الكفاية اللغوية: مثال توضيحي؛ الكفاية الاتصالية: مثال توضيحي؛ الخبرة المشتركة: مثال توضيحي؛ الضجة أو التشويش: مثال توضيحي؛ رجع الأثر: مثال توضيحي؛ الافتراضات السابقة: مثال توضيحي.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b="1" dirty="0" smtClean="0">
                <a:latin typeface="Estrangelo Edessa" pitchFamily="66"/>
                <a:cs typeface="AL-Mohanad Bold" pitchFamily="2" charset="-78"/>
              </a:rPr>
              <a:t>عوائق وصول المعنى: </a:t>
            </a:r>
            <a:r>
              <a:rPr lang="ar-SA" sz="3600" dirty="0" smtClean="0">
                <a:cs typeface="AL-Mohanad Bold" pitchFamily="2" charset="-78"/>
              </a:rPr>
              <a:t>عوائق من جانب المرسل: ما هي </a:t>
            </a:r>
            <a:r>
              <a:rPr lang="ar-SA" sz="3600" dirty="0" err="1" smtClean="0">
                <a:cs typeface="AL-Mohanad Bold" pitchFamily="2" charset="-78"/>
              </a:rPr>
              <a:t>و</a:t>
            </a:r>
            <a:r>
              <a:rPr lang="ar-SA" sz="3600" dirty="0" smtClean="0">
                <a:cs typeface="AL-Mohanad Bold" pitchFamily="2" charset="-78"/>
              </a:rPr>
              <a:t> ما أمثلتها؟ عوائق من جانب المستقبل: ما هي </a:t>
            </a:r>
            <a:r>
              <a:rPr lang="ar-SA" sz="3600" dirty="0" err="1" smtClean="0">
                <a:cs typeface="AL-Mohanad Bold" pitchFamily="2" charset="-78"/>
              </a:rPr>
              <a:t>و</a:t>
            </a:r>
            <a:r>
              <a:rPr lang="ar-SA" sz="3600" dirty="0" smtClean="0">
                <a:cs typeface="AL-Mohanad Bold" pitchFamily="2" charset="-78"/>
              </a:rPr>
              <a:t> ما أمثلتها؟ </a:t>
            </a:r>
          </a:p>
          <a:p>
            <a:pPr marL="742950" indent="-742950" rtl="1">
              <a:buFont typeface="Arial" pitchFamily="34" charset="0"/>
              <a:buChar char="•"/>
            </a:pPr>
            <a:endParaRPr lang="ar-SA" sz="3600" dirty="0" smtClean="0">
              <a:solidFill>
                <a:srgbClr val="FF0000"/>
              </a:solidFill>
              <a:cs typeface="AL-Mohanad Bold" pitchFamily="2" charset="-78"/>
            </a:endParaRPr>
          </a:p>
          <a:p>
            <a:pPr marL="742950" indent="-742950" rtl="1">
              <a:buFont typeface="Arial" pitchFamily="34" charset="0"/>
              <a:buChar char="•"/>
            </a:pPr>
            <a:endParaRPr lang="ar-SA" sz="3600" b="1" dirty="0" smtClean="0">
              <a:latin typeface="Estrangelo Edessa" pitchFamily="66"/>
              <a:cs typeface="DecoType Naskh Special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raditional Arabic" pitchFamily="2" charset="-78"/>
              </a:rPr>
              <a:t>المحاضرة 3: 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الاتصال مع الذات </a:t>
            </a:r>
            <a:r>
              <a:rPr lang="ar-SA" b="1" dirty="0" err="1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و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 السيطرة على الغضب</a:t>
            </a:r>
            <a:endParaRPr lang="en-US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ما هي الذات </a:t>
            </a:r>
            <a:r>
              <a:rPr lang="ar-SA" dirty="0" err="1" smtClean="0">
                <a:cs typeface="Traditional Arabic" pitchFamily="2" charset="-78"/>
              </a:rPr>
              <a:t>و</a:t>
            </a:r>
            <a:r>
              <a:rPr lang="ar-SA" dirty="0" smtClean="0">
                <a:cs typeface="Traditional Arabic" pitchFamily="2" charset="-78"/>
              </a:rPr>
              <a:t> ما هو تقدير الذات </a:t>
            </a:r>
            <a:r>
              <a:rPr lang="ar-SA" dirty="0" err="1" smtClean="0">
                <a:cs typeface="Traditional Arabic" pitchFamily="2" charset="-78"/>
              </a:rPr>
              <a:t>و</a:t>
            </a:r>
            <a:r>
              <a:rPr lang="ar-SA" dirty="0" smtClean="0">
                <a:cs typeface="Traditional Arabic" pitchFamily="2" charset="-78"/>
              </a:rPr>
              <a:t> كيف نقدر ذاتنا؟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ما هو الحديث مع الذات </a:t>
            </a:r>
            <a:r>
              <a:rPr lang="ar-SA" dirty="0" err="1" smtClean="0">
                <a:cs typeface="Traditional Arabic" pitchFamily="2" charset="-78"/>
              </a:rPr>
              <a:t>و</a:t>
            </a:r>
            <a:r>
              <a:rPr lang="ar-SA" dirty="0" smtClean="0">
                <a:cs typeface="Traditional Arabic" pitchFamily="2" charset="-78"/>
              </a:rPr>
              <a:t> كيف أوظفه لمصلحتي؟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cs typeface="Traditional Arabic" pitchFamily="2" charset="-78"/>
              </a:rPr>
              <a:t>انواع الاتصال مع الذات: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لوم الذات ؟ نقد الذات ؟ تعزيز الذات ؟ ما الفرق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بين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هذه الانواع و أيهم ايجابي و أيهم سلبي؟ 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ما هي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أسرار للوصول على قمة الأداء ؟ و ما هي ال </a:t>
            </a:r>
            <a:r>
              <a:rPr lang="ar-SA" dirty="0" smtClean="0">
                <a:cs typeface="AL-Mohanad Bold" pitchFamily="2" charset="-78"/>
              </a:rPr>
              <a:t>5 توجهات العقلية لأصحاب الأداء المتميز؟ و كيف استخدم هذه التوجهات العقلية لأكون من أصحاب الأداء المتميز؟ </a:t>
            </a:r>
            <a:endParaRPr lang="ar-SA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 4: 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الذكاء التواصلي </a:t>
            </a:r>
            <a:r>
              <a:rPr lang="ar-SA" sz="5400" b="1" dirty="0" err="1" smtClean="0">
                <a:solidFill>
                  <a:srgbClr val="009900"/>
                </a:solidFill>
                <a:cs typeface="AL-Mohanad Bold" pitchFamily="2" charset="-78"/>
              </a:rPr>
              <a:t>و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 نافذة جو هاري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rgbClr val="009900"/>
                </a:solidFill>
                <a:latin typeface="Estrangelo Edessa" pitchFamily="66"/>
                <a:cs typeface="DecoType Naskh Special" pitchFamily="2" charset="-78"/>
              </a:rPr>
              <a:t>الذكاء التواصلي: </a:t>
            </a: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(</a:t>
            </a:r>
            <a:r>
              <a:rPr lang="ar-SA" sz="3600" dirty="0" smtClean="0">
                <a:cs typeface="Traditional Arabic" pitchFamily="2" charset="-78"/>
              </a:rPr>
              <a:t>الذكاء الذاتي، الذكاء العاطفي، الذكاء الاجتماعي، الذكاء اللغوي، الذكاء </a:t>
            </a:r>
            <a:r>
              <a:rPr lang="ar-SA" sz="3600" dirty="0" err="1" smtClean="0">
                <a:cs typeface="Traditional Arabic" pitchFamily="2" charset="-78"/>
              </a:rPr>
              <a:t>الفكاهي</a:t>
            </a:r>
            <a:r>
              <a:rPr lang="ar-SA" sz="3600" dirty="0" smtClean="0">
                <a:cs typeface="Traditional Arabic" pitchFamily="2" charset="-78"/>
              </a:rPr>
              <a:t>) ما هي </a:t>
            </a:r>
            <a:r>
              <a:rPr lang="ar-SA" sz="3600" dirty="0" err="1" smtClean="0">
                <a:cs typeface="Traditional Arabic" pitchFamily="2" charset="-78"/>
              </a:rPr>
              <a:t>و</a:t>
            </a:r>
            <a:r>
              <a:rPr lang="ar-SA" sz="3600" dirty="0" smtClean="0">
                <a:cs typeface="Traditional Arabic" pitchFamily="2" charset="-78"/>
              </a:rPr>
              <a:t> ما هي الأوجه الدالة عليها.</a:t>
            </a:r>
          </a:p>
          <a:p>
            <a:pPr marL="514350" indent="-514350" rtl="1">
              <a:buFont typeface="Arial" pitchFamily="34" charset="0"/>
              <a:buChar char="•"/>
            </a:pPr>
            <a:r>
              <a:rPr lang="ar-SA" sz="3600" dirty="0" smtClean="0">
                <a:cs typeface="AL-Mohanad Bold" pitchFamily="2" charset="-78"/>
              </a:rPr>
              <a:t>نافذة جو هاري </a:t>
            </a:r>
            <a:r>
              <a:rPr lang="ar-SA" sz="3600" dirty="0" err="1" smtClean="0">
                <a:cs typeface="AL-Mohanad Bold" pitchFamily="2" charset="-78"/>
              </a:rPr>
              <a:t>و</a:t>
            </a:r>
            <a:r>
              <a:rPr lang="ar-SA" sz="3600" dirty="0" smtClean="0">
                <a:cs typeface="AL-Mohanad Bold" pitchFamily="2" charset="-78"/>
              </a:rPr>
              <a:t> تقسيم الذات البشرية في هذا النموذج إلى 4 مناطق أساسية. ما هي هذه المناطق </a:t>
            </a:r>
            <a:r>
              <a:rPr lang="ar-SA" sz="3600" dirty="0" err="1" smtClean="0">
                <a:cs typeface="AL-Mohanad Bold" pitchFamily="2" charset="-78"/>
              </a:rPr>
              <a:t>و</a:t>
            </a:r>
            <a:r>
              <a:rPr lang="ar-SA" sz="3600" dirty="0" smtClean="0">
                <a:cs typeface="AL-Mohanad Bold" pitchFamily="2" charset="-78"/>
              </a:rPr>
              <a:t> أمثلة على ما بداخلها.</a:t>
            </a:r>
          </a:p>
          <a:p>
            <a:pPr marL="514350" indent="-514350" rtl="1">
              <a:buFont typeface="Arial" pitchFamily="34" charset="0"/>
              <a:buChar char="•"/>
            </a:pPr>
            <a:r>
              <a:rPr lang="ar-SA" sz="3600" dirty="0" smtClean="0">
                <a:cs typeface="Traditional Arabic" pitchFamily="2" charset="-78"/>
              </a:rPr>
              <a:t>أنت </a:t>
            </a:r>
            <a:r>
              <a:rPr lang="ar-SA" sz="3600" dirty="0" err="1" smtClean="0">
                <a:cs typeface="Traditional Arabic" pitchFamily="2" charset="-78"/>
              </a:rPr>
              <a:t>و</a:t>
            </a:r>
            <a:r>
              <a:rPr lang="ar-SA" sz="3600" dirty="0" smtClean="0">
                <a:cs typeface="Traditional Arabic" pitchFamily="2" charset="-78"/>
              </a:rPr>
              <a:t> الآخرين من خلال نافذة جو هاري: ما تأثير كبر كل منطقة على علاقتك بالآخرين؟ </a:t>
            </a:r>
            <a:r>
              <a:rPr lang="ar-SA" sz="3600" dirty="0" smtClean="0">
                <a:cs typeface="AL-Mohanad Bold" pitchFamily="2" charset="-78"/>
              </a:rPr>
              <a:t> </a:t>
            </a:r>
            <a:endParaRPr lang="ar-SA" sz="3600" dirty="0" smtClean="0">
              <a:cs typeface="Traditional Arabic" pitchFamily="2" charset="-78"/>
            </a:endParaRPr>
          </a:p>
          <a:p>
            <a:pPr marL="742950" indent="-742950" rtl="1">
              <a:buFont typeface="Arial" pitchFamily="34" charset="0"/>
              <a:buChar char="•"/>
            </a:pPr>
            <a:endParaRPr lang="ar-SA" sz="3600" dirty="0" smtClean="0">
              <a:solidFill>
                <a:srgbClr val="009900"/>
              </a:solidFill>
              <a:latin typeface="Estrangelo Edessa" pitchFamily="66"/>
              <a:cs typeface="DecoType Naskh Special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4800" dirty="0" smtClean="0">
                <a:latin typeface="Times New Roman"/>
                <a:ea typeface="Times New Roman"/>
                <a:cs typeface="Traditional Arabic" pitchFamily="2" charset="-78"/>
              </a:rPr>
              <a:t>المحاضرة5: </a:t>
            </a:r>
            <a:r>
              <a:rPr lang="ar-SA" sz="4800" b="1" dirty="0" smtClean="0">
                <a:solidFill>
                  <a:srgbClr val="009900"/>
                </a:solidFill>
                <a:cs typeface="AL-Mohanad Bold" pitchFamily="2" charset="-78"/>
              </a:rPr>
              <a:t>مهارة التعامل مع أنماط مختلفة من البشر</a:t>
            </a:r>
            <a:endParaRPr lang="en-US" sz="48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التصنيف بحسب نمط الإدراك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 (سمعي، بصري، حسي)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التصنيف بحسب ثنائية (الإدراك/ التفاعل): (التفاعل مع الآخرين، الاهتمام بالمعلومات، اتخاذ القرار، حل القضايا)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Traditional Arabic" pitchFamily="2" charset="-78"/>
              </a:rPr>
              <a:t>التصنيف بحسب السلوك التفاعلي: (مدعي المعرفة، الثرثار، ...)</a:t>
            </a:r>
          </a:p>
          <a:p>
            <a:pPr marL="742950" indent="-742950" rtl="1"/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Traditional Arabic" pitchFamily="2" charset="-78"/>
              </a:rPr>
              <a:t>ما هي هذه التصنيفات،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Traditional Arabic" pitchFamily="2" charset="-78"/>
              </a:rPr>
              <a:t>و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Traditional Arabic" pitchFamily="2" charset="-78"/>
              </a:rPr>
              <a:t> خصائصها،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Traditional Arabic" pitchFamily="2" charset="-78"/>
              </a:rPr>
              <a:t>و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Traditional Arabic" pitchFamily="2" charset="-78"/>
              </a:rPr>
              <a:t> طريقة التعامل معها؟</a:t>
            </a:r>
            <a:endParaRPr lang="ar-SA" sz="3600" dirty="0" smtClean="0">
              <a:solidFill>
                <a:srgbClr val="009900"/>
              </a:solidFill>
              <a:latin typeface="Estrangelo Edessa" pitchFamily="66"/>
              <a:cs typeface="DecoType Naskh Special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المحاضرة6: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مهارة الاستماع </a:t>
            </a:r>
            <a:r>
              <a:rPr lang="ar-SA" sz="5400" b="1" dirty="0" err="1" smtClean="0">
                <a:solidFill>
                  <a:srgbClr val="009900"/>
                </a:solidFill>
                <a:cs typeface="AL-Mohanad Bold" pitchFamily="2" charset="-78"/>
              </a:rPr>
              <a:t>و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 الحوار </a:t>
            </a: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 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rgbClr val="009900"/>
                </a:solidFill>
                <a:latin typeface="Estrangelo Edessa" pitchFamily="66"/>
                <a:cs typeface="DecoType Naskh Special" pitchFamily="2" charset="-78"/>
              </a:rPr>
              <a:t>ما 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مفهوم الاستماع؟ و ما هي أهميته؟ 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كيف نستمع للآخرين: (استمع بصدق، لا تجهز الرد، 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ما هي قرائن الاستماع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و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 دلائله؟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 ما هو مفهوم الحوار؟ و ما هي أدأب الحوار؟: (حسن المقصد، التواضع بالقول، ...)</a:t>
            </a:r>
            <a:endParaRPr lang="ar-SA" sz="3600" dirty="0" smtClean="0">
              <a:latin typeface="Estrangelo Edessa" pitchFamily="66"/>
              <a:cs typeface="DecoType Naskh Special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المحاضرة7: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مهارات الاتصال الشفهي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rgbClr val="009900"/>
                </a:solidFill>
                <a:latin typeface="Estrangelo Edessa" pitchFamily="66"/>
                <a:cs typeface="DecoType Naskh Special" pitchFamily="2" charset="-78"/>
              </a:rPr>
              <a:t>ما هي </a:t>
            </a:r>
            <a:r>
              <a:rPr lang="ar-SA" sz="3600" dirty="0" smtClean="0">
                <a:latin typeface="Times New Roman"/>
                <a:ea typeface="Times New Roman"/>
                <a:cs typeface="Traditional Arabic" pitchFamily="2" charset="-78"/>
              </a:rPr>
              <a:t>الأخطاء العشرة القاتلة في التواصل؟: (التقييم، الوعظ الأخلاقي، تقمص دور الطبيب النفسي، ...) و ما هي الأمثلة على كل خطأ من هذه الأخطاء العشرة؟ 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Times New Roman"/>
                <a:ea typeface="Times New Roman"/>
                <a:cs typeface="Traditional Arabic" pitchFamily="2" charset="-78"/>
              </a:rPr>
              <a:t>كيف تقدم معلومات تستقبل </a:t>
            </a:r>
            <a:r>
              <a:rPr lang="ar-SA" sz="3600" dirty="0" err="1" smtClean="0">
                <a:latin typeface="Times New Roman"/>
                <a:ea typeface="Times New Roman"/>
                <a:cs typeface="Traditional Arabic" pitchFamily="2" charset="-78"/>
              </a:rPr>
              <a:t>و</a:t>
            </a:r>
            <a:r>
              <a:rPr lang="ar-SA" sz="3600" dirty="0" smtClean="0">
                <a:latin typeface="Times New Roman"/>
                <a:ea typeface="Times New Roman"/>
                <a:cs typeface="Traditional Arabic" pitchFamily="2" charset="-78"/>
              </a:rPr>
              <a:t> لا ترفض؟: ماذا نقصد</a:t>
            </a:r>
            <a:r>
              <a:rPr lang="ar-SA" sz="3600" dirty="0" smtClean="0">
                <a:cs typeface="Traditional Arabic" pitchFamily="2" charset="-78"/>
              </a:rPr>
              <a:t> </a:t>
            </a:r>
            <a:r>
              <a:rPr lang="ar-SA" sz="3600" dirty="0" err="1" smtClean="0">
                <a:cs typeface="Traditional Arabic" pitchFamily="2" charset="-78"/>
              </a:rPr>
              <a:t>بتأطير</a:t>
            </a:r>
            <a:r>
              <a:rPr lang="ar-SA" sz="3600" dirty="0" smtClean="0">
                <a:cs typeface="Traditional Arabic" pitchFamily="2" charset="-78"/>
              </a:rPr>
              <a:t> المناقشة </a:t>
            </a:r>
            <a:r>
              <a:rPr lang="ar-SA" sz="3600" dirty="0" err="1" smtClean="0">
                <a:cs typeface="Traditional Arabic" pitchFamily="2" charset="-78"/>
              </a:rPr>
              <a:t>و</a:t>
            </a:r>
            <a:r>
              <a:rPr lang="ar-SA" sz="3600" dirty="0" smtClean="0">
                <a:cs typeface="Traditional Arabic" pitchFamily="2" charset="-78"/>
              </a:rPr>
              <a:t> كيف يساعدنا ذلك؟ ما هي أنواع العبارات الإطارية؟: (الحدود، التاريخ، الأهداف،...) </a:t>
            </a:r>
            <a:endParaRPr lang="ar-SA" sz="3600" dirty="0" smtClean="0">
              <a:latin typeface="Times New Roman"/>
              <a:ea typeface="Times New Roman"/>
              <a:cs typeface="Traditional Arabic" pitchFamily="2" charset="-78"/>
            </a:endParaRPr>
          </a:p>
          <a:p>
            <a:pPr marL="742950" indent="-742950" rtl="1">
              <a:buFont typeface="Arial" pitchFamily="34" charset="0"/>
              <a:buChar char="•"/>
            </a:pPr>
            <a:endParaRPr lang="ar-SA" sz="3600" dirty="0" smtClean="0">
              <a:solidFill>
                <a:srgbClr val="009900"/>
              </a:solidFill>
              <a:latin typeface="Estrangelo Edessa" pitchFamily="66"/>
              <a:cs typeface="DecoType Naskh Special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المحاضرة8: 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مهارة الاتصال داخل فريق العمل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ما هو فريق العمل، </a:t>
            </a:r>
            <a:r>
              <a:rPr lang="ar-SA" sz="3600" dirty="0" err="1" smtClean="0">
                <a:latin typeface="Estrangelo Edessa" pitchFamily="66"/>
                <a:cs typeface="DecoType Naskh Special" pitchFamily="2" charset="-78"/>
              </a:rPr>
              <a:t>و</a:t>
            </a: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 ما هو الفريق الناجح؟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ما صفات الفريق الناجح الفعال؟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ما هو  التأثير الإيجابي لفريق العمل؟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ما أهم النصائح حول العمل في فريق؟: (تجنب الجدل، لا تكن متصلب،...)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قارن بين المجموعات </a:t>
            </a:r>
            <a:r>
              <a:rPr lang="ar-SA" sz="3600" dirty="0" err="1" smtClean="0">
                <a:latin typeface="Estrangelo Edessa" pitchFamily="66"/>
                <a:cs typeface="DecoType Naskh Special" pitchFamily="2" charset="-78"/>
              </a:rPr>
              <a:t>و</a:t>
            </a: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 فرق العمل؟ ما أوجه الاختلاف؟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المحاضرة9: 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مهارة الإقناع </a:t>
            </a:r>
            <a:r>
              <a:rPr lang="ar-SA" sz="5400" b="1" dirty="0" err="1" smtClean="0">
                <a:solidFill>
                  <a:srgbClr val="009900"/>
                </a:solidFill>
                <a:cs typeface="AL-Mohanad Bold" pitchFamily="2" charset="-78"/>
              </a:rPr>
              <a:t>و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 التفاوض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381000" y="1600201"/>
            <a:ext cx="9029700" cy="4525963"/>
          </a:xfrm>
        </p:spPr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كيف تؤثر في الآخرين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و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 تقنعهم؟: (اقتنع أنت أولا، كن صادقا،...)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ما هو التفاوض؟ و ما هي القواعد الخمس لجعل عملية التفاوض أكثر متعة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و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 فعالية؟: (اسأل دائما، أعرف ما تريد،...)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ما هي قواعد اللباقة في التفاوض؟: (البدء بالسلام، بناء الألفة،...)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المحاضرة10: 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مهارة المقابلة الشخصية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381000" y="1600201"/>
            <a:ext cx="9029700" cy="4525963"/>
          </a:xfrm>
        </p:spPr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ما الهدف من المقابلة الشخصية؟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كيف تسعد للمقابلة الشخصية؟ (جمع المعلومات،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اعداد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 الأوراق اللازمة، 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ماذا تفعل أثناء المقابلة؟: (اهتم بمظهرك، ابتسم، وزع نظراتك،...)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ماذا تفعل بعد المقابلة؟: (عبر للجنة عن شكرك، أكتب رسالة،...)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ما هي الأشياء التي ينصح بفعلها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و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 الأشياء التي لا ينصح بفعلها في المقابلة؟  </a:t>
            </a:r>
            <a:endParaRPr lang="ar-SA" sz="3600" dirty="0" smtClean="0">
              <a:solidFill>
                <a:schemeClr val="tx2">
                  <a:lumMod val="75000"/>
                </a:schemeClr>
              </a:solidFill>
              <a:latin typeface="Estrangelo Edessa" pitchFamily="66"/>
              <a:cs typeface="AL-Mohanad 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المحاضرة11: 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مهارة الكتابة الوظيفية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381000" y="1600201"/>
            <a:ext cx="9029700" cy="4525963"/>
          </a:xfrm>
        </p:spPr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ما الفرق </a:t>
            </a:r>
            <a:r>
              <a:rPr lang="ar-SA" sz="3600" dirty="0" smtClean="0">
                <a:latin typeface="Times New Roman"/>
                <a:ea typeface="Times New Roman"/>
                <a:cs typeface="Traditional Arabic" pitchFamily="2" charset="-78"/>
              </a:rPr>
              <a:t>بين الاتصال الكتابي </a:t>
            </a:r>
            <a:r>
              <a:rPr lang="ar-SA" sz="3600" dirty="0" err="1" smtClean="0">
                <a:latin typeface="Times New Roman"/>
                <a:ea typeface="Times New Roman"/>
                <a:cs typeface="Traditional Arabic" pitchFamily="2" charset="-78"/>
              </a:rPr>
              <a:t>و</a:t>
            </a:r>
            <a:r>
              <a:rPr lang="ar-SA" sz="3600" dirty="0" smtClean="0">
                <a:latin typeface="Times New Roman"/>
                <a:ea typeface="Times New Roman"/>
                <a:cs typeface="Traditional Arabic" pitchFamily="2" charset="-78"/>
              </a:rPr>
              <a:t> الشفهي؟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Traditional Arabic" pitchFamily="2" charset="-78"/>
              </a:rPr>
              <a:t>ما هي السيرة الذاتية؟ 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Traditional Arabic" pitchFamily="2" charset="-78"/>
              </a:rPr>
              <a:t>ما مكونات السيرة الذاتية؟ و ما هي المعلومات التي تكتبها في كل مكون؟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Traditional Arabic" pitchFamily="2" charset="-78"/>
              </a:rPr>
              <a:t>ما الأشياء 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Traditional Arabic" pitchFamily="2" charset="-78"/>
              </a:rPr>
              <a:t>التي يجب مراعاتها عند كتابة السيرة الذاتية؟ </a:t>
            </a:r>
            <a:endParaRPr lang="ar-SA" sz="3600" dirty="0" smtClean="0">
              <a:solidFill>
                <a:schemeClr val="tx2">
                  <a:lumMod val="75000"/>
                </a:schemeClr>
              </a:solidFill>
              <a:latin typeface="Estrangelo Edessa" pitchFamily="66"/>
              <a:cs typeface="AL-Mohanad 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المحاضرة12: 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مهارة الاتصال الإلكتروني 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381000" y="1600201"/>
            <a:ext cx="9029700" cy="4525963"/>
          </a:xfrm>
        </p:spPr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ما قواعد التواصل عبر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بالايميل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 (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اتكيت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 التواصل)؟: ( انتبه للهجتك، كن موجز، كن واضح،...)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أعط توضيح لكل قاعدة تبين كيفية استخدامها.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ماذا تعرف عن خانة (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cc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) </a:t>
            </a:r>
            <a:r>
              <a:rPr lang="ar-SA" sz="3600" dirty="0" err="1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و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 (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Bcc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) ؟ و متى تستخدم؟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latin typeface="Estrangelo Edessa" pitchFamily="66"/>
                <a:cs typeface="AL-Mohanad Bold" pitchFamily="2" charset="-78"/>
              </a:rPr>
              <a:t>كيف تتعامل مع الملحقات؟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5400" dirty="0" smtClean="0">
                <a:latin typeface="Times New Roman"/>
                <a:ea typeface="Times New Roman"/>
                <a:cs typeface="Traditional Arabic" pitchFamily="2" charset="-78"/>
              </a:rPr>
              <a:t>المحاضرة13: </a:t>
            </a:r>
            <a:r>
              <a:rPr lang="ar-SA" sz="5400" b="1" dirty="0" smtClean="0">
                <a:solidFill>
                  <a:srgbClr val="009900"/>
                </a:solidFill>
                <a:cs typeface="AL-Mohanad Bold" pitchFamily="2" charset="-78"/>
              </a:rPr>
              <a:t>إعداد العروض </a:t>
            </a:r>
            <a:r>
              <a:rPr lang="ar-SA" sz="5400" b="1" dirty="0" err="1" smtClean="0">
                <a:solidFill>
                  <a:srgbClr val="009900"/>
                </a:solidFill>
                <a:cs typeface="AL-Mohanad Bold" pitchFamily="2" charset="-78"/>
              </a:rPr>
              <a:t>التقديمية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648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المطرب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381000" y="1600201"/>
            <a:ext cx="9029700" cy="4525963"/>
          </a:xfrm>
        </p:spPr>
        <p:txBody>
          <a:bodyPr/>
          <a:lstStyle/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ما هي الأشياء التي يجب أن تعرفها قبل الشروع في إعداد العرض </a:t>
            </a:r>
            <a:r>
              <a:rPr lang="ar-SA" sz="3600" dirty="0" err="1" smtClean="0">
                <a:latin typeface="Estrangelo Edessa" pitchFamily="66"/>
                <a:cs typeface="DecoType Naskh Special" pitchFamily="2" charset="-78"/>
              </a:rPr>
              <a:t>التقديمي</a:t>
            </a: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؟: المدة الزمنية للعرض، </a:t>
            </a:r>
            <a:r>
              <a:rPr lang="ar-SA" sz="3600" dirty="0" err="1" smtClean="0">
                <a:latin typeface="Estrangelo Edessa" pitchFamily="66"/>
                <a:cs typeface="DecoType Naskh Special" pitchFamily="2" charset="-78"/>
              </a:rPr>
              <a:t>الامكانات</a:t>
            </a: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 المتوفرة، 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أثناء إعدادك  العرض فكر بالتالي: (الإيجاز، جمهورك، تنظيم العرض،...)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ما هو مبدأ الساعة الرملية في العرض؟</a:t>
            </a:r>
          </a:p>
          <a:p>
            <a:pPr marL="742950" indent="-742950" rtl="1">
              <a:buFont typeface="Arial" pitchFamily="34" charset="0"/>
              <a:buChar char="•"/>
            </a:pPr>
            <a:r>
              <a:rPr lang="ar-SA" sz="3600" dirty="0" smtClean="0">
                <a:latin typeface="Estrangelo Edessa" pitchFamily="66"/>
                <a:cs typeface="DecoType Naskh Special" pitchFamily="2" charset="-78"/>
              </a:rPr>
              <a:t>أثناء العرض تذكر النصائح التالية: (لغة الجسد، تكلم بوضوح، الاتصال البصري،...)</a:t>
            </a:r>
          </a:p>
          <a:p>
            <a:pPr marL="742950" indent="-742950" rtl="1">
              <a:buFont typeface="Arial" pitchFamily="34" charset="0"/>
              <a:buChar char="•"/>
            </a:pPr>
            <a:endParaRPr lang="ar-SA" sz="3600" dirty="0" smtClean="0">
              <a:latin typeface="Estrangelo Edessa" pitchFamily="66"/>
              <a:cs typeface="DecoType Naskh Special" pitchFamily="2" charset="-78"/>
            </a:endParaRPr>
          </a:p>
          <a:p>
            <a:pPr marL="742950" indent="-742950" rtl="1">
              <a:buFont typeface="Arial" pitchFamily="34" charset="0"/>
              <a:buChar char="•"/>
            </a:pPr>
            <a:endParaRPr lang="ar-SA" sz="3600" dirty="0" smtClean="0">
              <a:solidFill>
                <a:schemeClr val="tx2">
                  <a:lumMod val="75000"/>
                </a:schemeClr>
              </a:solidFill>
              <a:latin typeface="Estrangelo Edessa" pitchFamily="66"/>
              <a:cs typeface="AL-Mohanad 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8000" b="1" dirty="0" smtClean="0">
                <a:cs typeface="Traditional Arabic" pitchFamily="2" charset="-78"/>
              </a:rPr>
              <a:t>قبل الختام</a:t>
            </a:r>
            <a:endParaRPr lang="ar-SA" sz="8000" b="1" dirty="0">
              <a:cs typeface="Traditional Arabic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5400" b="1" dirty="0" smtClean="0">
                <a:latin typeface="+mj-lt"/>
                <a:ea typeface="+mj-ea"/>
                <a:cs typeface="Traditional Arabic" pitchFamily="2" charset="-78"/>
              </a:rPr>
              <a:t>يرجى مراجعة محتوى جميع المحاضرات </a:t>
            </a:r>
            <a:r>
              <a:rPr lang="ar-SA" sz="5400" b="1" dirty="0" err="1" smtClean="0">
                <a:latin typeface="+mj-lt"/>
                <a:ea typeface="+mj-ea"/>
                <a:cs typeface="Traditional Arabic" pitchFamily="2" charset="-78"/>
              </a:rPr>
              <a:t>و</a:t>
            </a:r>
            <a:r>
              <a:rPr lang="ar-SA" sz="5400" b="1" dirty="0" smtClean="0">
                <a:latin typeface="+mj-lt"/>
                <a:ea typeface="+mj-ea"/>
                <a:cs typeface="Traditional Arabic" pitchFamily="2" charset="-78"/>
              </a:rPr>
              <a:t> الواجبات السابقة</a:t>
            </a:r>
          </a:p>
          <a:p>
            <a:pPr rtl="1">
              <a:buFont typeface="Arial" pitchFamily="34" charset="0"/>
              <a:buChar char="•"/>
            </a:pPr>
            <a:r>
              <a:rPr lang="ar-SA" sz="5400" b="1" dirty="0" smtClean="0">
                <a:latin typeface="+mj-lt"/>
                <a:ea typeface="+mj-ea"/>
                <a:cs typeface="Traditional Arabic" pitchFamily="2" charset="-78"/>
              </a:rPr>
              <a:t>و أتمنى لكم التوفيق </a:t>
            </a:r>
            <a:r>
              <a:rPr lang="ar-SA" sz="5400" b="1" dirty="0" err="1" smtClean="0">
                <a:latin typeface="+mj-lt"/>
                <a:ea typeface="+mj-ea"/>
                <a:cs typeface="Traditional Arabic" pitchFamily="2" charset="-78"/>
              </a:rPr>
              <a:t>و</a:t>
            </a:r>
            <a:r>
              <a:rPr lang="ar-SA" sz="5400" b="1" dirty="0" smtClean="0">
                <a:latin typeface="+mj-lt"/>
                <a:ea typeface="+mj-ea"/>
                <a:cs typeface="Traditional Arabic" pitchFamily="2" charset="-78"/>
              </a:rPr>
              <a:t> النجاح في هذا المقرر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L-Mohanad Bold" pitchFamily="2" charset="-78"/>
              </a:rPr>
              <a:t>نشاط للمناقشة</a:t>
            </a:r>
            <a:endParaRPr lang="en-US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29699" name="Text Placeholder 5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678363"/>
          </a:xfrm>
        </p:spPr>
        <p:txBody>
          <a:bodyPr/>
          <a:lstStyle/>
          <a:p>
            <a:pPr marL="742950" indent="-742950" rtl="1"/>
            <a:r>
              <a:rPr lang="ar-SA" sz="6000" b="1" dirty="0" smtClean="0">
                <a:cs typeface="Traditional Arabic" pitchFamily="2" charset="-78"/>
              </a:rPr>
              <a:t>ما أهم (5) أشياء تعلمتها في المقرر؟  </a:t>
            </a:r>
            <a:endParaRPr lang="en-US" sz="6000" dirty="0" smtClean="0">
              <a:cs typeface="Traditional Arabic" pitchFamily="2" charset="-78"/>
            </a:endParaRPr>
          </a:p>
          <a:p>
            <a:pPr marL="742950" indent="-742950" rtl="1"/>
            <a:endParaRPr lang="ar-SA" dirty="0" smtClean="0">
              <a:latin typeface="Estrangelo Edessa" pitchFamily="66"/>
              <a:cs typeface="DecoType Naskh Special" pitchFamily="2" charset="-7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626534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8A2FDAF-C303-44F8-AB8C-600E930B042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9701" name="مربع نص 4"/>
          <p:cNvSpPr txBox="1">
            <a:spLocks noChangeArrowheads="1"/>
          </p:cNvSpPr>
          <p:nvPr/>
        </p:nvSpPr>
        <p:spPr bwMode="auto">
          <a:xfrm>
            <a:off x="5063067" y="6666232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>
                <a:solidFill>
                  <a:schemeClr val="bg1"/>
                </a:solidFill>
              </a:rPr>
              <a:t>دكتور/ خالد المطرب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9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DCE281D-BFFB-4C7C-A9F8-B2D2B2903F8A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65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966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2918</TotalTime>
  <Words>1109</Words>
  <Application>Microsoft Office PowerPoint</Application>
  <PresentationFormat>A4 Paper (210x297 mm)</PresentationFormat>
  <Paragraphs>120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عرض تقديمي في PowerPoint</vt:lpstr>
      <vt:lpstr>المحاضرة الرابعة عشر </vt:lpstr>
      <vt:lpstr>استعراض لما تم دراسته في المقرر</vt:lpstr>
      <vt:lpstr>مقدمة و تنبيه </vt:lpstr>
      <vt:lpstr>المحاضرة 1: الاتصال مفهومة و عناصره و أهميته و كفاياته </vt:lpstr>
      <vt:lpstr>المحاضرة 2: العوامل المؤثرة في الاتصال و معوقاته</vt:lpstr>
      <vt:lpstr>المحاضرة 3: الاتصال مع الذات و السيطرة على الغضب</vt:lpstr>
      <vt:lpstr>المحاضرة 4: الذكاء التواصلي و نافذة جو هاري</vt:lpstr>
      <vt:lpstr>المحاضرة5: مهارة التعامل مع أنماط مختلفة من البشر</vt:lpstr>
      <vt:lpstr>المحاضرة6:مهارة الاستماع و الحوار  </vt:lpstr>
      <vt:lpstr>المحاضرة7:مهارات الاتصال الشفهي</vt:lpstr>
      <vt:lpstr>المحاضرة8: مهارة الاتصال داخل فريق العمل</vt:lpstr>
      <vt:lpstr>المحاضرة9: مهارة الإقناع و التفاوض</vt:lpstr>
      <vt:lpstr>المحاضرة10: مهارة المقابلة الشخصية</vt:lpstr>
      <vt:lpstr>المحاضرة11: مهارة الكتابة الوظيفية</vt:lpstr>
      <vt:lpstr>المحاضرة12: مهارة الاتصال الإلكتروني </vt:lpstr>
      <vt:lpstr>المحاضرة13: إعداد العروض التقديمية</vt:lpstr>
      <vt:lpstr>قبل الختام</vt:lpstr>
      <vt:lpstr>نشاط للمناقشة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278</cp:revision>
  <cp:lastPrinted>2012-02-13T13:49:09Z</cp:lastPrinted>
  <dcterms:created xsi:type="dcterms:W3CDTF">2009-10-14T19:14:34Z</dcterms:created>
  <dcterms:modified xsi:type="dcterms:W3CDTF">2012-04-21T10:54:28Z</dcterms:modified>
</cp:coreProperties>
</file>