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388" r:id="rId3"/>
    <p:sldId id="389" r:id="rId4"/>
    <p:sldId id="390" r:id="rId5"/>
    <p:sldId id="391" r:id="rId6"/>
    <p:sldId id="392" r:id="rId7"/>
    <p:sldId id="393" r:id="rId8"/>
    <p:sldId id="394" r:id="rId9"/>
    <p:sldId id="395" r:id="rId10"/>
    <p:sldId id="397" r:id="rId11"/>
    <p:sldId id="398" r:id="rId12"/>
    <p:sldId id="399" r:id="rId13"/>
    <p:sldId id="400" r:id="rId14"/>
    <p:sldId id="401" r:id="rId15"/>
    <p:sldId id="377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B84AF"/>
    <a:srgbClr val="FF3300"/>
    <a:srgbClr val="0099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242" y="-3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95300" y="1722438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035550" y="1722438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190744" y="6480969"/>
            <a:ext cx="2311400" cy="301752"/>
          </a:xfrm>
          <a:prstGeom prst="rect">
            <a:avLst/>
          </a:prstGeo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13/04/1433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95300" y="6480969"/>
            <a:ext cx="4615061" cy="301752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1980" y="6480969"/>
            <a:ext cx="544830" cy="301752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sldNum="0"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52400" y="2209800"/>
            <a:ext cx="5938838" cy="1905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b="1" dirty="0" smtClean="0"/>
              <a:t/>
            </a:r>
            <a:br>
              <a:rPr lang="ar-SA" b="1" dirty="0" smtClean="0"/>
            </a:br>
            <a:r>
              <a:rPr lang="ar-EG" sz="2800" b="1" dirty="0" smtClean="0">
                <a:solidFill>
                  <a:srgbClr val="C00000"/>
                </a:solidFill>
              </a:rPr>
              <a:t>المحاضرة الثامنة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 </a:t>
            </a:r>
            <a:r>
              <a:rPr lang="ar-SA" sz="3600" b="1" dirty="0" smtClean="0">
                <a:solidFill>
                  <a:schemeClr val="tx1"/>
                </a:solidFill>
              </a:rPr>
              <a:t>الموضوع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3600" b="1" dirty="0" smtClean="0">
                <a:solidFill>
                  <a:schemeClr val="tx1"/>
                </a:solidFill>
              </a:rPr>
              <a:t>الرابع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chemeClr val="tx1"/>
                </a:solidFill>
              </a:rPr>
              <a:t>التدريس للمعاقين باستخدام القصة</a:t>
            </a:r>
            <a:br>
              <a:rPr lang="ar-SA" sz="3600" b="1" dirty="0" smtClean="0">
                <a:solidFill>
                  <a:schemeClr val="tx1"/>
                </a:solidFill>
              </a:rPr>
            </a:b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ar-SA" sz="26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أ.د أمير إبراهيم القرشي</a:t>
            </a:r>
            <a:endParaRPr lang="en-US" sz="2800" b="1" dirty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طبيعة نمو المتعلم وعلاقتها باختيار القصة</a:t>
            </a:r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C:\Documents and Settings\XPPRESP3\Desktop\منوع أمير\STUDE025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3003" y="2219848"/>
            <a:ext cx="3405211" cy="37283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67494"/>
            <a:ext cx="8915400" cy="1161242"/>
          </a:xfrm>
        </p:spPr>
        <p:txBody>
          <a:bodyPr>
            <a:normAutofit/>
          </a:bodyPr>
          <a:lstStyle/>
          <a:p>
            <a:pPr algn="ctr"/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طبيعة نمو المتعلم وعلاقتها باختيار القصة</a:t>
            </a:r>
            <a:endParaRPr lang="ar-SA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28736"/>
            <a:ext cx="8915400" cy="5026072"/>
          </a:xfrm>
        </p:spPr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</a:rPr>
              <a:t>يراعى في قصص الأطفال من عمر الثالثة حتى  السابعة أن: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تدور على ألسنة الحيوانات والطيور.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يمتزج بها الخيال بالواقع.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قصر حجم القصة وقلة أحداثها.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البعد عن القصص المخيفة.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الإيحاء بالسلوك الحميد دون وعظ مباشر.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الاعتماد على القصص المصورة ذات الحجم الكبير.</a:t>
            </a:r>
          </a:p>
          <a:p>
            <a:endParaRPr lang="ar-SA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67494"/>
            <a:ext cx="8915400" cy="1161242"/>
          </a:xfrm>
        </p:spPr>
        <p:txBody>
          <a:bodyPr>
            <a:normAutofit/>
          </a:bodyPr>
          <a:lstStyle/>
          <a:p>
            <a:pPr algn="ctr"/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طبيعة نمو المتعلم وعلاقتها باختيار القصة</a:t>
            </a:r>
            <a:endParaRPr lang="ar-SA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28736"/>
            <a:ext cx="8915400" cy="5026072"/>
          </a:xfrm>
        </p:spPr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</a:rPr>
              <a:t>الأطفال من عمر الثامنة حتى  الثانية عشرة </a:t>
            </a:r>
            <a:r>
              <a:rPr lang="ar-SA" dirty="0" smtClean="0"/>
              <a:t>المتعلم هنا يميل إلى </a:t>
            </a:r>
            <a:r>
              <a:rPr lang="en-US" dirty="0" smtClean="0"/>
              <a:t>.</a:t>
            </a:r>
            <a:r>
              <a:rPr lang="ar-SA" dirty="0" smtClean="0"/>
              <a:t>معرفة الأشياء الغربية، ويميل إلى الخيال، والمغامرة والعنف</a:t>
            </a:r>
          </a:p>
          <a:p>
            <a:r>
              <a:rPr lang="ar-SA" b="1" dirty="0" smtClean="0">
                <a:solidFill>
                  <a:srgbClr val="C00000"/>
                </a:solidFill>
              </a:rPr>
              <a:t>لذا يراعى في قصص الأطفال في هذا العمر أن تدور حول: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المخاطرة والمغامرات.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مجاهل الكرة الأرضية والفضاء.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67494"/>
            <a:ext cx="8915400" cy="1161242"/>
          </a:xfrm>
        </p:spPr>
        <p:txBody>
          <a:bodyPr>
            <a:normAutofit/>
          </a:bodyPr>
          <a:lstStyle/>
          <a:p>
            <a:pPr algn="ctr"/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طبيعة نمو المتعلم وعلاقتها باختيار القصة</a:t>
            </a:r>
            <a:endParaRPr lang="ar-SA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28736"/>
            <a:ext cx="8915400" cy="5026072"/>
          </a:xfrm>
        </p:spPr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</a:rPr>
              <a:t>التلاميذ من عمر الثالثة عشرة حتى  الثامنة عشرة </a:t>
            </a:r>
            <a:r>
              <a:rPr lang="ar-SA" dirty="0" smtClean="0"/>
              <a:t>المتعلم هنا يميل </a:t>
            </a:r>
            <a:r>
              <a:rPr lang="en-US" dirty="0" smtClean="0"/>
              <a:t>.</a:t>
            </a:r>
            <a:r>
              <a:rPr lang="ar-SA" dirty="0" smtClean="0"/>
              <a:t>إلى الاستقلالية ويظهر لديه النزعة الاجتماعية والدينية والعاطفية</a:t>
            </a:r>
          </a:p>
          <a:p>
            <a:r>
              <a:rPr lang="ar-SA" b="1" dirty="0" smtClean="0">
                <a:solidFill>
                  <a:srgbClr val="C00000"/>
                </a:solidFill>
              </a:rPr>
              <a:t>لذا يراعى في القصص لهذا العمر أن تدور حول: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قصص التضحية والشرف.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البطولات التاريخية.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القصص الدينية.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أسس اختيار القصص لذوي الاحتياجات الخاصة</a:t>
            </a:r>
            <a:endParaRPr lang="ar-SA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/>
              <a:t>أن</a:t>
            </a:r>
            <a:r>
              <a:rPr lang="ar-SA" dirty="0" smtClean="0"/>
              <a:t> </a:t>
            </a:r>
            <a:r>
              <a:rPr lang="ar-SA" b="1" dirty="0" smtClean="0"/>
              <a:t>تكون لغتها سهلة وبسيطة.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أن تتضمن صورا ملونه وجذابة معبرة عن الأحداث.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أن تكون قصيرة حتى لا يمل الطالب ويفقد تركيزه.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أن تدور حول شخصيات مألوفة لدى التلاميذ أو تدور على ألسنة الحيوانات والطيور.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أن تكون شخصياتها قليلة العدد.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أن تحتوى على مضامين تربوية وتعليمية.</a:t>
            </a:r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b="1" dirty="0" smtClean="0">
                <a:solidFill>
                  <a:schemeClr val="tx2">
                    <a:lumMod val="75000"/>
                  </a:schemeClr>
                </a:solidFill>
              </a:rPr>
              <a:t>أسس اختيار القصص لذوي الاحتياجات الخاصة</a:t>
            </a:r>
            <a:endParaRPr lang="ar-SA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/>
              <a:t>أن تزود المتعلم بمعلومات وخبرات ومهارات جديدة.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أن تكون محددة من حيث المكان والزمان.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يتحتم أن يسود القصة منطق العدل وان تنتهي بانتصار الخير على الشر.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إلا تتضمن مفاهيم هدامة تتنافي مع الدين والقيم.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أن تميل إلى الفكاهة والمرح.</a:t>
            </a:r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أسس اختيار القصص</a:t>
            </a:r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rtl="1">
              <a:buFont typeface="Arial" pitchFamily="34" charset="0"/>
              <a:buChar char="•"/>
            </a:pPr>
            <a:r>
              <a:rPr lang="ar-EG" sz="3200" b="1" dirty="0" smtClean="0"/>
              <a:t>يمكن تزويد قصص التلاميذ الصم ببعض الإشارات التوضيحية التي توضح مضمون القصة، ويمكن تزويد التلاميذ الصم بأسطوانة مدمجه بها شرح لأحداث القصة بلغة الإشارة.</a:t>
            </a:r>
            <a:endParaRPr lang="en-US" sz="3200" b="1" dirty="0" smtClean="0"/>
          </a:p>
          <a:p>
            <a:pPr lvl="0" rtl="1">
              <a:buFont typeface="Arial" pitchFamily="34" charset="0"/>
              <a:buChar char="•"/>
            </a:pPr>
            <a:r>
              <a:rPr lang="ar-EG" sz="3200" b="1" dirty="0" smtClean="0"/>
              <a:t>يمكن تصميم وإخراج القصص للتلاميذ المعاقين بصريا باستخدام حروف </a:t>
            </a:r>
            <a:r>
              <a:rPr lang="ar-EG" sz="3200" b="1" dirty="0" err="1" smtClean="0"/>
              <a:t>برايل</a:t>
            </a:r>
            <a:r>
              <a:rPr lang="ar-EG" sz="3200" b="1" dirty="0" smtClean="0"/>
              <a:t> البارزة ليتمكن المعاق بصريا من قراءتها بمفرده، كما يمكن تزويده بتسجيلات صوتية لأحداث القصة.</a:t>
            </a:r>
            <a:endParaRPr lang="en-US" sz="3200" b="1" dirty="0" smtClean="0"/>
          </a:p>
          <a:p>
            <a:endParaRPr lang="ar-SA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طرق رواية القصة لذوي الاحتياجات الخاصة</a:t>
            </a:r>
            <a:endParaRPr lang="ar-SA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720826" y="1722439"/>
            <a:ext cx="4689874" cy="38401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1"/>
            <a:r>
              <a:rPr lang="ar-SA" sz="2400" b="1" dirty="0" smtClean="0">
                <a:solidFill>
                  <a:srgbClr val="C00000"/>
                </a:solidFill>
              </a:rPr>
              <a:t>يمكن للمعلم رواية القصة باستخدام:</a:t>
            </a:r>
          </a:p>
          <a:p>
            <a:pPr rtl="1"/>
            <a:r>
              <a:rPr lang="ar-SA" sz="2800" b="1" dirty="0" smtClean="0"/>
              <a:t>الكتاب.</a:t>
            </a:r>
          </a:p>
          <a:p>
            <a:pPr rtl="1"/>
            <a:r>
              <a:rPr lang="ar-SA" b="1" dirty="0" smtClean="0"/>
              <a:t>اللوحات الوبرية.</a:t>
            </a:r>
          </a:p>
          <a:p>
            <a:pPr rtl="1"/>
            <a:r>
              <a:rPr lang="ar-SA" b="1" dirty="0" smtClean="0"/>
              <a:t>الرسم.</a:t>
            </a:r>
          </a:p>
          <a:p>
            <a:pPr rtl="1"/>
            <a:r>
              <a:rPr lang="ar-SA" b="1" dirty="0" smtClean="0"/>
              <a:t>الأفلام الثابتة.</a:t>
            </a:r>
          </a:p>
          <a:p>
            <a:pPr rtl="1"/>
            <a:r>
              <a:rPr lang="ar-SA" b="1" dirty="0" smtClean="0"/>
              <a:t>مسرح العرائس (الدمى – عرائس الخيوط – العرائس القفازية ...الخ )</a:t>
            </a:r>
          </a:p>
          <a:p>
            <a:endParaRPr lang="ar-SA" dirty="0"/>
          </a:p>
        </p:txBody>
      </p:sp>
      <p:pic>
        <p:nvPicPr>
          <p:cNvPr id="2050" name="Picture 2" descr="C:\Documents and Settings\XPPRESP3\Desktop\منوع أمير\CMENO031.WM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704" y="2071678"/>
            <a:ext cx="3405212" cy="389097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  <p:transition spd="slow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67494"/>
            <a:ext cx="8915400" cy="1089804"/>
          </a:xfrm>
        </p:spPr>
        <p:txBody>
          <a:bodyPr>
            <a:normAutofit/>
          </a:bodyPr>
          <a:lstStyle/>
          <a:p>
            <a:pPr algn="ctr" rtl="1"/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أدوار المعلم عند استخدام مدخل القصص</a:t>
            </a:r>
            <a:endParaRPr lang="ar-SA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00174"/>
            <a:ext cx="8915400" cy="4954634"/>
          </a:xfrm>
        </p:spPr>
        <p:txBody>
          <a:bodyPr>
            <a:normAutofit lnSpcReduction="10000"/>
          </a:bodyPr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/>
              <a:t>انتقاء القصة المناسبة من حيث الموضوع والشكل واللغة والحجم.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قراءة القصة جيدا فبل مواجهة التلاميذ لتحليلها وتعرف مضامينها التربوية.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اختيار الوقت المناسب لإلقاء القصة.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تهيئة أذهان التلاميذ لموضوع القصة.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توفير وسيلة مناسبة لمصاحبة عرض القصة.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إلقاء أحداث القصة بأسلوب جذاب ومعبر.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تجنب الاستطراد في الإلقاء.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67494"/>
            <a:ext cx="8915400" cy="1161242"/>
          </a:xfrm>
        </p:spPr>
        <p:txBody>
          <a:bodyPr>
            <a:noAutofit/>
          </a:bodyPr>
          <a:lstStyle/>
          <a:p>
            <a:pPr algn="ctr" rtl="1"/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أدوار المعلم عند استخدام مدخل القصص</a:t>
            </a:r>
            <a:endParaRPr lang="ar-SA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00174"/>
            <a:ext cx="8915400" cy="4954634"/>
          </a:xfrm>
        </p:spPr>
        <p:txBody>
          <a:bodyPr>
            <a:normAutofit/>
          </a:bodyPr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/>
              <a:t>استخدام ألفاظ مناسبة لقدرات التلاميذ.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سرد القصة بترتيب منطقي.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التعبير عن القصة باستخدام صوت معبر وإيماءات مناسبة.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توجيه بعض الأسئلة للطلاب أثناء سرد القصة.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تشجيع التلاميذ على استكمال بعض أجزاء من القصة.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إنهاء القصة بطريقة جذابة.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تدوين بعض الحقائق والمعلومات على السبورة.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تكليف بعض التلاميذ بتمثيل القصة.</a:t>
            </a:r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أدوار المعلم عند استخدام مدخل القصص</a:t>
            </a:r>
            <a:endParaRPr lang="ar-SA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/>
              <a:t>التعبير عن أحداث القصة باستخدام لغة جسم مناسبة.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توجيه أسئلة للطلاب أثناء سرد القصة.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تشجيع التلاميذ على استكمال بعض أجزاء من القصة.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تشجيع التلاميذ على استنتاج نهاية مناسبة للقصة.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إنهاء القصة بطريقة جذابة.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اختيار بعض التلاميذ لإعادة سرد القصة.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أخذ رأى التلاميذ في أحداث وشخصيات القصة.</a:t>
            </a:r>
          </a:p>
          <a:p>
            <a:pPr rtl="1">
              <a:buFont typeface="Arial" pitchFamily="34" charset="0"/>
              <a:buChar char="•"/>
            </a:pPr>
            <a:endParaRPr lang="ar-SA" b="1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أدوار المعلم عند استخدام </a:t>
            </a:r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مدخل </a:t>
            </a:r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القصص</a:t>
            </a:r>
            <a:endParaRPr lang="ar-SA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تكليف </a:t>
            </a:r>
            <a:r>
              <a:rPr lang="ar-SA" b="1" dirty="0" smtClean="0"/>
              <a:t>بعض التلاميذ بتلخيص القصة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توظيف </a:t>
            </a:r>
            <a:r>
              <a:rPr lang="ar-SA" b="1" dirty="0" smtClean="0"/>
              <a:t>القصة لخدمة أكثر من مادة دراسية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يمكن </a:t>
            </a:r>
            <a:r>
              <a:rPr lang="ar-SA" b="1" dirty="0" smtClean="0"/>
              <a:t>استخدام القصة كأسلوب من أساليب التهيئة للدرس الجديد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تكليف بعض التلاميذ المتميزين في الرسم برسم بعض أحداث </a:t>
            </a:r>
            <a:r>
              <a:rPr lang="ar-SA" b="1" dirty="0" smtClean="0"/>
              <a:t>القصة</a:t>
            </a:r>
            <a:endParaRPr lang="ar-SA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تكليف </a:t>
            </a:r>
            <a:r>
              <a:rPr lang="ar-SA" b="1" dirty="0" smtClean="0"/>
              <a:t>التلاميذ بإعادة ترتيب أحداث القصة من خلال الصور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اصطحاب التلاميذ إلى حجرة المكتبة أو حديقة المدرسة أثناء سرد </a:t>
            </a:r>
            <a:r>
              <a:rPr lang="ar-SA" b="1" dirty="0" smtClean="0"/>
              <a:t>القصة</a:t>
            </a:r>
            <a:endParaRPr lang="ar-SA" b="1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67494"/>
            <a:ext cx="8915400" cy="1161242"/>
          </a:xfrm>
        </p:spPr>
        <p:txBody>
          <a:bodyPr>
            <a:normAutofit/>
          </a:bodyPr>
          <a:lstStyle/>
          <a:p>
            <a:pPr algn="ctr"/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تخطيط وتنفيذ نشاط باستخدام القصة</a:t>
            </a:r>
            <a:endParaRPr lang="ar-SA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28736"/>
            <a:ext cx="8915400" cy="5026072"/>
          </a:xfrm>
        </p:spPr>
        <p:txBody>
          <a:bodyPr>
            <a:normAutofit/>
          </a:bodyPr>
          <a:lstStyle/>
          <a:p>
            <a:pPr rtl="1">
              <a:buFont typeface="Arial" pitchFamily="34" charset="0"/>
              <a:buChar char="•"/>
            </a:pPr>
            <a:r>
              <a:rPr lang="ar-SA" dirty="0" smtClean="0"/>
              <a:t>عنوان القصة:      (.................)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أهداف القصة: .........................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الأدوات المستخدمة : ............................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إجراءات استخدام القصة: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التهيئة ..........</a:t>
            </a:r>
          </a:p>
          <a:p>
            <a:r>
              <a:rPr lang="ar-SA" dirty="0" smtClean="0"/>
              <a:t>..................................................................................................................................</a:t>
            </a:r>
          </a:p>
          <a:p>
            <a:r>
              <a:rPr lang="ar-SA" dirty="0" smtClean="0"/>
              <a:t>التقويم: .....................................................</a:t>
            </a:r>
            <a:endParaRPr lang="ar-SA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1930</TotalTime>
  <Words>630</Words>
  <Application>Microsoft Office PowerPoint</Application>
  <PresentationFormat>A4 Paper (210x297 mm)‎</PresentationFormat>
  <Paragraphs>92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طبيعة نمو المتعلم وعلاقتها باختيار القصة</vt:lpstr>
      <vt:lpstr>طبيعة نمو المتعلم وعلاقتها باختيار القصة</vt:lpstr>
      <vt:lpstr>طبيعة نمو المتعلم وعلاقتها باختيار القصة</vt:lpstr>
      <vt:lpstr>طبيعة نمو المتعلم وعلاقتها باختيار القصة</vt:lpstr>
      <vt:lpstr>أسس اختيار القصص لذوي الاحتياجات الخاصة</vt:lpstr>
      <vt:lpstr>أسس اختيار القصص لذوي الاحتياجات الخاصة</vt:lpstr>
      <vt:lpstr>أسس اختيار القصص</vt:lpstr>
      <vt:lpstr>طرق رواية القصة لذوي الاحتياجات الخاصة</vt:lpstr>
      <vt:lpstr>أدوار المعلم عند استخدام مدخل القصص</vt:lpstr>
      <vt:lpstr>أدوار المعلم عند استخدام مدخل القصص</vt:lpstr>
      <vt:lpstr>أدوار المعلم عند استخدام مدخل القصص</vt:lpstr>
      <vt:lpstr>أدوار المعلم عند استخدام مدخل القصص</vt:lpstr>
      <vt:lpstr>تخطيط وتنفيذ نشاط باستخدام القصة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aalqorashi</cp:lastModifiedBy>
  <cp:revision>178</cp:revision>
  <dcterms:created xsi:type="dcterms:W3CDTF">2009-10-14T19:14:34Z</dcterms:created>
  <dcterms:modified xsi:type="dcterms:W3CDTF">2012-03-06T09:23:07Z</dcterms:modified>
</cp:coreProperties>
</file>