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319" r:id="rId3"/>
    <p:sldId id="320" r:id="rId4"/>
    <p:sldId id="321" r:id="rId5"/>
    <p:sldId id="322" r:id="rId6"/>
    <p:sldId id="323" r:id="rId7"/>
    <p:sldId id="324" r:id="rId8"/>
    <p:sldId id="325" r:id="rId9"/>
    <p:sldId id="326" r:id="rId10"/>
    <p:sldId id="327" r:id="rId11"/>
    <p:sldId id="331" r:id="rId12"/>
    <p:sldId id="332" r:id="rId13"/>
    <p:sldId id="333" r:id="rId14"/>
    <p:sldId id="334" r:id="rId15"/>
    <p:sldId id="330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510" y="-26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244" y="1717110"/>
            <a:ext cx="4375150" cy="483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53494" y="1717110"/>
            <a:ext cx="4375150" cy="483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572272"/>
            <a:ext cx="1950000" cy="285728"/>
          </a:xfrm>
          <a:prstGeom prst="rect">
            <a:avLst/>
          </a:prstGeo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10/03/1433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786000" y="6572272"/>
            <a:ext cx="3120000" cy="285728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sldNum="0"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33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2000" b="1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المحاضرة العاشرة </a:t>
            </a:r>
          </a:p>
          <a:p>
            <a:pPr algn="ctr"/>
            <a:r>
              <a:rPr lang="ar-EG" sz="2400" b="1" dirty="0" smtClean="0">
                <a:latin typeface="Tahoma" pitchFamily="34" charset="0"/>
                <a:cs typeface="Tahoma" pitchFamily="34" charset="0"/>
              </a:rPr>
              <a:t>الموضوع السابع </a:t>
            </a:r>
          </a:p>
          <a:p>
            <a:pPr algn="ctr"/>
            <a:r>
              <a:rPr lang="ar-EG" sz="36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استخدام المدخل </a:t>
            </a:r>
            <a:r>
              <a:rPr lang="ar-EG" sz="36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البيئي للتدريس للمعاقين</a:t>
            </a:r>
            <a:endParaRPr lang="en-US" sz="3600" b="1" dirty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en-US" b="1" dirty="0" smtClean="0"/>
              <a:t> </a:t>
            </a:r>
            <a:r>
              <a:rPr lang="ar-SA" b="1" dirty="0" smtClean="0"/>
              <a:t> استخدام </a:t>
            </a:r>
            <a:r>
              <a:rPr lang="ar-SA" b="1" dirty="0" smtClean="0"/>
              <a:t>المدخل </a:t>
            </a:r>
            <a:r>
              <a:rPr lang="ar-SA" b="1" dirty="0" smtClean="0"/>
              <a:t>البيئي للتدريس للمعاقين</a:t>
            </a:r>
            <a:endParaRPr lang="ar-SA" b="1" dirty="0"/>
          </a:p>
        </p:txBody>
      </p:sp>
      <p:pic>
        <p:nvPicPr>
          <p:cNvPr id="1026" name="Picture 2" descr="D:\منوع أمير\CMISC053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23853" y="2635251"/>
            <a:ext cx="3694113" cy="30003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244" y="283054"/>
            <a:ext cx="8915400" cy="931369"/>
          </a:xfrm>
        </p:spPr>
        <p:txBody>
          <a:bodyPr/>
          <a:lstStyle/>
          <a:p>
            <a:pPr algn="ctr"/>
            <a:r>
              <a:rPr lang="ar-SA" b="1" dirty="0" smtClean="0"/>
              <a:t>ما المقصود بالبيئة المحلية ؟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4748" y="1357299"/>
            <a:ext cx="9294052" cy="473870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ar-SA" dirty="0" smtClean="0"/>
              <a:t> 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هي</a:t>
            </a:r>
            <a:r>
              <a:rPr lang="ar-SA" dirty="0" smtClean="0"/>
              <a:t> </a:t>
            </a:r>
            <a:r>
              <a:rPr lang="ar-SA" b="1" dirty="0" smtClean="0"/>
              <a:t>ذلك المكان الذي يعيش فيه المتعلم بما يحتويه من نبات وحيوان وغيرها من المظاهر الطبيعية </a:t>
            </a:r>
            <a:r>
              <a:rPr lang="ar-SA" b="1" dirty="0" smtClean="0"/>
              <a:t>والبشرية.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C00000"/>
                </a:solidFill>
              </a:rPr>
              <a:t>علاقة البيئة المحلية بالتدريس للمعاقين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لابد من تدريب </a:t>
            </a:r>
            <a:r>
              <a:rPr lang="ar-EG" b="1" dirty="0" smtClean="0"/>
              <a:t>المعاق </a:t>
            </a:r>
            <a:r>
              <a:rPr lang="ar-SA" b="1" dirty="0" smtClean="0"/>
              <a:t>على الاندماج في المجتمع من حوله لاكتساب المهارات الاجتماعية والحياتية </a:t>
            </a:r>
            <a:r>
              <a:rPr lang="ar-SA" b="1" dirty="0" smtClean="0"/>
              <a:t>والمهنية لمساعدته على التكيف.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البيئة مليئة بالخبرات المباشرة والمثيرات التي تتيح العديد من الفرص للتعليم </a:t>
            </a:r>
            <a:r>
              <a:rPr lang="ar-SA" b="1" dirty="0" smtClean="0"/>
              <a:t>والتعلم.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تنوع البيئات (زراعية ، صحراوية، صناعية، بحرية، مدن </a:t>
            </a:r>
            <a:r>
              <a:rPr lang="ar-SA" b="1" dirty="0" smtClean="0"/>
              <a:t>..الخ، </a:t>
            </a:r>
            <a:r>
              <a:rPr lang="ar-SA" b="1" dirty="0" smtClean="0"/>
              <a:t>يفتح عيون </a:t>
            </a:r>
            <a:r>
              <a:rPr lang="ar-EG" b="1" dirty="0" smtClean="0"/>
              <a:t>المعاقين </a:t>
            </a:r>
            <a:r>
              <a:rPr lang="ar-SA" b="1" dirty="0" smtClean="0"/>
              <a:t>على خبرات حياتية </a:t>
            </a:r>
            <a:r>
              <a:rPr lang="ar-SA" b="1" dirty="0" smtClean="0"/>
              <a:t>متنوعة. </a:t>
            </a:r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البيئة المحلية والتدريس للمعاقين</a:t>
            </a:r>
            <a:endParaRPr lang="ar-SA" b="1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2"/>
          </p:nvPr>
        </p:nvSpPr>
        <p:spPr>
          <a:xfrm>
            <a:off x="4572000" y="1717110"/>
            <a:ext cx="4876800" cy="399789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rtl="1"/>
            <a:r>
              <a:rPr lang="ar-SA" b="1" dirty="0" smtClean="0"/>
              <a:t>البيئة المحلية كتاب مفتوح متنوع الخبرات، لابد أن تنفتح عليه المدرسة من خلال تخطيط وتنفيذ دروس مرتبطة بالبيئة </a:t>
            </a:r>
            <a:r>
              <a:rPr lang="ar-SA" b="1" dirty="0" smtClean="0"/>
              <a:t>المحلية بتنظيم رحلات وزيارات إلى العديد من المواقع كالمصانع والمزارع والمتاحف والأسواق والمواقع التاريخية وغيرها.</a:t>
            </a:r>
            <a:endParaRPr lang="ar-SA" b="1" dirty="0"/>
          </a:p>
        </p:txBody>
      </p:sp>
      <p:pic>
        <p:nvPicPr>
          <p:cNvPr id="1026" name="Picture 2" descr="C:\Documents and Settings\XPPRESP3\Desktop\منوع أمير\CMISC099.WM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3210" y="3008297"/>
            <a:ext cx="3032726" cy="156370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4748" y="283053"/>
            <a:ext cx="9673896" cy="1143000"/>
          </a:xfrm>
        </p:spPr>
        <p:txBody>
          <a:bodyPr>
            <a:noAutofit/>
          </a:bodyPr>
          <a:lstStyle/>
          <a:p>
            <a:pPr algn="ctr" rtl="1"/>
            <a:r>
              <a:rPr lang="en-US" sz="3600" b="1" dirty="0" smtClean="0"/>
              <a:t> </a:t>
            </a:r>
            <a:r>
              <a:rPr lang="ar-SA" sz="3600" b="1" dirty="0" smtClean="0"/>
              <a:t>فوائد </a:t>
            </a:r>
            <a:r>
              <a:rPr lang="ar-SA" sz="3600" b="1" dirty="0" smtClean="0"/>
              <a:t>استخدام البيئة المحلية كمدخل </a:t>
            </a:r>
            <a:r>
              <a:rPr lang="ar-SA" sz="3600" b="1" dirty="0" smtClean="0"/>
              <a:t>للتدريس للمعاقين</a:t>
            </a:r>
            <a:endParaRPr lang="ar-SA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1716713"/>
            <a:ext cx="8839200" cy="4303088"/>
          </a:xfrm>
        </p:spPr>
        <p:txBody>
          <a:bodyPr>
            <a:normAutofit fontScale="85000" lnSpcReduction="20000"/>
          </a:bodyPr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/>
              <a:t>جعل الدراسة أكثر إثارة </a:t>
            </a:r>
            <a:r>
              <a:rPr lang="ar-SA" b="1" dirty="0" smtClean="0"/>
              <a:t>وتشويق.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خروج المتعلم من جو المدرسة </a:t>
            </a:r>
            <a:r>
              <a:rPr lang="ar-SA" b="1" dirty="0" smtClean="0"/>
              <a:t>الرتيب.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اكتساب المتعلم للمعلومات من مصادرها </a:t>
            </a:r>
            <a:r>
              <a:rPr lang="ar-SA" b="1" dirty="0" smtClean="0"/>
              <a:t>الأصلية.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إطلاع الطلاب على المشكلات البيئية عن </a:t>
            </a:r>
            <a:r>
              <a:rPr lang="ar-SA" b="1" dirty="0" smtClean="0"/>
              <a:t>قرب.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تكوين اتجاهات إيجابية </a:t>
            </a:r>
            <a:r>
              <a:rPr lang="ar-SA" b="1" dirty="0" smtClean="0"/>
              <a:t>لدى المعاقين نحو ممارسة العمل اليدوي.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التدريب على مواجهة المواقف </a:t>
            </a:r>
            <a:r>
              <a:rPr lang="ar-SA" b="1" dirty="0" smtClean="0"/>
              <a:t>الحياتية.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تبصير العاديين بطبيعة المعاقين </a:t>
            </a:r>
            <a:r>
              <a:rPr lang="ar-SA" b="1" dirty="0" smtClean="0"/>
              <a:t>لتقبلهم من خلال رؤيتهم أثناء زيارتهم الميدانية للمواقع المختلفة.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تقريب المفاهيم المجردة إلى ذهن </a:t>
            </a:r>
            <a:r>
              <a:rPr lang="ar-SA" b="1" dirty="0" smtClean="0"/>
              <a:t>المعاق من خلال </a:t>
            </a:r>
            <a:r>
              <a:rPr lang="ar-SA" b="1" dirty="0" smtClean="0"/>
              <a:t>الخبرات اللمسية.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التدريب على مهارات التعاون والقيادة </a:t>
            </a:r>
            <a:r>
              <a:rPr lang="ar-SA" b="1" dirty="0" smtClean="0"/>
              <a:t>والتواصل.</a:t>
            </a:r>
            <a:endParaRPr lang="ar-SA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2139" y="283053"/>
            <a:ext cx="9596505" cy="1143000"/>
          </a:xfrm>
        </p:spPr>
        <p:txBody>
          <a:bodyPr/>
          <a:lstStyle/>
          <a:p>
            <a:pPr algn="ctr" rtl="1"/>
            <a:r>
              <a:rPr lang="en-US" b="1" dirty="0" smtClean="0"/>
              <a:t> </a:t>
            </a:r>
            <a:r>
              <a:rPr lang="ar-SA" b="1" dirty="0" smtClean="0"/>
              <a:t>أقرأ</a:t>
            </a:r>
            <a:r>
              <a:rPr lang="ar-SA" b="1" dirty="0" smtClean="0"/>
              <a:t>... </a:t>
            </a:r>
            <a:r>
              <a:rPr lang="ar-SA" b="1" dirty="0" smtClean="0"/>
              <a:t>وناقش ما علاقة ما تقرأه بالمدخل البيئي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716713"/>
            <a:ext cx="8763000" cy="4379288"/>
          </a:xfrm>
        </p:spPr>
        <p:txBody>
          <a:bodyPr/>
          <a:lstStyle/>
          <a:p>
            <a:pPr rtl="1"/>
            <a:r>
              <a:rPr lang="ar-SA" b="1" dirty="0" smtClean="0">
                <a:solidFill>
                  <a:srgbClr val="C00000"/>
                </a:solidFill>
              </a:rPr>
              <a:t>يقول </a:t>
            </a:r>
            <a:r>
              <a:rPr lang="ar-SA" b="1" dirty="0" err="1" smtClean="0">
                <a:solidFill>
                  <a:srgbClr val="C00000"/>
                </a:solidFill>
              </a:rPr>
              <a:t>كونفوشيوس</a:t>
            </a:r>
            <a:r>
              <a:rPr lang="ar-SA" b="1" dirty="0" smtClean="0">
                <a:solidFill>
                  <a:srgbClr val="C00000"/>
                </a:solidFill>
              </a:rPr>
              <a:t>:</a:t>
            </a:r>
          </a:p>
          <a:p>
            <a:pPr rtl="1"/>
            <a:r>
              <a:rPr lang="ar-SA" dirty="0" smtClean="0"/>
              <a:t>”</a:t>
            </a:r>
            <a:r>
              <a:rPr lang="ar-SA" b="1" dirty="0" smtClean="0"/>
              <a:t>قل لي وسوف أنسى.. أرني ولعلي أتذكر ..أشركني وسوف </a:t>
            </a:r>
            <a:r>
              <a:rPr lang="ar-SA" b="1" dirty="0" smtClean="0"/>
              <a:t>أفهم”</a:t>
            </a:r>
            <a:endParaRPr lang="ar-SA" b="1" dirty="0" smtClean="0"/>
          </a:p>
          <a:p>
            <a:pPr rtl="1"/>
            <a:r>
              <a:rPr lang="ar-SA" b="1" dirty="0" smtClean="0">
                <a:solidFill>
                  <a:srgbClr val="C00000"/>
                </a:solidFill>
              </a:rPr>
              <a:t>ويقول روسو:</a:t>
            </a:r>
          </a:p>
          <a:p>
            <a:pPr rtl="1"/>
            <a:r>
              <a:rPr lang="ar-SA" b="1" dirty="0" smtClean="0"/>
              <a:t>”أرجلنا وأيدينا وأعيننا هم أساتذة الحكمة الأولون، وحيث تكون الحواس هاديا للطفل في بداية حياته يصبح العالم خير كتاب ”</a:t>
            </a:r>
            <a:endParaRPr lang="ar-SA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خطوات استخدام المدخل البيئي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/>
              <a:t>الخروج للبيئة لا بد أن يكون خروجا </a:t>
            </a:r>
            <a:r>
              <a:rPr lang="ar-SA" b="1" dirty="0" smtClean="0"/>
              <a:t>مخططا بمعرفة المعلم.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لابد من إيجاد علاقة بين موضوعات المنهج وبين مكونات البيئة </a:t>
            </a:r>
            <a:r>
              <a:rPr lang="ar-SA" b="1" dirty="0" smtClean="0"/>
              <a:t>المحلية.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يمكننا الاستفادة من المصادر البشرية على هيئة ندوات تعقد داخل </a:t>
            </a:r>
            <a:r>
              <a:rPr lang="ar-SA" b="1" dirty="0" smtClean="0"/>
              <a:t>المدرسة مع رجل شرطة أو مطافي أو طبيب أو رجل دين.</a:t>
            </a:r>
            <a:endParaRPr lang="ar-SA" b="1" dirty="0" smtClean="0"/>
          </a:p>
          <a:p>
            <a:pPr rtl="1"/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يعتمد المدخل البيئي على الخطوات التالية:</a:t>
            </a:r>
          </a:p>
          <a:p>
            <a:pPr rtl="1">
              <a:buNone/>
            </a:pPr>
            <a:r>
              <a:rPr lang="ar-SA" b="1" dirty="0" smtClean="0"/>
              <a:t>1- اختيار مكان مرتبط بموضوعات </a:t>
            </a:r>
            <a:r>
              <a:rPr lang="ar-SA" b="1" dirty="0" smtClean="0"/>
              <a:t>المقرر.</a:t>
            </a:r>
            <a:endParaRPr lang="ar-SA" b="1" dirty="0" smtClean="0"/>
          </a:p>
          <a:p>
            <a:pPr rtl="1">
              <a:buNone/>
            </a:pPr>
            <a:r>
              <a:rPr lang="ar-SA" b="1" dirty="0" smtClean="0"/>
              <a:t>2- اختيار مكان لا يشكل خطورة على </a:t>
            </a:r>
            <a:r>
              <a:rPr lang="ar-SA" b="1" dirty="0" smtClean="0"/>
              <a:t>الطلاب المعاقين.</a:t>
            </a:r>
            <a:endParaRPr lang="ar-SA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9530" y="283053"/>
            <a:ext cx="9519114" cy="1143000"/>
          </a:xfrm>
        </p:spPr>
        <p:txBody>
          <a:bodyPr/>
          <a:lstStyle/>
          <a:p>
            <a:pPr algn="ctr"/>
            <a:r>
              <a:rPr lang="ar-SA" b="1" dirty="0" smtClean="0"/>
              <a:t>خطوات استخدام المدخل البيئي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32139" y="1716712"/>
            <a:ext cx="9596505" cy="4838735"/>
          </a:xfrm>
        </p:spPr>
        <p:txBody>
          <a:bodyPr>
            <a:normAutofit/>
          </a:bodyPr>
          <a:lstStyle/>
          <a:p>
            <a:pPr rtl="1">
              <a:buNone/>
            </a:pPr>
            <a:r>
              <a:rPr lang="ar-SA" dirty="0" smtClean="0"/>
              <a:t>3- </a:t>
            </a:r>
            <a:r>
              <a:rPr lang="ar-SA" b="1" dirty="0" smtClean="0"/>
              <a:t>تحديد مكان يسهل الانتقال إليه.</a:t>
            </a:r>
          </a:p>
          <a:p>
            <a:pPr rtl="1">
              <a:buNone/>
            </a:pPr>
            <a:r>
              <a:rPr lang="ar-SA" b="1" dirty="0" smtClean="0"/>
              <a:t>4- على المعلم </a:t>
            </a:r>
            <a:r>
              <a:rPr lang="ar-SA" b="1" dirty="0" smtClean="0"/>
              <a:t>بزيارة </a:t>
            </a:r>
            <a:r>
              <a:rPr lang="ar-SA" b="1" dirty="0" smtClean="0"/>
              <a:t>المكان قبل توجه الطلاب إليه.</a:t>
            </a:r>
          </a:p>
          <a:p>
            <a:pPr rtl="1">
              <a:buNone/>
            </a:pPr>
            <a:r>
              <a:rPr lang="ar-SA" b="1" dirty="0" smtClean="0"/>
              <a:t>5- قراءة المعلم حول تاريخ وأهمية ومكونات المكان.</a:t>
            </a:r>
          </a:p>
          <a:p>
            <a:pPr rtl="1">
              <a:buNone/>
            </a:pPr>
            <a:r>
              <a:rPr lang="ar-SA" b="1" dirty="0" smtClean="0"/>
              <a:t>6- إنهاء الإجراءات الإدارية الخاصة </a:t>
            </a:r>
            <a:r>
              <a:rPr lang="ar-SA" b="1" dirty="0" smtClean="0"/>
              <a:t>بالزيارة مثل : موافقة أولياء الأمور وإخطار ومخاطبة الجهة المزمع زيارتها لأخذ موافقتها.</a:t>
            </a:r>
          </a:p>
          <a:p>
            <a:pPr rtl="1">
              <a:buNone/>
            </a:pPr>
            <a:r>
              <a:rPr lang="ar-SA" b="1" dirty="0" smtClean="0"/>
              <a:t>7- تحديد وسيلة الانتقال المناسبة.</a:t>
            </a:r>
            <a:endParaRPr lang="ar-SA" b="1" dirty="0" smtClean="0"/>
          </a:p>
          <a:p>
            <a:pPr rtl="1">
              <a:buNone/>
            </a:pPr>
            <a:r>
              <a:rPr lang="ar-SA" b="1" dirty="0" smtClean="0"/>
              <a:t>8</a:t>
            </a:r>
            <a:r>
              <a:rPr lang="ar-SA" b="1" dirty="0" smtClean="0"/>
              <a:t>- </a:t>
            </a:r>
            <a:r>
              <a:rPr lang="ar-SA" b="1" dirty="0" smtClean="0"/>
              <a:t>تهيئة أذهان الطلاب حول طبيعة مكان الزيارة.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خطوات استخدام المدخل البيئي</a:t>
            </a:r>
            <a:endParaRPr lang="ar-EG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None/>
            </a:pPr>
            <a:r>
              <a:rPr lang="ar-EG" dirty="0" smtClean="0"/>
              <a:t>8- </a:t>
            </a:r>
            <a:r>
              <a:rPr lang="ar-SA" b="1" dirty="0" smtClean="0"/>
              <a:t>قيام المعلم بتوزيع مجموعات العمل على </a:t>
            </a:r>
            <a:r>
              <a:rPr lang="ar-SA" b="1" dirty="0" smtClean="0"/>
              <a:t>الطلاب المعاقين مثل: </a:t>
            </a:r>
            <a:r>
              <a:rPr lang="ar-SA" b="1" dirty="0" smtClean="0"/>
              <a:t>(مجموعة استيفاء أوراق العمل – مجموعة التصوير الضوئي – مجموعة جمع العينات والمطبوعات – مجموعة الرسم – مجموعة للتنظيم </a:t>
            </a:r>
            <a:r>
              <a:rPr lang="ar-SA" b="1" dirty="0" smtClean="0"/>
              <a:t>..)</a:t>
            </a:r>
            <a:endParaRPr lang="ar-SA" b="1" dirty="0" smtClean="0"/>
          </a:p>
          <a:p>
            <a:pPr rtl="1">
              <a:buNone/>
            </a:pPr>
            <a:r>
              <a:rPr lang="ar-SA" b="1" dirty="0" smtClean="0"/>
              <a:t>9- تخطيط وتصميم الدرس في خطة </a:t>
            </a:r>
            <a:r>
              <a:rPr lang="ar-SA" b="1" dirty="0" smtClean="0"/>
              <a:t>التحضير كما لو كان سيقوم بتدريسه داخل حجرة الدراسة.</a:t>
            </a:r>
            <a:endParaRPr lang="ar-SA" b="1" dirty="0" smtClean="0"/>
          </a:p>
          <a:p>
            <a:pPr rtl="1">
              <a:buNone/>
            </a:pPr>
            <a:r>
              <a:rPr lang="ar-SA" b="1" dirty="0" smtClean="0"/>
              <a:t>10- تجهيز أوراق العمل، والمواد والوسائل </a:t>
            </a:r>
            <a:r>
              <a:rPr lang="ar-SA" b="1" dirty="0" smtClean="0"/>
              <a:t>التعليمية.</a:t>
            </a:r>
            <a:endParaRPr lang="ar-EG" b="1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نموذج لورقة عمل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dirty="0" smtClean="0"/>
              <a:t>اسم الطالب: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الصف الدراسي: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مكان الزيارة  (متحف </a:t>
            </a:r>
            <a:r>
              <a:rPr lang="ar-SA" dirty="0" err="1" smtClean="0"/>
              <a:t>الأحساء</a:t>
            </a:r>
            <a:r>
              <a:rPr lang="ar-SA" dirty="0" smtClean="0"/>
              <a:t> الوطني)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الحي الذي يقع فيه المتحف: ..............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تاريخ إنشاء المتحف: ....................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أقسام المتحف: ..............................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أهم محتويات المتحف: ...................</a:t>
            </a:r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نموذج </a:t>
            </a:r>
            <a:r>
              <a:rPr lang="ar-SA" b="1" dirty="0" smtClean="0"/>
              <a:t>لتخطيط درس باستخدام المدخل </a:t>
            </a:r>
            <a:r>
              <a:rPr lang="ar-SA" b="1" dirty="0" smtClean="0"/>
              <a:t>البيئي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lvl="0" algn="ctr" rtl="1"/>
            <a:r>
              <a:rPr lang="ar-SA" b="1" dirty="0" smtClean="0"/>
              <a:t> </a:t>
            </a:r>
            <a:r>
              <a:rPr lang="ar-SA" b="1" u="sng" dirty="0" smtClean="0">
                <a:solidFill>
                  <a:srgbClr val="C00000"/>
                </a:solidFill>
              </a:rPr>
              <a:t>عنوان </a:t>
            </a:r>
            <a:r>
              <a:rPr lang="ar-SA" b="1" u="sng" dirty="0" smtClean="0">
                <a:solidFill>
                  <a:srgbClr val="C00000"/>
                </a:solidFill>
              </a:rPr>
              <a:t>الدرس</a:t>
            </a:r>
            <a:r>
              <a:rPr lang="ar-SA" b="1" dirty="0" smtClean="0">
                <a:solidFill>
                  <a:srgbClr val="C00000"/>
                </a:solidFill>
              </a:rPr>
              <a:t> </a:t>
            </a:r>
            <a:r>
              <a:rPr lang="ar-SA" b="1" dirty="0" smtClean="0"/>
              <a:t>(.................)</a:t>
            </a:r>
            <a:endParaRPr lang="en-US" dirty="0" smtClean="0"/>
          </a:p>
          <a:p>
            <a:pPr lvl="0" rtl="1"/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ar-SA" b="1" u="sng" dirty="0" smtClean="0">
                <a:solidFill>
                  <a:srgbClr val="C00000"/>
                </a:solidFill>
              </a:rPr>
              <a:t>صياغة أهداف الدرس</a:t>
            </a:r>
            <a:r>
              <a:rPr lang="ar-SA" b="1" dirty="0" smtClean="0">
                <a:solidFill>
                  <a:srgbClr val="C00000"/>
                </a:solidFill>
              </a:rPr>
              <a:t> </a:t>
            </a:r>
            <a:r>
              <a:rPr lang="ar-SA" b="1" dirty="0" smtClean="0"/>
              <a:t>بحيث ترتبط بالأنشطة </a:t>
            </a:r>
            <a:r>
              <a:rPr lang="ar-SA" b="1" dirty="0" err="1" smtClean="0"/>
              <a:t>التى</a:t>
            </a:r>
            <a:r>
              <a:rPr lang="ar-SA" b="1" dirty="0" smtClean="0"/>
              <a:t> سيقوم بها الطلاب </a:t>
            </a:r>
            <a:r>
              <a:rPr lang="ar-SA" b="1" dirty="0" smtClean="0"/>
              <a:t>المعاقين مثل</a:t>
            </a:r>
            <a:r>
              <a:rPr lang="ar-SA" b="1" dirty="0" smtClean="0"/>
              <a:t>: </a:t>
            </a:r>
            <a:endParaRPr lang="en-US" dirty="0" smtClean="0"/>
          </a:p>
          <a:p>
            <a:pPr marL="514350" lvl="0" indent="-514350" rtl="1">
              <a:buFont typeface="+mj-lt"/>
              <a:buAutoNum type="arabicPeriod"/>
            </a:pPr>
            <a:r>
              <a:rPr lang="ar-SA" b="1" dirty="0" smtClean="0"/>
              <a:t>أن </a:t>
            </a:r>
            <a:r>
              <a:rPr lang="ar-SA" sz="2800" b="1" dirty="0" smtClean="0"/>
              <a:t>يجمع الطلاب عينات ونماذج.</a:t>
            </a:r>
            <a:endParaRPr lang="en-US" sz="2800" dirty="0" smtClean="0"/>
          </a:p>
          <a:p>
            <a:pPr marL="514350" lvl="0" indent="-514350" rtl="1">
              <a:buFont typeface="+mj-lt"/>
              <a:buAutoNum type="arabicPeriod"/>
            </a:pPr>
            <a:r>
              <a:rPr lang="ar-SA" sz="2800" b="1" dirty="0" smtClean="0"/>
              <a:t>أن يلتقط الطلاب بعض الصور الضوئية لمكان الزيارة.</a:t>
            </a:r>
            <a:endParaRPr lang="en-US" sz="2800" dirty="0" smtClean="0"/>
          </a:p>
          <a:p>
            <a:pPr marL="514350" lvl="0" indent="-514350" rtl="1">
              <a:buFont typeface="+mj-lt"/>
              <a:buAutoNum type="arabicPeriod"/>
            </a:pPr>
            <a:r>
              <a:rPr lang="ar-SA" sz="2800" b="1" dirty="0" smtClean="0"/>
              <a:t>أن يرسم الطلاب موقع الزيارة.</a:t>
            </a:r>
            <a:endParaRPr lang="en-US" sz="2800" dirty="0" smtClean="0"/>
          </a:p>
          <a:p>
            <a:pPr marL="514350" lvl="0" indent="-514350" rtl="1">
              <a:buFont typeface="+mj-lt"/>
              <a:buAutoNum type="arabicPeriod"/>
            </a:pPr>
            <a:r>
              <a:rPr lang="ar-SA" sz="2800" b="1" dirty="0" smtClean="0"/>
              <a:t>أن يتتبع الطلاب خط سير الرحلة على الخريطة</a:t>
            </a:r>
            <a:r>
              <a:rPr lang="ar-SA" sz="2800" b="1" dirty="0" smtClean="0"/>
              <a:t>.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algn="ctr"/>
            <a:r>
              <a:rPr lang="ar-SA" sz="4000" b="1" dirty="0" smtClean="0"/>
              <a:t>نموذج لتخطيط درس باستخدام المدخل البيئي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lvl="0" rtl="1"/>
            <a:r>
              <a:rPr lang="ar-SA" sz="2800" b="1" u="sng" dirty="0" smtClean="0">
                <a:solidFill>
                  <a:srgbClr val="C00000"/>
                </a:solidFill>
              </a:rPr>
              <a:t>الوسائل والمواد </a:t>
            </a:r>
            <a:r>
              <a:rPr lang="ar-SA" sz="2800" b="1" u="sng" dirty="0" smtClean="0">
                <a:solidFill>
                  <a:srgbClr val="C00000"/>
                </a:solidFill>
              </a:rPr>
              <a:t>التعليمية</a:t>
            </a:r>
            <a:endParaRPr lang="en-US" sz="2800" dirty="0" smtClean="0">
              <a:solidFill>
                <a:srgbClr val="C00000"/>
              </a:solidFill>
            </a:endParaRPr>
          </a:p>
          <a:p>
            <a:pPr lvl="0" rtl="1">
              <a:buFont typeface="Arial" pitchFamily="34" charset="0"/>
              <a:buChar char="•"/>
            </a:pPr>
            <a:r>
              <a:rPr lang="ar-SA" sz="2800" b="1" dirty="0" smtClean="0"/>
              <a:t>أوراق عمل تتضمن خريطة لخط سير الرحلة.</a:t>
            </a:r>
            <a:endParaRPr lang="en-US" sz="2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800" b="1" dirty="0" smtClean="0"/>
              <a:t>صور لمكان الزيارة.</a:t>
            </a:r>
            <a:endParaRPr lang="en-US" sz="2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800" b="1" dirty="0" smtClean="0"/>
              <a:t>فيلم </a:t>
            </a:r>
            <a:r>
              <a:rPr lang="ar-SA" sz="2800" b="1" dirty="0" err="1" smtClean="0"/>
              <a:t>تعليمى</a:t>
            </a:r>
            <a:r>
              <a:rPr lang="ar-SA" sz="2800" b="1" dirty="0" smtClean="0"/>
              <a:t> لمكان الزيارة.</a:t>
            </a:r>
            <a:endParaRPr lang="en-US" dirty="0" smtClean="0"/>
          </a:p>
          <a:p>
            <a:pPr lvl="0" rtl="1"/>
            <a:r>
              <a:rPr lang="ar-SA" b="1" u="sng" dirty="0" smtClean="0">
                <a:solidFill>
                  <a:srgbClr val="C00000"/>
                </a:solidFill>
              </a:rPr>
              <a:t>إجراءات وأنشطة </a:t>
            </a:r>
            <a:r>
              <a:rPr lang="ar-SA" b="1" u="sng" dirty="0" smtClean="0">
                <a:solidFill>
                  <a:srgbClr val="C00000"/>
                </a:solidFill>
              </a:rPr>
              <a:t>التدريس</a:t>
            </a:r>
            <a:endParaRPr lang="en-US" dirty="0" smtClean="0">
              <a:solidFill>
                <a:srgbClr val="C00000"/>
              </a:solidFill>
            </a:endParaRPr>
          </a:p>
          <a:p>
            <a:pPr rtl="1"/>
            <a:r>
              <a:rPr lang="ar-SA" b="1" dirty="0" smtClean="0">
                <a:solidFill>
                  <a:srgbClr val="C00000"/>
                </a:solidFill>
              </a:rPr>
              <a:t>التهيئة.- </a:t>
            </a:r>
            <a:r>
              <a:rPr lang="ar-SA" b="1" dirty="0" smtClean="0"/>
              <a:t>يقوم المعلم بعرض المعلومات المدعمة بالصور والأفلام عن مكان الزيارة لتهيئة الطلاب قبل التوجه للرحلة</a:t>
            </a:r>
            <a:r>
              <a:rPr lang="ar-SA" b="1" dirty="0" smtClean="0"/>
              <a:t>.</a:t>
            </a:r>
          </a:p>
          <a:p>
            <a:pPr rtl="1"/>
            <a:r>
              <a:rPr lang="ar-SA" b="1" dirty="0" smtClean="0"/>
              <a:t>قيام المعلم بتوزيع الأدوار على مجموعات العمل، وتحديد دور كل مجموعة وإلقاء التعليمات الخاصة بسلامتهم أثناء الرحلة.</a:t>
            </a:r>
            <a:endParaRPr lang="en-US" dirty="0" smtClean="0"/>
          </a:p>
          <a:p>
            <a:pPr rtl="1"/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نموذج لتخطيط درس باستخدام المدخل البيئي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- </a:t>
            </a:r>
            <a:r>
              <a:rPr lang="ar-SA" b="1" dirty="0" smtClean="0"/>
              <a:t>قيام المعلم بتوزيع أوراق العمل على الطلاب ويحدد لهم المطلوب منهم.</a:t>
            </a:r>
            <a:endParaRPr lang="en-US" dirty="0" smtClean="0"/>
          </a:p>
          <a:p>
            <a:pPr rtl="1"/>
            <a:r>
              <a:rPr lang="ar-SA" b="1" dirty="0" smtClean="0"/>
              <a:t>- قيام المعلم بتوزيع ورقة العمل الخاصة بخط سير الرحلة (نقطة البداية إلى نقطة النهاية)</a:t>
            </a:r>
            <a:endParaRPr lang="en-US" dirty="0" smtClean="0"/>
          </a:p>
          <a:p>
            <a:pPr rtl="1"/>
            <a:r>
              <a:rPr lang="ar-SA" b="1" dirty="0" smtClean="0"/>
              <a:t>- قيام المعلم أو المرشد بعملية الشرح للتلاميذ لتعريفهم بمحتويات مكان الزيارة، مع قيام الطلاب بتنفيذ التكليفات المطلوبة منهم (التصوير الضوئى، الرسم، جمع العينات والمطبوعات، </a:t>
            </a:r>
            <a:r>
              <a:rPr lang="ar-SA" b="1" dirty="0" smtClean="0"/>
              <a:t>كتابة</a:t>
            </a:r>
            <a:r>
              <a:rPr lang="ar-SA" b="1" dirty="0" smtClean="0"/>
              <a:t>-أوراق العمل .....)</a:t>
            </a:r>
            <a:endParaRPr lang="en-US" dirty="0" smtClean="0"/>
          </a:p>
          <a:p>
            <a:pPr rtl="1"/>
            <a:r>
              <a:rPr lang="ar-SA" b="1" dirty="0" smtClean="0"/>
              <a:t>-</a:t>
            </a:r>
            <a:endParaRPr lang="en-US" dirty="0" smtClean="0"/>
          </a:p>
          <a:p>
            <a:pPr rtl="1"/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44562"/>
          </a:xfrm>
        </p:spPr>
        <p:txBody>
          <a:bodyPr/>
          <a:lstStyle/>
          <a:p>
            <a:pPr algn="ctr" rtl="1"/>
            <a:r>
              <a:rPr lang="ar-SA" sz="3600" b="1" dirty="0" smtClean="0"/>
              <a:t>نموذج لتخطيط درس باستخدام المدخل البيئي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953000"/>
          </a:xfrm>
        </p:spPr>
        <p:txBody>
          <a:bodyPr/>
          <a:lstStyle/>
          <a:p>
            <a:pPr rtl="1"/>
            <a:r>
              <a:rPr lang="ar-SA" sz="2800" b="1" dirty="0" smtClean="0"/>
              <a:t>قيام المعلم بمناقشة الطلاب أثناء رحلة العودة فيما شاهدوه.</a:t>
            </a:r>
            <a:endParaRPr lang="en-US" sz="2800" dirty="0" smtClean="0"/>
          </a:p>
          <a:p>
            <a:pPr rtl="1"/>
            <a:r>
              <a:rPr lang="ar-SA" b="1" dirty="0" smtClean="0"/>
              <a:t>- </a:t>
            </a:r>
            <a:r>
              <a:rPr lang="ar-SA" sz="2800" b="1" dirty="0" smtClean="0"/>
              <a:t>قيام المعلم بالإشراف على تنفيذ التكليفات </a:t>
            </a:r>
            <a:r>
              <a:rPr lang="ar-SA" sz="2800" b="1" dirty="0" smtClean="0"/>
              <a:t>التي </a:t>
            </a:r>
            <a:r>
              <a:rPr lang="ar-SA" sz="2800" b="1" dirty="0" smtClean="0"/>
              <a:t>تم توزيعها على مجموعات العمل المختلفة.</a:t>
            </a:r>
            <a:endParaRPr lang="en-US" sz="2800" dirty="0" smtClean="0"/>
          </a:p>
          <a:p>
            <a:pPr rtl="1"/>
            <a:r>
              <a:rPr lang="ar-SA" sz="2800" b="1" u="sng" dirty="0" smtClean="0">
                <a:solidFill>
                  <a:srgbClr val="C00000"/>
                </a:solidFill>
              </a:rPr>
              <a:t>التقويم:</a:t>
            </a:r>
            <a:endParaRPr lang="en-US" sz="2800" dirty="0" smtClean="0">
              <a:solidFill>
                <a:srgbClr val="C00000"/>
              </a:solidFill>
            </a:endParaRPr>
          </a:p>
          <a:p>
            <a:pPr lvl="0" rtl="1">
              <a:buFont typeface="Arial" pitchFamily="34" charset="0"/>
              <a:buChar char="•"/>
            </a:pPr>
            <a:r>
              <a:rPr lang="ar-SA" sz="2800" b="1" dirty="0" smtClean="0"/>
              <a:t>استخدام أوراق العمل وتصويبها.</a:t>
            </a:r>
            <a:endParaRPr lang="en-US" sz="2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800" b="1" dirty="0" smtClean="0"/>
              <a:t>قيام مجموعة جمع العينات والنماذج بشرح ما جمعوه أمام زملائهم.</a:t>
            </a:r>
            <a:endParaRPr lang="en-US" sz="2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800" b="1" dirty="0" smtClean="0"/>
              <a:t>قيام مجموعة التصوير بعرض الصور وشرح محتوياتها.</a:t>
            </a:r>
            <a:endParaRPr lang="en-US" sz="2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800" b="1" dirty="0" smtClean="0"/>
              <a:t>قيام مجموعة الرسم بعرض رسومهم.</a:t>
            </a:r>
            <a:endParaRPr lang="en-US" sz="2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800" b="1" dirty="0" smtClean="0"/>
              <a:t>قيام مجموعة عمل مجلة الحائط بعرض مجلة الحائط </a:t>
            </a:r>
            <a:r>
              <a:rPr lang="ar-SA" sz="2800" b="1" dirty="0" smtClean="0"/>
              <a:t>التي </a:t>
            </a:r>
            <a:r>
              <a:rPr lang="ar-SA" sz="2800" b="1" dirty="0" smtClean="0"/>
              <a:t>توضح وقائع الزيارة.</a:t>
            </a:r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EG" sz="3200" dirty="0" smtClean="0"/>
              <a:t>اختر مكان من البيئة المحلية وصمم درس في ضوء المدخل البيئي</a:t>
            </a:r>
            <a:endParaRPr lang="ar-SA" sz="3200" dirty="0"/>
          </a:p>
        </p:txBody>
      </p:sp>
      <p:pic>
        <p:nvPicPr>
          <p:cNvPr id="2050" name="Picture 2" descr="D:\منوع أمير\BUSTX040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17801"/>
          <a:stretch>
            <a:fillRect/>
          </a:stretch>
        </p:blipFill>
        <p:spPr bwMode="auto">
          <a:xfrm>
            <a:off x="2089527" y="2357430"/>
            <a:ext cx="6366669" cy="41418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1699</TotalTime>
  <Words>798</Words>
  <Application>Microsoft Office PowerPoint</Application>
  <PresentationFormat>A4 Paper (210x297 mm)‎</PresentationFormat>
  <Paragraphs>89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  استخدام المدخل البيئي للتدريس للمعاقين</vt:lpstr>
      <vt:lpstr>ما المقصود بالبيئة المحلية ؟</vt:lpstr>
      <vt:lpstr>البيئة المحلية والتدريس للمعاقين</vt:lpstr>
      <vt:lpstr> فوائد استخدام البيئة المحلية كمدخل للتدريس للمعاقين</vt:lpstr>
      <vt:lpstr> أقرأ... وناقش ما علاقة ما تقرأه بالمدخل البيئي</vt:lpstr>
      <vt:lpstr>خطوات استخدام المدخل البيئي</vt:lpstr>
      <vt:lpstr>خطوات استخدام المدخل البيئي</vt:lpstr>
      <vt:lpstr>خطوات استخدام المدخل البيئي</vt:lpstr>
      <vt:lpstr>نموذج لورقة عمل</vt:lpstr>
      <vt:lpstr>نموذج لتخطيط درس باستخدام المدخل البيئي</vt:lpstr>
      <vt:lpstr>نموذج لتخطيط درس باستخدام المدخل البيئي</vt:lpstr>
      <vt:lpstr>نموذج لتخطيط درس باستخدام المدخل البيئي</vt:lpstr>
      <vt:lpstr>نموذج لتخطيط درس باستخدام المدخل البيئي</vt:lpstr>
      <vt:lpstr>اختر مكان من البيئة المحلية وصمم درس في ضوء المدخل البيئي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Dr-Amir</cp:lastModifiedBy>
  <cp:revision>140</cp:revision>
  <dcterms:created xsi:type="dcterms:W3CDTF">2009-10-14T19:14:34Z</dcterms:created>
  <dcterms:modified xsi:type="dcterms:W3CDTF">2012-02-02T20:58:53Z</dcterms:modified>
</cp:coreProperties>
</file>