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319" r:id="rId3"/>
    <p:sldId id="320" r:id="rId4"/>
    <p:sldId id="321" r:id="rId5"/>
    <p:sldId id="322" r:id="rId6"/>
    <p:sldId id="323" r:id="rId7"/>
    <p:sldId id="324" r:id="rId8"/>
    <p:sldId id="325" r:id="rId9"/>
    <p:sldId id="326" r:id="rId10"/>
    <p:sldId id="330" r:id="rId11"/>
    <p:sldId id="331" r:id="rId12"/>
    <p:sldId id="327" r:id="rId13"/>
    <p:sldId id="332" r:id="rId14"/>
    <p:sldId id="333" r:id="rId15"/>
    <p:sldId id="334" r:id="rId16"/>
    <p:sldId id="335" r:id="rId17"/>
    <p:sldId id="328" r:id="rId18"/>
    <p:sldId id="329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510" y="-26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الموضوع السادس</a:t>
            </a:r>
          </a:p>
          <a:p>
            <a:pPr algn="ctr"/>
            <a:r>
              <a:rPr lang="ar-EG" sz="5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التدريس للمعاقين باستخدام مدخل </a:t>
            </a:r>
            <a:r>
              <a:rPr lang="ar-EG" sz="5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اللعب</a:t>
            </a:r>
            <a:endParaRPr lang="ar-SA" sz="5400" b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أ.د أمير إبراهيم القرشي</a:t>
            </a:r>
            <a:endParaRPr lang="en-US" sz="2800" b="1" dirty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التدريس للمعاقين باستخدام مدخل 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اللعب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D:\منوع أمير\LESUR007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98735" y="1981200"/>
            <a:ext cx="4377654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مميزات مدخل اللعب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4312" y="1428736"/>
            <a:ext cx="8946388" cy="4926824"/>
          </a:xfrm>
        </p:spPr>
        <p:txBody>
          <a:bodyPr>
            <a:normAutofit lnSpcReduction="10000"/>
          </a:bodyPr>
          <a:lstStyle/>
          <a:p>
            <a:pPr rtl="1">
              <a:buFont typeface="Arial" pitchFamily="34" charset="0"/>
              <a:buChar char="•"/>
            </a:pPr>
            <a:r>
              <a:rPr lang="ar-SA" dirty="0" smtClean="0"/>
              <a:t> </a:t>
            </a:r>
            <a:r>
              <a:rPr lang="ar-SA" b="1" dirty="0" smtClean="0"/>
              <a:t>من أبرز الطرق التي تتناسب مع ذوي الاحتياجات الخاصة، </a:t>
            </a:r>
            <a:r>
              <a:rPr lang="ar-SA" b="1" u="sng" dirty="0" smtClean="0">
                <a:solidFill>
                  <a:srgbClr val="C00000"/>
                </a:solidFill>
              </a:rPr>
              <a:t>وتتلخص إيجابياته فيما يلي: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تزود المتعلم بخبرات أقرب للواقع </a:t>
            </a:r>
            <a:r>
              <a:rPr lang="ar-SA" b="1" dirty="0" smtClean="0"/>
              <a:t>العملي.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زيادة إيجابية المتعلم أثناء ممارسته للعبه، ومساعدته على التخلص من </a:t>
            </a:r>
            <a:r>
              <a:rPr lang="ar-SA" b="1" dirty="0" smtClean="0"/>
              <a:t>السلبية والانسحاب.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اكتساب العديد من المهارات والمعلومات </a:t>
            </a:r>
            <a:r>
              <a:rPr lang="ar-SA" b="1" dirty="0" smtClean="0"/>
              <a:t>والاتجاهات.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تطبيق ما تم تعلمه على مواقف الحياة </a:t>
            </a:r>
            <a:r>
              <a:rPr lang="ar-SA" b="1" dirty="0" smtClean="0"/>
              <a:t>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تحقيق المتعة والتسلية أثناء </a:t>
            </a:r>
            <a:r>
              <a:rPr lang="ar-SA" b="1" dirty="0" smtClean="0"/>
              <a:t>التدريس.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زيادة القدرة على الاتصال </a:t>
            </a:r>
            <a:r>
              <a:rPr lang="ar-SA" b="1" dirty="0" smtClean="0"/>
              <a:t>والتفاعل مع الآخرين.</a:t>
            </a:r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معايير اختيار الألعاب التعليمية</a:t>
            </a:r>
            <a:endParaRPr lang="ar-SA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/>
              <a:t>أن تتصل بالأهداف التعليمية.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أن تتناسب مع ذوي الاحتياجات الخاصة.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أن تخلو من التعقيد، ومن الأخطار الجسمية.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أن تتناسب مع عدد المتعلمين، بحيث يشارك معظم الطلاب.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يمكن تطبيقها في الواقع.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عدم احتياجها إلى تجهيزات مكلفة.</a:t>
            </a:r>
            <a:endParaRPr lang="ar-SA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خطوات تنفيذ الألعاب التعليمية</a:t>
            </a:r>
            <a:endParaRPr lang="ar-SA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1"/>
            <a:r>
              <a:rPr lang="ar-SA" dirty="0" smtClean="0">
                <a:solidFill>
                  <a:srgbClr val="C00000"/>
                </a:solidFill>
              </a:rPr>
              <a:t>أولا</a:t>
            </a:r>
            <a:r>
              <a:rPr lang="ar-SA" b="1" dirty="0" smtClean="0">
                <a:solidFill>
                  <a:srgbClr val="C00000"/>
                </a:solidFill>
              </a:rPr>
              <a:t>: مرحلة الإعداد والتنفيذ</a:t>
            </a:r>
            <a:r>
              <a:rPr lang="ar-SA" b="1" dirty="0" smtClean="0"/>
              <a:t>. وتضم الخطوات التالية:</a:t>
            </a:r>
          </a:p>
          <a:p>
            <a:pPr marL="582930" indent="-514350" rtl="1">
              <a:buFont typeface="+mj-lt"/>
              <a:buAutoNum type="arabicPeriod"/>
            </a:pPr>
            <a:r>
              <a:rPr lang="ar-SA" b="1" dirty="0" smtClean="0"/>
              <a:t>صياغة الأهداف التعليمية.</a:t>
            </a:r>
          </a:p>
          <a:p>
            <a:pPr marL="582930" indent="-514350" rtl="1">
              <a:buFont typeface="+mj-lt"/>
              <a:buAutoNum type="arabicPeriod"/>
            </a:pPr>
            <a:r>
              <a:rPr lang="ar-SA" b="1" dirty="0" smtClean="0"/>
              <a:t>تحديد المفهوم الرئيس الذي تدور حوله اللعبة.</a:t>
            </a:r>
          </a:p>
          <a:p>
            <a:pPr marL="582930" indent="-514350" rtl="1">
              <a:buFont typeface="+mj-lt"/>
              <a:buAutoNum type="arabicPeriod"/>
            </a:pPr>
            <a:r>
              <a:rPr lang="ar-SA" b="1" dirty="0" smtClean="0"/>
              <a:t>تحديد مجال اللعبة (أرقام، جسم الإنسان، الحواس ,,,)</a:t>
            </a:r>
          </a:p>
          <a:p>
            <a:pPr marL="582930" indent="-514350" rtl="1">
              <a:buFont typeface="+mj-lt"/>
              <a:buAutoNum type="arabicPeriod"/>
            </a:pPr>
            <a:r>
              <a:rPr lang="ar-SA" b="1" dirty="0" smtClean="0"/>
              <a:t>وضع قائمة بالمواد والأدوات المستخدمة في اللعبة.</a:t>
            </a:r>
          </a:p>
          <a:p>
            <a:pPr marL="582930" indent="-514350" rtl="1">
              <a:buFont typeface="+mj-lt"/>
              <a:buAutoNum type="arabicPeriod"/>
            </a:pPr>
            <a:r>
              <a:rPr lang="ar-SA" b="1" dirty="0" smtClean="0"/>
              <a:t>تحديد الوقت المستغرق ومكان التنفيذ.</a:t>
            </a:r>
            <a:endParaRPr lang="ar-SA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تابع: خطوات تنفيذ الألعاب التعليمية</a:t>
            </a:r>
            <a:endParaRPr lang="ar-SA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None/>
            </a:pPr>
            <a:r>
              <a:rPr lang="ar-SA" dirty="0" smtClean="0"/>
              <a:t>6- </a:t>
            </a:r>
            <a:r>
              <a:rPr lang="ar-SA" b="1" dirty="0" smtClean="0"/>
              <a:t>تحديد خطوات التنفيذ من البداية للنهاية.</a:t>
            </a:r>
          </a:p>
          <a:p>
            <a:pPr rtl="1">
              <a:buNone/>
            </a:pPr>
            <a:r>
              <a:rPr lang="ar-SA" b="1" dirty="0" smtClean="0"/>
              <a:t>7- تحديد الأدوار ووضع القواعد.</a:t>
            </a:r>
          </a:p>
          <a:p>
            <a:pPr rtl="1">
              <a:buNone/>
            </a:pPr>
            <a:r>
              <a:rPr lang="ar-SA" b="1" dirty="0" smtClean="0"/>
              <a:t>8- تهيئة أذهان المتعلمين وتشويقهم للعبة.</a:t>
            </a:r>
          </a:p>
          <a:p>
            <a:pPr rtl="1">
              <a:buNone/>
            </a:pPr>
            <a:r>
              <a:rPr lang="ar-SA" b="1" dirty="0" smtClean="0"/>
              <a:t>9- توزيع الأدوار بما يتناسب مع قدرات الطلاب.</a:t>
            </a:r>
          </a:p>
          <a:p>
            <a:pPr rtl="1">
              <a:buNone/>
            </a:pPr>
            <a:r>
              <a:rPr lang="ar-SA" b="1" dirty="0" smtClean="0"/>
              <a:t>10- بث الحماس في نفوس الطلاب.</a:t>
            </a:r>
          </a:p>
          <a:p>
            <a:pPr rtl="1">
              <a:buNone/>
            </a:pPr>
            <a:r>
              <a:rPr lang="ar-SA" b="1" dirty="0" smtClean="0"/>
              <a:t>11- قيام المعلم بالمشاركة في اللعبة لتحقيق ما يعرف بالموقف الودود.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تابع: خطوات تنفيذ الألعاب التعليمية</a:t>
            </a:r>
            <a:endParaRPr lang="ar-SA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ثانيا: مرحلة التقويم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وتعتمد على قيام المعلم بتدوين ملاحظاته على تنفيذ اللعبة للحكم على مدى فاعليتها.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القيام بإعادة تطبيق اللعبة بطريقة جديدة.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C00000"/>
                </a:solidFill>
              </a:rPr>
              <a:t>وعلى المعلم طرح بعض التساؤلات مثل: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مدى وضوح قواعد اللعبة ؟ مدى ملائمة الزمن؟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مدى استمتاع الطلاب باللعبة ؟ مدى تحقق الانضباط ؟ مدى تحقق الأهداف ؟</a:t>
            </a:r>
            <a:endParaRPr lang="ar-SA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90600" y="512064"/>
            <a:ext cx="8420100" cy="859536"/>
          </a:xfrm>
        </p:spPr>
        <p:txBody>
          <a:bodyPr/>
          <a:lstStyle/>
          <a:p>
            <a:pPr algn="ctr"/>
            <a:r>
              <a:rPr lang="ar-EG" sz="4000" b="1" dirty="0" smtClean="0">
                <a:solidFill>
                  <a:schemeClr val="tx2">
                    <a:lumMod val="75000"/>
                  </a:schemeClr>
                </a:solidFill>
              </a:rPr>
              <a:t>الألعاب التعليمية وعلاقتها بالنمو الجسمي</a:t>
            </a:r>
            <a:endParaRPr lang="ar-EG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90600" y="1600200"/>
            <a:ext cx="8229600" cy="4495800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EG" b="1" dirty="0" smtClean="0"/>
              <a:t>تساعد الألعاب على تنمية مهارات العضلات الكبيرة لدى الطلاب  من خلال ما يلي:</a:t>
            </a:r>
          </a:p>
          <a:p>
            <a:pPr rtl="1">
              <a:buFont typeface="Arial" pitchFamily="34" charset="0"/>
              <a:buChar char="•"/>
            </a:pPr>
            <a:r>
              <a:rPr lang="ar-EG" b="1" dirty="0" smtClean="0"/>
              <a:t>ممارسة الحركات الأولية كالجري والوثب والزحف </a:t>
            </a:r>
            <a:r>
              <a:rPr lang="ar-EG" b="1" dirty="0" smtClean="0"/>
              <a:t>والحبو.</a:t>
            </a:r>
            <a:endParaRPr lang="ar-EG" b="1" dirty="0" smtClean="0"/>
          </a:p>
          <a:p>
            <a:pPr rtl="1">
              <a:buFont typeface="Arial" pitchFamily="34" charset="0"/>
              <a:buChar char="•"/>
            </a:pPr>
            <a:r>
              <a:rPr lang="ar-EG" b="1" dirty="0" smtClean="0"/>
              <a:t>التدريب على التوافق العضلي </a:t>
            </a:r>
            <a:r>
              <a:rPr lang="ar-EG" b="1" dirty="0" smtClean="0"/>
              <a:t>العصبي.</a:t>
            </a:r>
            <a:endParaRPr lang="ar-EG" b="1" dirty="0" smtClean="0"/>
          </a:p>
          <a:p>
            <a:pPr rtl="1">
              <a:buFont typeface="Arial" pitchFamily="34" charset="0"/>
              <a:buChar char="•"/>
            </a:pPr>
            <a:r>
              <a:rPr lang="ar-EG" b="1" dirty="0" smtClean="0"/>
              <a:t>تعرف قواعد السلامة والأمن من خلال </a:t>
            </a:r>
            <a:r>
              <a:rPr lang="ar-EG" b="1" dirty="0" smtClean="0"/>
              <a:t>الحركة.</a:t>
            </a:r>
            <a:endParaRPr lang="ar-EG" b="1" dirty="0" smtClean="0"/>
          </a:p>
          <a:p>
            <a:pPr rtl="1">
              <a:buFont typeface="Arial" pitchFamily="34" charset="0"/>
              <a:buChar char="•"/>
            </a:pPr>
            <a:r>
              <a:rPr lang="ar-EG" b="1" dirty="0" smtClean="0"/>
              <a:t>أداء بعض التمرينات </a:t>
            </a:r>
            <a:r>
              <a:rPr lang="ar-EG" b="1" dirty="0" smtClean="0"/>
              <a:t>العلاجية.</a:t>
            </a:r>
            <a:endParaRPr lang="ar-EG" b="1" dirty="0" smtClean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90600" y="512064"/>
            <a:ext cx="8420100" cy="1488176"/>
          </a:xfrm>
        </p:spPr>
        <p:txBody>
          <a:bodyPr/>
          <a:lstStyle/>
          <a:p>
            <a:pPr algn="ctr"/>
            <a:r>
              <a:rPr lang="ar-SA" dirty="0" smtClean="0"/>
              <a:t>نماذج من الألعاب التعليمية</a:t>
            </a:r>
            <a:br>
              <a:rPr lang="ar-SA" dirty="0" smtClean="0"/>
            </a:b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لعبة ألمس وأخبر</a:t>
            </a:r>
            <a:endParaRPr lang="ar-SA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098" name="Picture 2" descr="D:\منوع أمير\CCHLD075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77256" y="2236788"/>
            <a:ext cx="6046788" cy="3667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لعبة ألمس وأخبر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الأهداف:</a:t>
            </a:r>
          </a:p>
          <a:p>
            <a:pPr rtl="1">
              <a:buFontTx/>
              <a:buChar char="-"/>
            </a:pPr>
            <a:r>
              <a:rPr lang="ar-SA" dirty="0" smtClean="0"/>
              <a:t>تنمية مهارات التمييز اللمسي.</a:t>
            </a:r>
          </a:p>
          <a:p>
            <a:pPr rtl="1">
              <a:buFontTx/>
              <a:buChar char="-"/>
            </a:pPr>
            <a:r>
              <a:rPr lang="ar-SA" dirty="0" smtClean="0"/>
              <a:t>تنمية مهارات اللغة لدى المتعلم من خلال وصف ما يلمسه.</a:t>
            </a:r>
          </a:p>
          <a:p>
            <a:pPr rtl="1">
              <a:buFontTx/>
              <a:buChar char="-"/>
            </a:pPr>
            <a:r>
              <a:rPr lang="ar-SA" dirty="0" smtClean="0"/>
              <a:t>الأدوات:</a:t>
            </a:r>
          </a:p>
          <a:p>
            <a:pPr rtl="1">
              <a:buFontTx/>
              <a:buChar char="-"/>
            </a:pPr>
            <a:r>
              <a:rPr lang="ar-SA" dirty="0" smtClean="0"/>
              <a:t>صندوق من الورق المقوى به فتحه ليدخل التلميذ يده فيها.</a:t>
            </a:r>
          </a:p>
          <a:p>
            <a:pPr rtl="1">
              <a:buFontTx/>
              <a:buChar char="-"/>
            </a:pPr>
            <a:r>
              <a:rPr lang="ar-SA" dirty="0" smtClean="0"/>
              <a:t>أشياء مختلفة الأشكال والأنواع توضع بالصندوق.</a:t>
            </a:r>
          </a:p>
          <a:p>
            <a:pPr>
              <a:buFontTx/>
              <a:buChar char="-"/>
            </a:pP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إجراءات اللعبة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يضع المعلم أشياء مألوفة للمتعلم داخل الصندوق مثل : الأشكال الهندسية، نماذج من الفواكه والحيونات.. الخ.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أن يطلب من كل تلميذ حسب دوره أن يلمس ما بداخل الصندوق، ويصف ما لمسه.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يسمح لمعلم للتلاميذ استنتاج اسم الشيء الذي وصفه زميلهم.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يقوم المعلم بكشف ما لمسه التلميذ ويدع التلاميذ يشاهدونه لتدعيم ما تم تعلمه.</a:t>
            </a:r>
          </a:p>
          <a:p>
            <a:pPr marL="514350" indent="-514350" rtl="1"/>
            <a:r>
              <a:rPr lang="ar-SA" dirty="0" smtClean="0">
                <a:solidFill>
                  <a:srgbClr val="C00000"/>
                </a:solidFill>
              </a:rPr>
              <a:t>التقويم: </a:t>
            </a:r>
            <a:r>
              <a:rPr lang="ar-SA" dirty="0" smtClean="0"/>
              <a:t>كرر اللعبة بأشياء أخرى ذات ملمس مختلف.</a:t>
            </a: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لعبة الرقم الخطأ</a:t>
            </a:r>
            <a:endParaRPr lang="ar-SA" dirty="0"/>
          </a:p>
        </p:txBody>
      </p:sp>
      <p:pic>
        <p:nvPicPr>
          <p:cNvPr id="3074" name="Picture 2" descr="D:\منوع أمير\SCHMS016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925366" y="2203450"/>
            <a:ext cx="4550569" cy="3733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إجراءات اللعبة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</a:rPr>
              <a:t>الأهداف:</a:t>
            </a:r>
          </a:p>
          <a:p>
            <a:pPr rtl="1">
              <a:buFontTx/>
              <a:buChar char="-"/>
            </a:pPr>
            <a:r>
              <a:rPr lang="ar-SA" b="1" dirty="0" smtClean="0"/>
              <a:t>تعرف تسلسل الأرقام.</a:t>
            </a:r>
          </a:p>
          <a:p>
            <a:pPr rtl="1">
              <a:buFontTx/>
              <a:buChar char="-"/>
            </a:pPr>
            <a:r>
              <a:rPr lang="ar-SA" b="1" dirty="0" smtClean="0"/>
              <a:t>تنمية ذاكرة التسلسل البصري.</a:t>
            </a:r>
          </a:p>
          <a:p>
            <a:pPr rtl="1"/>
            <a:r>
              <a:rPr lang="ar-SA" b="1" dirty="0" smtClean="0"/>
              <a:t>الأدوات: بطاقات ورقية مكتوب عليها أرقام مسلسلة بعدد التلاميذ.</a:t>
            </a:r>
          </a:p>
          <a:p>
            <a:pPr rtl="1"/>
            <a:r>
              <a:rPr lang="ar-SA" b="1" dirty="0" smtClean="0">
                <a:solidFill>
                  <a:srgbClr val="C00000"/>
                </a:solidFill>
              </a:rPr>
              <a:t>الإجراءات: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b="1" dirty="0" smtClean="0"/>
              <a:t>اطلب من التلاميذ تكوين دائرة بتسلسل الأرقام التي معهم، ويطلب من واحد منهم بالوقوف بمنتصف الدائرة، ودعه يلاحظ تسلسل الأرقام.</a:t>
            </a:r>
          </a:p>
          <a:p>
            <a:pPr rtl="1">
              <a:buFontTx/>
              <a:buChar char="-"/>
            </a:pP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>تابع: إجراءات اللعبة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r>
              <a:rPr lang="ar-SA" dirty="0" smtClean="0"/>
              <a:t>2- </a:t>
            </a:r>
            <a:r>
              <a:rPr lang="ar-SA" b="1" dirty="0" smtClean="0"/>
              <a:t>ضع </a:t>
            </a:r>
            <a:r>
              <a:rPr lang="ar-SA" b="1" dirty="0" smtClean="0"/>
              <a:t>عصابة على عينه، وغير ترتيب التلاميذ.</a:t>
            </a:r>
          </a:p>
          <a:p>
            <a:pPr marL="514350" indent="-514350" rtl="1"/>
            <a:r>
              <a:rPr lang="ar-SA" b="1" dirty="0" smtClean="0"/>
              <a:t>3- انزع </a:t>
            </a:r>
            <a:r>
              <a:rPr lang="ar-SA" b="1" dirty="0" smtClean="0"/>
              <a:t>العصابة، </a:t>
            </a:r>
            <a:r>
              <a:rPr lang="ar-SA" b="1" dirty="0" smtClean="0"/>
              <a:t>ودعه </a:t>
            </a:r>
            <a:r>
              <a:rPr lang="ar-SA" b="1" dirty="0" smtClean="0"/>
              <a:t>يتعرف على التلاميذ الذين خرجوا عن نطاق التسلسل.</a:t>
            </a:r>
          </a:p>
          <a:p>
            <a:pPr marL="514350" indent="-514350" rtl="1"/>
            <a:r>
              <a:rPr lang="ar-SA" b="1" dirty="0" smtClean="0"/>
              <a:t>4- استمر </a:t>
            </a:r>
            <a:r>
              <a:rPr lang="ar-SA" b="1" dirty="0" smtClean="0"/>
              <a:t>في النشاط حتى يحصل كل تلميذ على دوره في الوقوف في منتصف الدائرة.</a:t>
            </a:r>
            <a:endParaRPr lang="ar-SA" b="1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/>
              <a:t>لعبة النظر إلى المرآة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b="1" dirty="0" smtClean="0">
                <a:solidFill>
                  <a:srgbClr val="C00000"/>
                </a:solidFill>
              </a:rPr>
              <a:t>الأهداف:</a:t>
            </a:r>
            <a:endParaRPr lang="en-US" sz="2400" dirty="0" smtClean="0">
              <a:solidFill>
                <a:srgbClr val="C00000"/>
              </a:solidFill>
            </a:endParaRPr>
          </a:p>
          <a:p>
            <a:pPr lvl="0" rtl="1"/>
            <a:r>
              <a:rPr lang="ar-EG" b="1" dirty="0" smtClean="0"/>
              <a:t>- معرفة </a:t>
            </a:r>
            <a:r>
              <a:rPr lang="ar-EG" b="1" dirty="0" smtClean="0"/>
              <a:t>التلميذ أهمية الحفاظ على المظهر العام.</a:t>
            </a:r>
            <a:endParaRPr lang="en-US" sz="2400" dirty="0" smtClean="0"/>
          </a:p>
          <a:p>
            <a:pPr lvl="0" rtl="1"/>
            <a:r>
              <a:rPr lang="ar-EG" b="1" dirty="0" smtClean="0"/>
              <a:t>- تحديد </a:t>
            </a:r>
            <a:r>
              <a:rPr lang="ar-EG" b="1" dirty="0" smtClean="0"/>
              <a:t>ما إذا كان مظهره مناسب أم غير مناسب</a:t>
            </a:r>
            <a:r>
              <a:rPr lang="en-US" b="1" dirty="0" smtClean="0"/>
              <a:t>.</a:t>
            </a:r>
            <a:endParaRPr lang="en-US" sz="2400" dirty="0" smtClean="0"/>
          </a:p>
          <a:p>
            <a:pPr rtl="1"/>
            <a:r>
              <a:rPr lang="ar-EG" b="1" dirty="0" smtClean="0">
                <a:solidFill>
                  <a:srgbClr val="C00000"/>
                </a:solidFill>
              </a:rPr>
              <a:t>الأدوات: </a:t>
            </a:r>
            <a:endParaRPr lang="en-US" sz="2400" dirty="0" smtClean="0">
              <a:solidFill>
                <a:srgbClr val="C00000"/>
              </a:solidFill>
            </a:endParaRPr>
          </a:p>
          <a:p>
            <a:pPr lvl="0" rtl="1"/>
            <a:r>
              <a:rPr lang="ar-EG" b="1" dirty="0" smtClean="0"/>
              <a:t>- مرآة </a:t>
            </a:r>
            <a:r>
              <a:rPr lang="ar-EG" b="1" dirty="0" smtClean="0"/>
              <a:t>كبيرة بحجم طول التلميذ.</a:t>
            </a:r>
            <a:endParaRPr lang="en-US" sz="2400" dirty="0" smtClean="0"/>
          </a:p>
          <a:p>
            <a:pPr lvl="0" rtl="1"/>
            <a:r>
              <a:rPr lang="ar-EG" b="1" dirty="0" smtClean="0"/>
              <a:t> </a:t>
            </a:r>
            <a:r>
              <a:rPr lang="ar-EG" b="1" dirty="0" smtClean="0"/>
              <a:t>- لوح </a:t>
            </a:r>
            <a:r>
              <a:rPr lang="ar-EG" b="1" dirty="0" smtClean="0"/>
              <a:t>ورق يقسم إلى أقسام يوضع فيه أسماء التلاميذ، وأجزاء الجسم التي تعبر عن المظهر العام ( الشعر، الملابس، الأظافر).. الخ.</a:t>
            </a:r>
            <a:r>
              <a:rPr lang="en-US" b="1" dirty="0" smtClean="0"/>
              <a:t> </a:t>
            </a:r>
            <a:endParaRPr lang="en-US" sz="24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/>
              <a:t>تابع : لعبة </a:t>
            </a:r>
            <a:r>
              <a:rPr lang="ar-SA" dirty="0" smtClean="0"/>
              <a:t>النظر إلى </a:t>
            </a:r>
            <a:r>
              <a:rPr lang="ar-SA" dirty="0" smtClean="0"/>
              <a:t>المرآة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b="1" dirty="0" smtClean="0">
                <a:solidFill>
                  <a:srgbClr val="C00000"/>
                </a:solidFill>
              </a:rPr>
              <a:t>الإجراءات:</a:t>
            </a:r>
            <a:endParaRPr lang="en-US" sz="2400" dirty="0" smtClean="0">
              <a:solidFill>
                <a:srgbClr val="C00000"/>
              </a:solidFill>
            </a:endParaRPr>
          </a:p>
          <a:p>
            <a:pPr lvl="1" rtl="1"/>
            <a:r>
              <a:rPr lang="ar-EG" b="1" dirty="0" smtClean="0"/>
              <a:t>- ثبت </a:t>
            </a:r>
            <a:r>
              <a:rPr lang="ar-EG" b="1" dirty="0" smtClean="0"/>
              <a:t>المرآة، واللوحة </a:t>
            </a:r>
            <a:r>
              <a:rPr lang="ar-EG" b="1" dirty="0" smtClean="0"/>
              <a:t>الورقية </a:t>
            </a:r>
            <a:r>
              <a:rPr lang="ar-EG" b="1" dirty="0" smtClean="0"/>
              <a:t>بحيث تكون في مستوى أقصر التلاميذ.</a:t>
            </a:r>
            <a:endParaRPr lang="en-US" sz="2000" dirty="0" smtClean="0"/>
          </a:p>
          <a:p>
            <a:pPr lvl="1" rtl="1"/>
            <a:r>
              <a:rPr lang="ar-EG" b="1" dirty="0" smtClean="0"/>
              <a:t>- اطلب </a:t>
            </a:r>
            <a:r>
              <a:rPr lang="ar-EG" b="1" dirty="0" smtClean="0"/>
              <a:t>من كل تلميذ النظر إلى المرآة ثم يقوم بتسجيل نتيجة ملاحظته أمام أسمه على اللوحة، وذلك بوضع علامة (صح) أو علامة (خطأ) أمام كل جزء</a:t>
            </a:r>
            <a:r>
              <a:rPr lang="en-US" b="1" dirty="0" smtClean="0"/>
              <a:t>.</a:t>
            </a:r>
            <a:endParaRPr lang="en-US" sz="2000" dirty="0" smtClean="0"/>
          </a:p>
          <a:p>
            <a:pPr rtl="1"/>
            <a:r>
              <a:rPr lang="ar-EG" b="1" dirty="0" smtClean="0">
                <a:solidFill>
                  <a:srgbClr val="C00000"/>
                </a:solidFill>
              </a:rPr>
              <a:t>التقويم: </a:t>
            </a:r>
            <a:r>
              <a:rPr lang="ar-EG" b="1" dirty="0" smtClean="0"/>
              <a:t>ناقش التلاميذ </a:t>
            </a:r>
            <a:r>
              <a:rPr lang="ar-EG" b="1" dirty="0" smtClean="0"/>
              <a:t>المعاقين في </a:t>
            </a:r>
            <a:r>
              <a:rPr lang="ar-EG" b="1" dirty="0" smtClean="0"/>
              <a:t>مدى أهمية الحفاظ على المظهر</a:t>
            </a:r>
            <a:r>
              <a:rPr lang="en-US" b="1" dirty="0" smtClean="0"/>
              <a:t>.</a:t>
            </a:r>
            <a:endParaRPr lang="en-US" sz="24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لعبة النظر إلى المرآة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006051" y="2057399"/>
          <a:ext cx="8420100" cy="342613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84020"/>
                <a:gridCol w="1684020"/>
                <a:gridCol w="1684020"/>
                <a:gridCol w="1684020"/>
                <a:gridCol w="1684020"/>
              </a:tblGrid>
              <a:tr h="471013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الاسم – بنود التقييم</a:t>
                      </a:r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تصفيف الشعر</a:t>
                      </a:r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تقليم الأظافر</a:t>
                      </a:r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نظافة الثوب</a:t>
                      </a:r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نظافة الحذاء</a:t>
                      </a:r>
                      <a:endParaRPr lang="ar-SA" dirty="0"/>
                    </a:p>
                  </a:txBody>
                  <a:tcPr marL="99060" marR="99060"/>
                </a:tc>
              </a:tr>
              <a:tr h="503275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محمد</a:t>
                      </a:r>
                      <a:endParaRPr lang="ar-SA" sz="20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</a:tr>
              <a:tr h="503275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علي</a:t>
                      </a:r>
                      <a:endParaRPr lang="ar-SA" sz="20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</a:tr>
              <a:tr h="503275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فهد</a:t>
                      </a:r>
                      <a:endParaRPr lang="ar-SA" sz="20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</a:tr>
              <a:tr h="503275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سعود</a:t>
                      </a:r>
                      <a:endParaRPr lang="ar-SA" sz="20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</a:tr>
              <a:tr h="471013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</a:tr>
              <a:tr h="471013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الآن جاء دورك لتخطيط لعبة تعليمية</a:t>
            </a:r>
            <a:endParaRPr lang="ar-SA" dirty="0"/>
          </a:p>
        </p:txBody>
      </p:sp>
      <p:pic>
        <p:nvPicPr>
          <p:cNvPr id="2050" name="Picture 2" descr="D:\منوع أمير\CLIPB007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28055" y="1784350"/>
            <a:ext cx="4345190" cy="4572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1755</TotalTime>
  <Words>724</Words>
  <Application>Microsoft Office PowerPoint</Application>
  <PresentationFormat>A4 Paper (210x297 mm)‎</PresentationFormat>
  <Paragraphs>100</Paragraphs>
  <Slides>19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Office Theme</vt:lpstr>
      <vt:lpstr>الشريحة 1</vt:lpstr>
      <vt:lpstr>التدريس للمعاقين باستخدام مدخل اللعب</vt:lpstr>
      <vt:lpstr>مميزات مدخل اللعب</vt:lpstr>
      <vt:lpstr>معايير اختيار الألعاب التعليمية</vt:lpstr>
      <vt:lpstr>خطوات تنفيذ الألعاب التعليمية</vt:lpstr>
      <vt:lpstr>تابع: خطوات تنفيذ الألعاب التعليمية</vt:lpstr>
      <vt:lpstr>تابع: خطوات تنفيذ الألعاب التعليمية</vt:lpstr>
      <vt:lpstr>الألعاب التعليمية وعلاقتها بالنمو الجسمي</vt:lpstr>
      <vt:lpstr>نماذج من الألعاب التعليمية لعبة ألمس وأخبر</vt:lpstr>
      <vt:lpstr>لعبة ألمس وأخبر</vt:lpstr>
      <vt:lpstr>إجراءات اللعبة</vt:lpstr>
      <vt:lpstr>لعبة الرقم الخطأ</vt:lpstr>
      <vt:lpstr>إجراءات اللعبة</vt:lpstr>
      <vt:lpstr>تابع: إجراءات اللعبة</vt:lpstr>
      <vt:lpstr>لعبة النظر إلى المرآة</vt:lpstr>
      <vt:lpstr>تابع : لعبة النظر إلى المرآة</vt:lpstr>
      <vt:lpstr>لعبة النظر إلى المرآة</vt:lpstr>
      <vt:lpstr>الآن جاء دورك لتخطيط لعبة تعليمية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Dr-Amir</cp:lastModifiedBy>
  <cp:revision>146</cp:revision>
  <dcterms:created xsi:type="dcterms:W3CDTF">2009-10-14T19:14:34Z</dcterms:created>
  <dcterms:modified xsi:type="dcterms:W3CDTF">2012-02-02T20:26:07Z</dcterms:modified>
</cp:coreProperties>
</file>