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370" r:id="rId2"/>
    <p:sldId id="363" r:id="rId3"/>
    <p:sldId id="365" r:id="rId4"/>
    <p:sldId id="366" r:id="rId5"/>
    <p:sldId id="367" r:id="rId6"/>
    <p:sldId id="368" r:id="rId7"/>
    <p:sldId id="369" r:id="rId8"/>
    <p:sldId id="371" r:id="rId9"/>
    <p:sldId id="372" r:id="rId10"/>
    <p:sldId id="373" r:id="rId11"/>
    <p:sldId id="374"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00"/>
    <a:srgbClr val="3B84AF"/>
    <a:srgbClr val="FF33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1242" y="-36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7"/>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52400" y="1676400"/>
            <a:ext cx="5938838" cy="24384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b="1" dirty="0" smtClean="0"/>
              <a:t/>
            </a:r>
            <a:br>
              <a:rPr lang="ar-SA" b="1" dirty="0" smtClean="0"/>
            </a:br>
            <a:r>
              <a:rPr lang="ar-EG" sz="2800" b="1" dirty="0" smtClean="0">
                <a:solidFill>
                  <a:srgbClr val="C00000"/>
                </a:solidFill>
              </a:rPr>
              <a:t>المحاضرة الحادية عشر</a:t>
            </a:r>
            <a:endParaRPr lang="ar-SA" b="1" dirty="0" smtClean="0"/>
          </a:p>
          <a:p>
            <a:pPr algn="ctr" rtl="0" fontAlgn="auto">
              <a:spcBef>
                <a:spcPts val="0"/>
              </a:spcBef>
              <a:spcAft>
                <a:spcPts val="0"/>
              </a:spcAft>
              <a:defRPr/>
            </a:pPr>
            <a:r>
              <a:rPr lang="ar-SA" b="1" dirty="0" smtClean="0"/>
              <a:t> </a:t>
            </a:r>
            <a:r>
              <a:rPr lang="ar-SA" sz="3600" b="1" dirty="0" smtClean="0">
                <a:solidFill>
                  <a:schemeClr val="tx1"/>
                </a:solidFill>
              </a:rPr>
              <a:t>الموضوع</a:t>
            </a:r>
            <a:r>
              <a:rPr lang="ar-SA" sz="2000" b="1" dirty="0" smtClean="0">
                <a:solidFill>
                  <a:schemeClr val="tx1"/>
                </a:solidFill>
              </a:rPr>
              <a:t> </a:t>
            </a:r>
            <a:r>
              <a:rPr lang="ar-SA" sz="3600" b="1" dirty="0" smtClean="0">
                <a:solidFill>
                  <a:schemeClr val="tx1"/>
                </a:solidFill>
              </a:rPr>
              <a:t>الخامس</a:t>
            </a:r>
          </a:p>
          <a:p>
            <a:pPr algn="ctr" rtl="0" fontAlgn="auto">
              <a:spcBef>
                <a:spcPts val="0"/>
              </a:spcBef>
              <a:spcAft>
                <a:spcPts val="0"/>
              </a:spcAft>
              <a:defRPr/>
            </a:pPr>
            <a:r>
              <a:rPr lang="ar-SA" sz="3600" b="1" dirty="0" smtClean="0">
                <a:solidFill>
                  <a:schemeClr val="tx1"/>
                </a:solidFill>
              </a:rPr>
              <a:t>التدريس للمعاقين باستخدام المدخل الدرامي</a:t>
            </a:r>
            <a:br>
              <a:rPr lang="ar-SA" sz="3600" b="1" dirty="0" smtClean="0">
                <a:solidFill>
                  <a:schemeClr val="tx1"/>
                </a:solidFill>
              </a:rPr>
            </a:br>
            <a:endParaRPr lang="en-US" sz="3600" dirty="0">
              <a:solidFill>
                <a:schemeClr val="tx1"/>
              </a:solidFill>
            </a:endParaRPr>
          </a:p>
        </p:txBody>
      </p:sp>
      <p:sp>
        <p:nvSpPr>
          <p:cNvPr id="5130" name="Title 1"/>
          <p:cNvSpPr txBox="1">
            <a:spLocks/>
          </p:cNvSpPr>
          <p:nvPr/>
        </p:nvSpPr>
        <p:spPr bwMode="auto">
          <a:xfrm>
            <a:off x="457201" y="2286000"/>
            <a:ext cx="5486400" cy="3124200"/>
          </a:xfrm>
          <a:prstGeom prst="rect">
            <a:avLst/>
          </a:prstGeom>
          <a:noFill/>
          <a:ln w="9525">
            <a:noFill/>
            <a:miter lim="800000"/>
            <a:headEnd/>
            <a:tailEnd/>
          </a:ln>
        </p:spPr>
        <p:txBody>
          <a:bodyPr anchor="ctr"/>
          <a:lstStyle/>
          <a:p>
            <a:pPr algn="ctr"/>
            <a:endParaRPr lang="ar-SA" sz="2600" b="1" dirty="0" smtClean="0">
              <a:solidFill>
                <a:srgbClr val="7F7F7F"/>
              </a:solidFill>
              <a:latin typeface="Calibri" pitchFamily="34" charset="0"/>
              <a:cs typeface="Times New Roman" pitchFamily="18" charset="0"/>
            </a:endParaRPr>
          </a:p>
          <a:p>
            <a:pPr algn="ctr"/>
            <a:endParaRPr lang="ar-SA" sz="2800" b="1" dirty="0" smtClean="0">
              <a:solidFill>
                <a:srgbClr val="C00000"/>
              </a:solidFill>
              <a:latin typeface="Tahoma" pitchFamily="34" charset="0"/>
              <a:cs typeface="Tahoma" pitchFamily="34" charset="0"/>
            </a:endParaRPr>
          </a:p>
          <a:p>
            <a:pPr algn="ctr"/>
            <a:endParaRPr lang="ar-SA" sz="2800" b="1" dirty="0" smtClean="0">
              <a:solidFill>
                <a:srgbClr val="C00000"/>
              </a:solidFill>
              <a:latin typeface="Tahoma" pitchFamily="34" charset="0"/>
              <a:cs typeface="Tahoma" pitchFamily="34" charset="0"/>
            </a:endParaRPr>
          </a:p>
          <a:p>
            <a:pPr algn="ctr"/>
            <a:endParaRPr lang="ar-SA" sz="2800" b="1" dirty="0" smtClean="0">
              <a:solidFill>
                <a:srgbClr val="C00000"/>
              </a:solidFill>
              <a:latin typeface="Tahoma" pitchFamily="34" charset="0"/>
              <a:cs typeface="Tahoma" pitchFamily="34" charset="0"/>
            </a:endParaRPr>
          </a:p>
          <a:p>
            <a:pPr algn="ctr"/>
            <a:r>
              <a:rPr lang="ar-SA" sz="2800" b="1" dirty="0" smtClean="0">
                <a:solidFill>
                  <a:srgbClr val="C00000"/>
                </a:solidFill>
                <a:latin typeface="Tahoma" pitchFamily="34" charset="0"/>
                <a:cs typeface="Tahoma" pitchFamily="34" charset="0"/>
              </a:rPr>
              <a:t>أ.د أمير إبراهيم القرشي</a:t>
            </a:r>
            <a:endParaRPr lang="en-US" sz="2800" b="1" dirty="0">
              <a:solidFill>
                <a:srgbClr val="C00000"/>
              </a:solidFill>
              <a:latin typeface="Tahoma" pitchFamily="34" charset="0"/>
              <a:cs typeface="Tahoma" pitchFamily="34" charset="0"/>
            </a:endParaRPr>
          </a:p>
        </p:txBody>
      </p:sp>
      <p:sp>
        <p:nvSpPr>
          <p:cNvPr id="5131" name="Slide Number Placeholder 10"/>
          <p:cNvSpPr txBox="1">
            <a:spLocks/>
          </p:cNvSpPr>
          <p:nvPr/>
        </p:nvSpPr>
        <p:spPr bwMode="auto">
          <a:xfrm>
            <a:off x="381000" y="640556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3200" b="1" dirty="0" smtClean="0">
                <a:solidFill>
                  <a:srgbClr val="C00000"/>
                </a:solidFill>
              </a:rPr>
              <a:t>مسرح العرائس</a:t>
            </a:r>
            <a:endParaRPr lang="ar-SA" sz="3200" b="1" dirty="0">
              <a:solidFill>
                <a:srgbClr val="C00000"/>
              </a:solidFill>
            </a:endParaRPr>
          </a:p>
        </p:txBody>
      </p:sp>
      <p:sp>
        <p:nvSpPr>
          <p:cNvPr id="5" name="عنصر نائب للنص 4"/>
          <p:cNvSpPr>
            <a:spLocks noGrp="1"/>
          </p:cNvSpPr>
          <p:nvPr>
            <p:ph type="body" idx="2"/>
          </p:nvPr>
        </p:nvSpPr>
        <p:spPr>
          <a:xfrm>
            <a:off x="4798218" y="357166"/>
            <a:ext cx="3559994" cy="1471634"/>
          </a:xfrm>
        </p:spPr>
        <p:txBody>
          <a:bodyPr>
            <a:noAutofit/>
          </a:bodyPr>
          <a:lstStyle/>
          <a:p>
            <a:pPr algn="ctr"/>
            <a:r>
              <a:rPr lang="ar-SA" sz="2800" b="1" dirty="0" smtClean="0"/>
              <a:t>الأنشطة الدرامية المناسبة مع </a:t>
            </a:r>
            <a:br>
              <a:rPr lang="ar-SA" sz="2800" b="1" dirty="0" smtClean="0"/>
            </a:br>
            <a:r>
              <a:rPr lang="ar-SA" sz="2800" b="1" dirty="0" smtClean="0"/>
              <a:t>المعاقين عقليا</a:t>
            </a:r>
            <a:endParaRPr lang="ar-SA" sz="2800" dirty="0"/>
          </a:p>
        </p:txBody>
      </p:sp>
      <p:pic>
        <p:nvPicPr>
          <p:cNvPr id="1026" name="Picture 2" descr="D:\منوع أمير\CARCL023.WMF"/>
          <p:cNvPicPr>
            <a:picLocks noGrp="1" noChangeAspect="1" noChangeArrowheads="1"/>
          </p:cNvPicPr>
          <p:nvPr>
            <p:ph sz="half" idx="1"/>
          </p:nvPr>
        </p:nvPicPr>
        <p:blipFill>
          <a:blip r:embed="rId2" cstate="print"/>
          <a:stretch>
            <a:fillRect/>
          </a:stretch>
        </p:blipFill>
        <p:spPr bwMode="auto">
          <a:xfrm>
            <a:off x="3348434" y="2143116"/>
            <a:ext cx="2688043" cy="3714776"/>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p:txBody>
          <a:bodyPr/>
          <a:lstStyle/>
          <a:p>
            <a:pPr algn="ctr"/>
            <a:r>
              <a:rPr lang="ar-SA" b="1" dirty="0" smtClean="0">
                <a:solidFill>
                  <a:srgbClr val="C00000"/>
                </a:solidFill>
              </a:rPr>
              <a:t>أنواع مسرح العرائس</a:t>
            </a:r>
            <a:endParaRPr lang="ar-SA" b="1" dirty="0">
              <a:solidFill>
                <a:srgbClr val="C00000"/>
              </a:solidFill>
            </a:endParaRPr>
          </a:p>
        </p:txBody>
      </p:sp>
      <p:sp>
        <p:nvSpPr>
          <p:cNvPr id="6" name="عنصر نائب للمحتوى 5"/>
          <p:cNvSpPr>
            <a:spLocks noGrp="1"/>
          </p:cNvSpPr>
          <p:nvPr>
            <p:ph idx="1"/>
          </p:nvPr>
        </p:nvSpPr>
        <p:spPr>
          <a:xfrm>
            <a:off x="495300" y="1428737"/>
            <a:ext cx="8791605" cy="4697427"/>
          </a:xfrm>
        </p:spPr>
        <p:txBody>
          <a:bodyPr>
            <a:normAutofit lnSpcReduction="10000"/>
          </a:bodyPr>
          <a:lstStyle/>
          <a:p>
            <a:pPr rtl="1">
              <a:buFont typeface="Arial" pitchFamily="34" charset="0"/>
              <a:buChar char="•"/>
            </a:pPr>
            <a:r>
              <a:rPr lang="ar-SA" b="1" dirty="0" smtClean="0"/>
              <a:t>تعتمد تمثيليات العرائس على قيام المعلم بتحريكها وإلقاء القصة أثناء التحريك والتي تعتمد على تنمية القيم وتوعيتهم بالمشكلات الاجتماعية.</a:t>
            </a:r>
          </a:p>
          <a:p>
            <a:pPr rtl="1">
              <a:buFont typeface="Arial" pitchFamily="34" charset="0"/>
              <a:buChar char="•"/>
            </a:pPr>
            <a:r>
              <a:rPr lang="ar-SA" b="1" dirty="0" smtClean="0"/>
              <a:t>العرائس </a:t>
            </a:r>
            <a:r>
              <a:rPr lang="ar-SA" b="1" dirty="0" err="1" smtClean="0"/>
              <a:t>القفازية</a:t>
            </a:r>
            <a:r>
              <a:rPr lang="ar-SA" b="1" dirty="0" smtClean="0"/>
              <a:t> .   </a:t>
            </a:r>
          </a:p>
          <a:p>
            <a:pPr rtl="1">
              <a:buFont typeface="Arial" pitchFamily="34" charset="0"/>
              <a:buChar char="•"/>
            </a:pPr>
            <a:r>
              <a:rPr lang="ar-SA" b="1" dirty="0" smtClean="0"/>
              <a:t>العرائس ذات الخيوط.</a:t>
            </a:r>
          </a:p>
          <a:p>
            <a:pPr rtl="1">
              <a:buFont typeface="Arial" pitchFamily="34" charset="0"/>
              <a:buChar char="•"/>
            </a:pPr>
            <a:r>
              <a:rPr lang="ar-SA" b="1" dirty="0" smtClean="0"/>
              <a:t>عرائس خيال الظل، وهي أشكال مسطحة جانبية تصنع من الورق المقوى أو الرقائق المعدنية يتم تحريكها خلف ستارة بيضاء نصف شفافة مضيئة.</a:t>
            </a:r>
          </a:p>
          <a:p>
            <a:pPr rtl="1">
              <a:buFont typeface="Arial" pitchFamily="34" charset="0"/>
              <a:buChar char="•"/>
            </a:pPr>
            <a:r>
              <a:rPr lang="ar-SA" b="1" dirty="0" smtClean="0"/>
              <a:t>يمكن للمعلم الاعتماد على مادة صوتية مسموعة.</a:t>
            </a:r>
          </a:p>
          <a:p>
            <a:endParaRPr lang="ar-SA"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3200" b="1" dirty="0" smtClean="0"/>
              <a:t>الخطوات التي يقوم عليها المدخل الدرامي</a:t>
            </a:r>
            <a:endParaRPr lang="ar-SA" sz="3200" b="1" dirty="0"/>
          </a:p>
        </p:txBody>
      </p:sp>
      <p:pic>
        <p:nvPicPr>
          <p:cNvPr id="2050" name="Picture 2" descr="C:\Documents and Settings\XPPRESP3\Desktop\منوع أمير\BICON012.WMF"/>
          <p:cNvPicPr>
            <a:picLocks noGrp="1" noChangeAspect="1" noChangeArrowheads="1"/>
          </p:cNvPicPr>
          <p:nvPr>
            <p:ph idx="1"/>
          </p:nvPr>
        </p:nvPicPr>
        <p:blipFill>
          <a:blip r:embed="rId2" cstate="print"/>
          <a:srcRect/>
          <a:stretch>
            <a:fillRect/>
          </a:stretch>
        </p:blipFill>
        <p:spPr bwMode="auto">
          <a:xfrm>
            <a:off x="2321700" y="2357430"/>
            <a:ext cx="4411297" cy="3000396"/>
          </a:xfrm>
          <a:prstGeom prst="rect">
            <a:avLst/>
          </a:prstGeo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b="1" dirty="0" smtClean="0">
                <a:solidFill>
                  <a:srgbClr val="C00000"/>
                </a:solidFill>
              </a:rPr>
              <a:t>مرحلة التخطيط النظري</a:t>
            </a:r>
            <a:endParaRPr lang="ar-SA" sz="3600" b="1" dirty="0">
              <a:solidFill>
                <a:srgbClr val="C00000"/>
              </a:solidFill>
            </a:endParaRPr>
          </a:p>
        </p:txBody>
      </p:sp>
      <p:sp>
        <p:nvSpPr>
          <p:cNvPr id="3" name="عنصر نائب للمحتوى 2"/>
          <p:cNvSpPr>
            <a:spLocks noGrp="1"/>
          </p:cNvSpPr>
          <p:nvPr>
            <p:ph idx="1"/>
          </p:nvPr>
        </p:nvSpPr>
        <p:spPr>
          <a:xfrm>
            <a:off x="381000" y="1357298"/>
            <a:ext cx="8204200" cy="4768865"/>
          </a:xfrm>
        </p:spPr>
        <p:txBody>
          <a:bodyPr>
            <a:normAutofit/>
          </a:bodyPr>
          <a:lstStyle/>
          <a:p>
            <a:pPr marL="550926" indent="-514350" rtl="1">
              <a:buFont typeface="+mj-lt"/>
              <a:buAutoNum type="arabicPeriod"/>
            </a:pPr>
            <a:r>
              <a:rPr lang="ar-SA" b="1" dirty="0" smtClean="0"/>
              <a:t>تحديد الموضوع أو الفكرة المراد تقديمها</a:t>
            </a:r>
          </a:p>
          <a:p>
            <a:pPr marL="550926" indent="-514350" rtl="1">
              <a:buFont typeface="+mj-lt"/>
              <a:buAutoNum type="arabicPeriod"/>
            </a:pPr>
            <a:r>
              <a:rPr lang="ar-SA" b="1" dirty="0" smtClean="0"/>
              <a:t>الإطلاع الجيد على موضوع الدرس بهدف:</a:t>
            </a:r>
          </a:p>
          <a:p>
            <a:pPr marL="550926" indent="-514350" rtl="1">
              <a:buFontTx/>
              <a:buChar char="-"/>
            </a:pPr>
            <a:r>
              <a:rPr lang="ar-SA" b="1" dirty="0" smtClean="0"/>
              <a:t>تحديد أهداف الدرس.</a:t>
            </a:r>
          </a:p>
          <a:p>
            <a:pPr marL="550926" indent="-514350" rtl="1">
              <a:buFontTx/>
              <a:buChar char="-"/>
            </a:pPr>
            <a:r>
              <a:rPr lang="ar-SA" b="1" dirty="0" smtClean="0"/>
              <a:t>تحديد المعلومات والمهارات والقيم المتضمنة في الدرس.</a:t>
            </a:r>
          </a:p>
          <a:p>
            <a:pPr marL="550926" indent="-514350" rtl="1">
              <a:buFontTx/>
              <a:buChar char="-"/>
            </a:pPr>
            <a:r>
              <a:rPr lang="ar-SA" b="1" dirty="0" smtClean="0"/>
              <a:t>تحديد الوسائل التعليمية والأنشطة التعليمية المكملة للنشاط التمثيلي.</a:t>
            </a:r>
          </a:p>
          <a:p>
            <a:pPr marL="550926" indent="-514350" rtl="1">
              <a:buFontTx/>
              <a:buChar char="-"/>
            </a:pPr>
            <a:r>
              <a:rPr lang="ar-SA" b="1" dirty="0" smtClean="0"/>
              <a:t>تحديد المكان المناسب لإجراء عملية التمثيل.</a:t>
            </a:r>
          </a:p>
          <a:p>
            <a:pPr marL="550926" indent="-514350" rtl="1">
              <a:buFontTx/>
              <a:buChar char="-"/>
            </a:pPr>
            <a:r>
              <a:rPr lang="ar-SA" b="1" dirty="0" smtClean="0"/>
              <a:t>تحديد أساليب التقويم.</a:t>
            </a:r>
            <a:endParaRPr lang="ar-SA" b="1"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normAutofit/>
          </a:bodyPr>
          <a:lstStyle/>
          <a:p>
            <a:pPr algn="ctr"/>
            <a:r>
              <a:rPr lang="ar-SA" sz="3600" b="1" dirty="0" smtClean="0">
                <a:solidFill>
                  <a:srgbClr val="C00000"/>
                </a:solidFill>
              </a:rPr>
              <a:t>مرحلة التخطيط النظري</a:t>
            </a:r>
            <a:endParaRPr lang="ar-SA" sz="3600" dirty="0">
              <a:solidFill>
                <a:srgbClr val="C00000"/>
              </a:solidFill>
            </a:endParaRPr>
          </a:p>
        </p:txBody>
      </p:sp>
      <p:sp>
        <p:nvSpPr>
          <p:cNvPr id="3" name="عنصر نائب للمحتوى 2"/>
          <p:cNvSpPr>
            <a:spLocks noGrp="1"/>
          </p:cNvSpPr>
          <p:nvPr>
            <p:ph idx="1"/>
          </p:nvPr>
        </p:nvSpPr>
        <p:spPr>
          <a:xfrm>
            <a:off x="495300" y="1285861"/>
            <a:ext cx="8089900" cy="4840303"/>
          </a:xfrm>
        </p:spPr>
        <p:txBody>
          <a:bodyPr>
            <a:normAutofit lnSpcReduction="10000"/>
          </a:bodyPr>
          <a:lstStyle/>
          <a:p>
            <a:pPr rtl="1">
              <a:buNone/>
            </a:pPr>
            <a:r>
              <a:rPr lang="ar-SA" dirty="0" smtClean="0"/>
              <a:t>3- </a:t>
            </a:r>
            <a:r>
              <a:rPr lang="ar-SA" b="1" dirty="0" smtClean="0"/>
              <a:t>صياغة أهداف الدرس بحيث ترتبط بمهارات النشاط التمثيلي</a:t>
            </a:r>
          </a:p>
          <a:p>
            <a:pPr rtl="1">
              <a:buNone/>
            </a:pPr>
            <a:r>
              <a:rPr lang="ar-SA" b="1" dirty="0" smtClean="0"/>
              <a:t>4- تحديد الأدوار والشخصيات المطلوب تمثيلها مع مراعاة أن تكون محدودة العدد</a:t>
            </a:r>
          </a:p>
          <a:p>
            <a:pPr rtl="1">
              <a:buNone/>
            </a:pPr>
            <a:r>
              <a:rPr lang="ar-SA" b="1" dirty="0" smtClean="0"/>
              <a:t>5- معالجة المحتوى بطريقة درامية</a:t>
            </a:r>
          </a:p>
          <a:p>
            <a:pPr rtl="1">
              <a:buNone/>
            </a:pPr>
            <a:r>
              <a:rPr lang="ar-SA" b="1" dirty="0" smtClean="0"/>
              <a:t>6- تحديد الأدوات والوسائل المعينة مع العمل على قيام الطلاب بإعدادها</a:t>
            </a:r>
          </a:p>
          <a:p>
            <a:pPr rtl="1">
              <a:buNone/>
            </a:pPr>
            <a:r>
              <a:rPr lang="ar-SA" b="1" dirty="0" smtClean="0"/>
              <a:t>7- تحديد أساليب التقويم اعتمادا على التقويم الأدائي، أسئلة من أنا ، أين أكون، ماذا أفعل؟</a:t>
            </a:r>
          </a:p>
          <a:p>
            <a:pPr>
              <a:buNone/>
            </a:pPr>
            <a:endParaRPr lang="ar-SA"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C00000"/>
                </a:solidFill>
              </a:rPr>
              <a:t>مرحلة التطبيق العملي</a:t>
            </a:r>
            <a:endParaRPr lang="ar-SA" b="1" dirty="0">
              <a:solidFill>
                <a:srgbClr val="C00000"/>
              </a:solidFill>
            </a:endParaRPr>
          </a:p>
        </p:txBody>
      </p:sp>
      <p:sp>
        <p:nvSpPr>
          <p:cNvPr id="3" name="عنصر نائب للمحتوى 2"/>
          <p:cNvSpPr>
            <a:spLocks noGrp="1"/>
          </p:cNvSpPr>
          <p:nvPr>
            <p:ph idx="1"/>
          </p:nvPr>
        </p:nvSpPr>
        <p:spPr>
          <a:xfrm>
            <a:off x="495300" y="1357298"/>
            <a:ext cx="8089900" cy="4768865"/>
          </a:xfrm>
        </p:spPr>
        <p:txBody>
          <a:bodyPr>
            <a:normAutofit fontScale="92500" lnSpcReduction="10000"/>
          </a:bodyPr>
          <a:lstStyle/>
          <a:p>
            <a:pPr rtl="1">
              <a:buNone/>
            </a:pPr>
            <a:r>
              <a:rPr lang="ar-SA" dirty="0" smtClean="0"/>
              <a:t>1- </a:t>
            </a:r>
            <a:r>
              <a:rPr lang="ar-SA" b="1" dirty="0" smtClean="0"/>
              <a:t>تهيئة وتنشيط لتلاميذ لعملية التمثيل.</a:t>
            </a:r>
          </a:p>
          <a:p>
            <a:pPr rtl="1">
              <a:buNone/>
            </a:pPr>
            <a:r>
              <a:rPr lang="ar-SA" b="1" dirty="0" smtClean="0"/>
              <a:t>2- عرض الموضوع وتوزيع الأدوار على التلاميذ.</a:t>
            </a:r>
          </a:p>
          <a:p>
            <a:pPr rtl="1">
              <a:buNone/>
            </a:pPr>
            <a:r>
              <a:rPr lang="ar-SA" b="1" dirty="0" smtClean="0"/>
              <a:t>3- إعداد المكان الذي سيتم فيه التمثيل.</a:t>
            </a:r>
          </a:p>
          <a:p>
            <a:pPr rtl="1">
              <a:buNone/>
            </a:pPr>
            <a:r>
              <a:rPr lang="ar-SA" b="1" dirty="0" smtClean="0"/>
              <a:t>4- إعطاء التوجيهات للتلاميذ المشاركين والمشاهدين.</a:t>
            </a:r>
          </a:p>
          <a:p>
            <a:pPr rtl="1">
              <a:buNone/>
            </a:pPr>
            <a:r>
              <a:rPr lang="ar-SA" b="1" dirty="0" smtClean="0"/>
              <a:t>5- القيام بعملية التمثيل، مع مراعاة ما يلي:</a:t>
            </a:r>
          </a:p>
          <a:p>
            <a:pPr rtl="1">
              <a:buFontTx/>
              <a:buChar char="-"/>
            </a:pPr>
            <a:r>
              <a:rPr lang="ar-SA" b="1" dirty="0" smtClean="0"/>
              <a:t>تحلى المعلم بالصبر والمرونة.</a:t>
            </a:r>
          </a:p>
          <a:p>
            <a:pPr rtl="1">
              <a:buFontTx/>
              <a:buChar char="-"/>
            </a:pPr>
            <a:r>
              <a:rPr lang="ar-SA" b="1" dirty="0" smtClean="0"/>
              <a:t>مشاركة الطلاب التمثيل، ونشر روح الفكاهة.</a:t>
            </a:r>
          </a:p>
          <a:p>
            <a:pPr rtl="1">
              <a:buFontTx/>
              <a:buChar char="-"/>
            </a:pPr>
            <a:r>
              <a:rPr lang="ar-SA" b="1" dirty="0" smtClean="0"/>
              <a:t>التدخل لإيقاف التمثيل.</a:t>
            </a:r>
          </a:p>
          <a:p>
            <a:pPr rtl="1">
              <a:buNone/>
            </a:pPr>
            <a:r>
              <a:rPr lang="ar-SA" b="1" dirty="0" smtClean="0"/>
              <a:t>6- التقويم، مناقشة - إعادة التمثيل.</a:t>
            </a:r>
            <a:endParaRPr lang="ar-SA" b="1"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درس </a:t>
            </a:r>
            <a:r>
              <a:rPr lang="ar-SA" dirty="0" err="1" smtClean="0"/>
              <a:t>ممسرح</a:t>
            </a:r>
            <a:r>
              <a:rPr lang="ar-SA" dirty="0" smtClean="0"/>
              <a:t> للصم (لماذا نحترم قواعد المرور؟)</a:t>
            </a:r>
            <a:endParaRPr lang="ar-SA" dirty="0"/>
          </a:p>
        </p:txBody>
      </p:sp>
      <p:sp>
        <p:nvSpPr>
          <p:cNvPr id="3" name="عنصر نائب للمحتوى 2"/>
          <p:cNvSpPr>
            <a:spLocks noGrp="1"/>
          </p:cNvSpPr>
          <p:nvPr>
            <p:ph idx="1"/>
          </p:nvPr>
        </p:nvSpPr>
        <p:spPr/>
        <p:txBody>
          <a:bodyPr/>
          <a:lstStyle/>
          <a:p>
            <a:r>
              <a:rPr lang="ar-SA" dirty="0" smtClean="0"/>
              <a:t>أ</a:t>
            </a:r>
            <a:r>
              <a:rPr lang="ar-SA" b="1" dirty="0" smtClean="0">
                <a:solidFill>
                  <a:srgbClr val="C00000"/>
                </a:solidFill>
              </a:rPr>
              <a:t>هداف الدرس:</a:t>
            </a:r>
          </a:p>
          <a:p>
            <a:r>
              <a:rPr lang="ar-SA" b="1" dirty="0" smtClean="0"/>
              <a:t>بعد دراسة التلميذ الأصم لهذا الدرس يتوقع أن يصبح قادرا على أن:</a:t>
            </a:r>
          </a:p>
          <a:p>
            <a:pPr rtl="1">
              <a:buFontTx/>
              <a:buChar char="-"/>
            </a:pPr>
            <a:r>
              <a:rPr lang="ar-SA" b="1" dirty="0" smtClean="0"/>
              <a:t>يشرح العواقب التي قد تحدث بسبب مخالفته لآداب الطريق.</a:t>
            </a:r>
          </a:p>
          <a:p>
            <a:pPr rtl="1">
              <a:buFontTx/>
              <a:buChar char="-"/>
            </a:pPr>
            <a:r>
              <a:rPr lang="ar-SA" b="1" dirty="0" smtClean="0"/>
              <a:t>يفرق بين بعض السلوكيات الخاطئة وبعض السلوكيات الحسنة الخاصة بآداب الطريق.</a:t>
            </a:r>
          </a:p>
          <a:p>
            <a:pPr rtl="1">
              <a:buFontTx/>
              <a:buChar char="-"/>
            </a:pPr>
            <a:r>
              <a:rPr lang="ar-SA" b="1" dirty="0" smtClean="0"/>
              <a:t>يعط أمثلة لبعض السلوكيات الخاطئة التي قد تحدث أثناء سيره في الطريق.</a:t>
            </a:r>
          </a:p>
          <a:p>
            <a:pPr rtl="1">
              <a:buFontTx/>
              <a:buChar char="-"/>
            </a:pPr>
            <a:endParaRPr lang="ar-SA" dirty="0" smtClean="0"/>
          </a:p>
          <a:p>
            <a:pPr>
              <a:buFontTx/>
              <a:buChar char="-"/>
            </a:pP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تابع الدرس </a:t>
            </a:r>
            <a:r>
              <a:rPr lang="ar-SA" b="1" dirty="0" err="1" smtClean="0"/>
              <a:t>الممسرح</a:t>
            </a:r>
            <a:endParaRPr lang="ar-SA" b="1" dirty="0"/>
          </a:p>
        </p:txBody>
      </p:sp>
      <p:sp>
        <p:nvSpPr>
          <p:cNvPr id="3" name="عنصر نائب للمحتوى 2"/>
          <p:cNvSpPr>
            <a:spLocks noGrp="1"/>
          </p:cNvSpPr>
          <p:nvPr>
            <p:ph idx="1"/>
          </p:nvPr>
        </p:nvSpPr>
        <p:spPr/>
        <p:txBody>
          <a:bodyPr/>
          <a:lstStyle/>
          <a:p>
            <a:pPr rtl="1"/>
            <a:r>
              <a:rPr lang="ar-SA" b="1" dirty="0" smtClean="0">
                <a:solidFill>
                  <a:srgbClr val="C00000"/>
                </a:solidFill>
              </a:rPr>
              <a:t>الشخصيات والأدوار</a:t>
            </a:r>
            <a:r>
              <a:rPr lang="en-US" b="1" dirty="0" smtClean="0">
                <a:solidFill>
                  <a:srgbClr val="C00000"/>
                </a:solidFill>
              </a:rPr>
              <a:t>:</a:t>
            </a:r>
          </a:p>
          <a:p>
            <a:pPr rtl="1"/>
            <a:r>
              <a:rPr lang="ar-SA" b="1" dirty="0" smtClean="0"/>
              <a:t>الأدوار ستتحدد في ضوء تكليفات المعلم.</a:t>
            </a:r>
          </a:p>
          <a:p>
            <a:pPr rtl="1"/>
            <a:r>
              <a:rPr lang="ar-SA" b="1" dirty="0" smtClean="0">
                <a:solidFill>
                  <a:srgbClr val="C00000"/>
                </a:solidFill>
              </a:rPr>
              <a:t>معالجة المحتوى بطريقة درامية:</a:t>
            </a:r>
          </a:p>
          <a:p>
            <a:pPr rtl="1"/>
            <a:r>
              <a:rPr lang="ar-SA" b="1" dirty="0" smtClean="0"/>
              <a:t>ستتم معالجة الدرس من خلال لعب الأدوار المختلفة المتعلقة بقواعد المرور وآداب الطريق؛ حيث يقوم المعلم بسؤال التلاميذ الصم عن كيفية التصرف أثناء لعب الأدوار التالية؟ وماذا يمكن أن يحدث له من عواقب؟</a:t>
            </a:r>
            <a:endParaRPr lang="ar-SA"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تابع الدرس </a:t>
            </a:r>
            <a:r>
              <a:rPr lang="ar-SA" b="1" dirty="0" err="1" smtClean="0"/>
              <a:t>الممسرح</a:t>
            </a:r>
            <a:endParaRPr lang="ar-SA" b="1" dirty="0"/>
          </a:p>
        </p:txBody>
      </p:sp>
      <p:sp>
        <p:nvSpPr>
          <p:cNvPr id="3" name="عنصر نائب للمحتوى 2"/>
          <p:cNvSpPr>
            <a:spLocks noGrp="1"/>
          </p:cNvSpPr>
          <p:nvPr>
            <p:ph idx="1"/>
          </p:nvPr>
        </p:nvSpPr>
        <p:spPr>
          <a:xfrm>
            <a:off x="304800" y="1600200"/>
            <a:ext cx="9105900" cy="4525963"/>
          </a:xfrm>
        </p:spPr>
        <p:txBody>
          <a:bodyPr/>
          <a:lstStyle/>
          <a:p>
            <a:pPr rtl="1"/>
            <a:r>
              <a:rPr lang="en-US" dirty="0" smtClean="0"/>
              <a:t> </a:t>
            </a:r>
            <a:r>
              <a:rPr lang="ar-SA" dirty="0" smtClean="0"/>
              <a:t>  </a:t>
            </a:r>
            <a:r>
              <a:rPr lang="ar-SA" b="1" dirty="0" smtClean="0">
                <a:solidFill>
                  <a:srgbClr val="C00000"/>
                </a:solidFill>
              </a:rPr>
              <a:t>أشرح بالتمثيل </a:t>
            </a:r>
            <a:r>
              <a:rPr lang="ar-SA" dirty="0" smtClean="0"/>
              <a:t>: </a:t>
            </a:r>
            <a:r>
              <a:rPr lang="ar-SA" b="1" dirty="0" smtClean="0"/>
              <a:t>تلميذ يريد أن يعبر طريق مزدحم بالسيارات فمن أين يعبر، وما هي العواقب التي تحدث إذا تصرف بطريقة خاطئة ؟</a:t>
            </a:r>
          </a:p>
          <a:p>
            <a:pPr rtl="1"/>
            <a:r>
              <a:rPr lang="ar-SA" b="1" dirty="0" smtClean="0"/>
              <a:t>- تلميذ يأكل موز ويلقى بالقشر على الأرض في الطريق العام.</a:t>
            </a:r>
          </a:p>
          <a:p>
            <a:pPr rtl="1">
              <a:buFontTx/>
              <a:buChar char="-"/>
            </a:pPr>
            <a:r>
              <a:rPr lang="ar-SA" b="1" dirty="0" smtClean="0"/>
              <a:t>تلميذ يقابل رجل مسن يريد أن يعبر الطريق.</a:t>
            </a:r>
          </a:p>
          <a:p>
            <a:pPr rtl="1">
              <a:buFontTx/>
              <a:buChar char="-"/>
            </a:pPr>
            <a:r>
              <a:rPr lang="ar-SA" b="1" dirty="0" smtClean="0"/>
              <a:t>تلميذ يكتشف أثناء سيره وجود بالوعة صرف صحي مكشوفة، ولا يوجد لها غطاء. ماذا يفعل ؟</a:t>
            </a:r>
          </a:p>
          <a:p>
            <a:pPr rtl="1">
              <a:buFontTx/>
              <a:buChar char="-"/>
            </a:pPr>
            <a:r>
              <a:rPr lang="ar-SA" b="1" dirty="0" smtClean="0"/>
              <a:t>تلميذ أصم يتعرض أثناء سيره في الطريق للمضايقة من قبل أحد الأطفال العاديين. ماذا يفعل ؟</a:t>
            </a:r>
            <a:endParaRPr lang="ar-S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تابع الدرس </a:t>
            </a:r>
            <a:r>
              <a:rPr lang="ar-SA" b="1" dirty="0" err="1" smtClean="0"/>
              <a:t>الممسرح</a:t>
            </a:r>
            <a:endParaRPr lang="ar-SA" b="1" dirty="0"/>
          </a:p>
        </p:txBody>
      </p:sp>
      <p:sp>
        <p:nvSpPr>
          <p:cNvPr id="3" name="عنصر نائب للمحتوى 2"/>
          <p:cNvSpPr>
            <a:spLocks noGrp="1"/>
          </p:cNvSpPr>
          <p:nvPr>
            <p:ph idx="1"/>
          </p:nvPr>
        </p:nvSpPr>
        <p:spPr>
          <a:xfrm>
            <a:off x="228600" y="1371600"/>
            <a:ext cx="9448800" cy="4754563"/>
          </a:xfrm>
        </p:spPr>
        <p:txBody>
          <a:bodyPr/>
          <a:lstStyle/>
          <a:p>
            <a:r>
              <a:rPr lang="ar-SA" b="1" dirty="0" smtClean="0">
                <a:solidFill>
                  <a:srgbClr val="C00000"/>
                </a:solidFill>
              </a:rPr>
              <a:t>الأدوات والوسائل المعينة:</a:t>
            </a:r>
          </a:p>
          <a:p>
            <a:r>
              <a:rPr lang="ar-SA" b="1" dirty="0" smtClean="0"/>
              <a:t>نموذج من الورق المقوى لإشارات المرور.</a:t>
            </a:r>
          </a:p>
          <a:p>
            <a:pPr rtl="1"/>
            <a:r>
              <a:rPr lang="en-US" b="1" dirty="0" smtClean="0"/>
              <a:t> </a:t>
            </a:r>
            <a:r>
              <a:rPr lang="ar-SA" b="1" dirty="0" smtClean="0"/>
              <a:t>لوحات إرشادية تعبر عن أماكن عبور المشاة.</a:t>
            </a:r>
          </a:p>
          <a:p>
            <a:pPr rtl="1"/>
            <a:r>
              <a:rPr lang="ar-SA" b="1" dirty="0" smtClean="0">
                <a:solidFill>
                  <a:srgbClr val="C00000"/>
                </a:solidFill>
              </a:rPr>
              <a:t>التقويم:</a:t>
            </a:r>
          </a:p>
          <a:p>
            <a:pPr rtl="1">
              <a:buFontTx/>
              <a:buChar char="-"/>
            </a:pPr>
            <a:r>
              <a:rPr lang="ar-SA" b="1" dirty="0" smtClean="0"/>
              <a:t>عبارة عن مجموعة كروت ورقية كل كارت يعبر عن موقف معين ليقوم كل تلميذ بسحب كارت ويقوم بتمثيل الموقف الموضح فيه مثل:</a:t>
            </a:r>
          </a:p>
          <a:p>
            <a:pPr rtl="1">
              <a:buFontTx/>
              <a:buChar char="-"/>
            </a:pPr>
            <a:r>
              <a:rPr lang="ar-SA" b="1" dirty="0" smtClean="0"/>
              <a:t>- تلميذ يركب سيارة ويقوم </a:t>
            </a:r>
            <a:r>
              <a:rPr lang="ar-SA" b="1" dirty="0" err="1" smtClean="0"/>
              <a:t>بالتفحيط</a:t>
            </a:r>
            <a:r>
              <a:rPr lang="ar-SA" b="1" dirty="0" smtClean="0"/>
              <a:t> !</a:t>
            </a:r>
          </a:p>
          <a:p>
            <a:pPr rtl="1">
              <a:buFontTx/>
              <a:buChar char="-"/>
            </a:pPr>
            <a:r>
              <a:rPr lang="ar-SA" b="1" dirty="0" smtClean="0"/>
              <a:t>تلميذ يتخطى إشارة المرور الحمراء !</a:t>
            </a:r>
            <a:endParaRPr lang="ar-SA"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524</Words>
  <Application>Microsoft Office PowerPoint</Application>
  <PresentationFormat>A4 Paper (210x297 mm)‎</PresentationFormat>
  <Paragraphs>71</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مسرح العرائس</vt:lpstr>
      <vt:lpstr>أنواع مسرح العرائس</vt:lpstr>
      <vt:lpstr>الخطوات التي يقوم عليها المدخل الدرامي</vt:lpstr>
      <vt:lpstr>مرحلة التخطيط النظري</vt:lpstr>
      <vt:lpstr>مرحلة التخطيط النظري</vt:lpstr>
      <vt:lpstr>مرحلة التطبيق العملي</vt:lpstr>
      <vt:lpstr>درس ممسرح للصم (لماذا نحترم قواعد المرور؟)</vt:lpstr>
      <vt:lpstr>تابع الدرس الممسرح</vt:lpstr>
      <vt:lpstr>تابع الدرس الممسرح</vt:lpstr>
      <vt:lpstr>تابع الدرس الممسرح</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aalqorashi</cp:lastModifiedBy>
  <cp:revision>155</cp:revision>
  <dcterms:created xsi:type="dcterms:W3CDTF">2009-10-14T19:14:34Z</dcterms:created>
  <dcterms:modified xsi:type="dcterms:W3CDTF">2012-02-15T11:20:40Z</dcterms:modified>
</cp:coreProperties>
</file>