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56" r:id="rId2"/>
    <p:sldId id="318" r:id="rId3"/>
    <p:sldId id="319" r:id="rId4"/>
    <p:sldId id="320" r:id="rId5"/>
    <p:sldId id="321" r:id="rId6"/>
    <p:sldId id="322" r:id="rId7"/>
    <p:sldId id="323" r:id="rId8"/>
    <p:sldId id="324" r:id="rId9"/>
    <p:sldId id="325" r:id="rId10"/>
    <p:sldId id="326" r:id="rId11"/>
    <p:sldId id="328" r:id="rId12"/>
    <p:sldId id="329" r:id="rId13"/>
    <p:sldId id="331" r:id="rId14"/>
    <p:sldId id="332" r:id="rId15"/>
    <p:sldId id="333" r:id="rId16"/>
    <p:sldId id="334" r:id="rId17"/>
    <p:sldId id="335" r:id="rId18"/>
    <p:sldId id="336" r:id="rId19"/>
    <p:sldId id="337" r:id="rId20"/>
    <p:sldId id="338" r:id="rId21"/>
    <p:sldId id="339"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510" y="-26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Obj">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95300" y="1645920"/>
            <a:ext cx="437515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035550" y="1645920"/>
            <a:ext cx="437515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026150" y="6400800"/>
            <a:ext cx="3252470" cy="274320"/>
          </a:xfrm>
          <a:prstGeom prst="rect">
            <a:avLst/>
          </a:prstGeom>
        </p:spPr>
        <p:txBody>
          <a:bodyPr/>
          <a:lstStyle>
            <a:extLst/>
          </a:lstStyle>
          <a:p>
            <a:fld id="{1B8ABB09-4A1D-463E-8065-109CC2B7EFAA}" type="datetimeFigureOut">
              <a:rPr lang="ar-SA" smtClean="0"/>
              <a:pPr/>
              <a:t>24/03/1433</a:t>
            </a:fld>
            <a:endParaRPr lang="ar-SA"/>
          </a:p>
        </p:txBody>
      </p:sp>
      <p:sp>
        <p:nvSpPr>
          <p:cNvPr id="6" name="عنصر نائب للتذييل 5"/>
          <p:cNvSpPr>
            <a:spLocks noGrp="1"/>
          </p:cNvSpPr>
          <p:nvPr>
            <p:ph type="ftr" sz="quarter" idx="11"/>
          </p:nvPr>
        </p:nvSpPr>
        <p:spPr>
          <a:xfrm>
            <a:off x="1403350" y="6400800"/>
            <a:ext cx="4563286" cy="274320"/>
          </a:xfrm>
          <a:prstGeom prst="rect">
            <a:avLst/>
          </a:prstGeom>
        </p:spPr>
        <p:txBody>
          <a:bodyPr/>
          <a:lstStyle>
            <a:extLst/>
          </a:lstStyle>
          <a:p>
            <a:endParaRPr lang="ar-SA"/>
          </a:p>
        </p:txBody>
      </p:sp>
      <p:sp>
        <p:nvSpPr>
          <p:cNvPr id="7" name="عنصر نائب لرقم الشريحة 6"/>
          <p:cNvSpPr>
            <a:spLocks noGrp="1"/>
          </p:cNvSpPr>
          <p:nvPr>
            <p:ph type="sldNum" sz="quarter" idx="12"/>
          </p:nvPr>
        </p:nvSpPr>
        <p:spPr>
          <a:xfrm>
            <a:off x="9361170" y="6514568"/>
            <a:ext cx="502979" cy="274320"/>
          </a:xfrm>
        </p:spPr>
        <p:txBody>
          <a:bodyPr/>
          <a:lstStyle>
            <a:extLst/>
          </a:lstStyle>
          <a:p>
            <a:fld id="{0B34F065-1154-456A-91E3-76DE8E75E17B}" type="slidenum">
              <a:rPr lang="ar-SA" smtClean="0"/>
              <a:pPr/>
              <a:t>‹#›</a:t>
            </a:fld>
            <a:endParaRPr lang="ar-SA"/>
          </a:p>
        </p:txBody>
      </p:sp>
      <p:sp>
        <p:nvSpPr>
          <p:cNvPr id="10" name="مستطيل 9"/>
          <p:cNvSpPr/>
          <p:nvPr/>
        </p:nvSpPr>
        <p:spPr>
          <a:xfrm>
            <a:off x="637425" y="1424588"/>
            <a:ext cx="866775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5"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sldNum="0" hdr="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438400"/>
            <a:ext cx="5099050" cy="3581400"/>
          </a:xfrm>
          <a:prstGeom prst="rect">
            <a:avLst/>
          </a:prstGeom>
          <a:noFill/>
          <a:ln w="9525">
            <a:noFill/>
            <a:miter lim="800000"/>
            <a:headEnd/>
            <a:tailEnd/>
          </a:ln>
        </p:spPr>
        <p:txBody>
          <a:bodyPr anchor="ctr"/>
          <a:lstStyle/>
          <a:p>
            <a:pPr algn="ctr"/>
            <a:r>
              <a:rPr lang="ar-EG" sz="4000" b="1" i="1" dirty="0" smtClean="0">
                <a:solidFill>
                  <a:srgbClr val="376092"/>
                </a:solidFill>
                <a:latin typeface="AYM Wadiy S_U normal."/>
                <a:cs typeface="Times New Roman" pitchFamily="18" charset="0"/>
              </a:rPr>
              <a:t>الموضوع الثامن</a:t>
            </a:r>
            <a:endParaRPr lang="ar-SA" sz="4000" b="1" i="1" dirty="0" smtClean="0">
              <a:solidFill>
                <a:srgbClr val="376092"/>
              </a:solidFill>
              <a:latin typeface="AYM Wadiy S_U normal."/>
              <a:cs typeface="Times New Roman" pitchFamily="18" charset="0"/>
            </a:endParaRPr>
          </a:p>
          <a:p>
            <a:pPr algn="ctr"/>
            <a:r>
              <a:rPr lang="ar-SA" sz="4400" b="1" dirty="0" smtClean="0">
                <a:solidFill>
                  <a:schemeClr val="tx1">
                    <a:lumMod val="95000"/>
                    <a:lumOff val="5000"/>
                  </a:schemeClr>
                </a:solidFill>
                <a:latin typeface="Calibri" pitchFamily="34" charset="0"/>
                <a:cs typeface="+mj-cs"/>
              </a:rPr>
              <a:t>استراتيجيات التدريس وتنمية التفكير للمتفوقين والموهيين</a:t>
            </a:r>
            <a:endParaRPr lang="ar-SA" sz="2800" b="1" dirty="0" smtClean="0">
              <a:solidFill>
                <a:schemeClr val="tx1">
                  <a:lumMod val="95000"/>
                  <a:lumOff val="5000"/>
                </a:schemeClr>
              </a:solidFill>
              <a:latin typeface="Calibri" pitchFamily="34" charset="0"/>
              <a:cs typeface="+mj-cs"/>
            </a:endParaRPr>
          </a:p>
          <a:p>
            <a:pPr algn="ctr"/>
            <a:endParaRPr lang="ar-SA" sz="26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rtl="1"/>
            <a:r>
              <a:rPr lang="ar-SA" sz="3600" b="1" dirty="0" smtClean="0">
                <a:solidFill>
                  <a:srgbClr val="C00000"/>
                </a:solidFill>
              </a:rPr>
              <a:t>الموضوع الثامن </a:t>
            </a:r>
            <a:r>
              <a:rPr lang="ar-SA" sz="4400" b="1" dirty="0" smtClean="0">
                <a:solidFill>
                  <a:srgbClr val="C00000"/>
                </a:solidFill>
              </a:rPr>
              <a:t/>
            </a:r>
            <a:br>
              <a:rPr lang="ar-SA" sz="4400" b="1" dirty="0" smtClean="0">
                <a:solidFill>
                  <a:srgbClr val="C00000"/>
                </a:solidFill>
              </a:rPr>
            </a:br>
            <a:r>
              <a:rPr lang="en-US" sz="4400" b="1" dirty="0" smtClean="0">
                <a:solidFill>
                  <a:srgbClr val="C00000"/>
                </a:solidFill>
              </a:rPr>
              <a:t> </a:t>
            </a:r>
            <a:r>
              <a:rPr lang="ar-SA" sz="3600" b="1" dirty="0" smtClean="0">
                <a:solidFill>
                  <a:srgbClr val="C00000"/>
                </a:solidFill>
              </a:rPr>
              <a:t>استراتيجيات التدريس وتنمية التفكير للمتفوقين والموهيين</a:t>
            </a:r>
            <a:endParaRPr lang="ar-SA" b="1" dirty="0">
              <a:solidFill>
                <a:srgbClr val="C00000"/>
              </a:solidFill>
            </a:endParaRPr>
          </a:p>
        </p:txBody>
      </p:sp>
      <p:pic>
        <p:nvPicPr>
          <p:cNvPr id="16386" name="Picture 2" descr="G:\منوع أمير\SCIEN025.WMF"/>
          <p:cNvPicPr>
            <a:picLocks noGrp="1" noChangeAspect="1" noChangeArrowheads="1"/>
          </p:cNvPicPr>
          <p:nvPr>
            <p:ph idx="1"/>
          </p:nvPr>
        </p:nvPicPr>
        <p:blipFill>
          <a:blip r:embed="rId2" cstate="print"/>
          <a:stretch>
            <a:fillRect/>
          </a:stretch>
        </p:blipFill>
        <p:spPr bwMode="auto">
          <a:xfrm>
            <a:off x="2610253" y="1646238"/>
            <a:ext cx="4685494" cy="452596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EG" sz="3600" b="1" dirty="0" smtClean="0">
                <a:solidFill>
                  <a:srgbClr val="C00000"/>
                </a:solidFill>
              </a:rPr>
              <a:t>استراتيجيات التدريس وتنمية التفكير</a:t>
            </a:r>
            <a:r>
              <a:rPr lang="ar-SA" sz="3600" b="1" dirty="0" smtClean="0">
                <a:solidFill>
                  <a:srgbClr val="C00000"/>
                </a:solidFill>
              </a:rPr>
              <a:t> للمتفوقين والموهيين</a:t>
            </a:r>
            <a:endParaRPr lang="ar-SA" sz="3600" b="1" dirty="0">
              <a:solidFill>
                <a:srgbClr val="C00000"/>
              </a:solidFill>
            </a:endParaRPr>
          </a:p>
        </p:txBody>
      </p:sp>
      <p:sp>
        <p:nvSpPr>
          <p:cNvPr id="3" name="عنصر نائب للمحتوى 2"/>
          <p:cNvSpPr>
            <a:spLocks noGrp="1"/>
          </p:cNvSpPr>
          <p:nvPr>
            <p:ph idx="1"/>
          </p:nvPr>
        </p:nvSpPr>
        <p:spPr/>
        <p:txBody>
          <a:bodyPr>
            <a:normAutofit/>
          </a:bodyPr>
          <a:lstStyle/>
          <a:p>
            <a:pPr rtl="1">
              <a:buFont typeface="Arial" pitchFamily="34" charset="0"/>
              <a:buChar char="•"/>
            </a:pPr>
            <a:r>
              <a:rPr lang="ar-SA" b="1" dirty="0" smtClean="0"/>
              <a:t>هناك بعض الاستراتيجيات التي تتناسب مع طبيعة التلاميذ المتفوقين والموهوبين، والتي تعتمد على ما يلي:</a:t>
            </a:r>
            <a:endParaRPr lang="en-US" dirty="0" smtClean="0"/>
          </a:p>
          <a:p>
            <a:pPr lvl="0" rtl="1">
              <a:buFont typeface="Arial" pitchFamily="34" charset="0"/>
              <a:buChar char="•"/>
            </a:pPr>
            <a:r>
              <a:rPr lang="ar-SA" b="1" dirty="0" smtClean="0"/>
              <a:t>تحديد مجالات القوة لدى التلاميذ في البداية.</a:t>
            </a:r>
            <a:endParaRPr lang="en-US" dirty="0" smtClean="0"/>
          </a:p>
          <a:p>
            <a:pPr lvl="0" rtl="1">
              <a:buFont typeface="Arial" pitchFamily="34" charset="0"/>
              <a:buChar char="•"/>
            </a:pPr>
            <a:r>
              <a:rPr lang="ar-SA" b="1" dirty="0" smtClean="0"/>
              <a:t>إجراء اختبار قبلي لتحديد ما يعرفونه من المفاهيم والمعلومات والمهارات والقيم المختلفة والتي ينوى المعلم على تقديمها.</a:t>
            </a:r>
            <a:endParaRPr lang="en-US" dirty="0" smtClean="0"/>
          </a:p>
          <a:p>
            <a:pPr rtl="1">
              <a:buFont typeface="Arial" pitchFamily="34" charset="0"/>
              <a:buChar char="•"/>
            </a:pPr>
            <a:r>
              <a:rPr lang="ar-SA" b="1" dirty="0" smtClean="0"/>
              <a:t>إعفائهم من إضاعة وقتهم في شرح وإعادة ما يفهمونه</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67494"/>
            <a:ext cx="8915400" cy="1018366"/>
          </a:xfrm>
        </p:spPr>
        <p:txBody>
          <a:bodyPr>
            <a:normAutofit/>
          </a:bodyPr>
          <a:lstStyle/>
          <a:p>
            <a:pPr lvl="0" algn="ctr"/>
            <a:r>
              <a:rPr lang="ar-SA" b="1" dirty="0" smtClean="0">
                <a:solidFill>
                  <a:srgbClr val="C00000"/>
                </a:solidFill>
              </a:rPr>
              <a:t>إستراتيجية الأكثر صعوبة أولا</a:t>
            </a:r>
            <a:endParaRPr lang="ar-SA" dirty="0">
              <a:solidFill>
                <a:srgbClr val="C00000"/>
              </a:solidFill>
            </a:endParaRPr>
          </a:p>
        </p:txBody>
      </p:sp>
      <p:sp>
        <p:nvSpPr>
          <p:cNvPr id="3" name="عنصر نائب للمحتوى 2"/>
          <p:cNvSpPr>
            <a:spLocks noGrp="1"/>
          </p:cNvSpPr>
          <p:nvPr>
            <p:ph idx="1"/>
          </p:nvPr>
        </p:nvSpPr>
        <p:spPr>
          <a:xfrm>
            <a:off x="495300" y="1500174"/>
            <a:ext cx="8915400" cy="4929222"/>
          </a:xfrm>
        </p:spPr>
        <p:txBody>
          <a:bodyPr>
            <a:normAutofit/>
          </a:bodyPr>
          <a:lstStyle/>
          <a:p>
            <a:pPr lvl="0" rtl="1"/>
            <a:r>
              <a:rPr lang="ar-SA" b="1" dirty="0" smtClean="0"/>
              <a:t> تستخدم هذه الإستراتيجية للكشف عن التلاميذ المتفوقين والموهوبين في  الفصل العادي، وتعتمد على قيام المعلم بالسماح للتلاميذ بمحاولة حل بعض الأسئلة أو التدريبات الأكثر صعوبة أولا قبل قيامهم بحل باقي الأسئلة، وإذا تمكن التلميذ من عملية الحل بنجاح وفقا للشروط التي وضعها المعلم، يحصل على تقدير كأنه حل التكليفات كلها، وبالتالي يتمتع التلميذ هنا بميزة  اختصار الوقت. </a:t>
            </a:r>
            <a:endParaRPr lang="en-US" dirty="0" smtClean="0"/>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3600" b="1" dirty="0" smtClean="0">
                <a:solidFill>
                  <a:srgbClr val="C00000"/>
                </a:solidFill>
              </a:rPr>
              <a:t>تابع :إستراتيجية الأكثر صعوبة أولا</a:t>
            </a:r>
            <a:endParaRPr lang="ar-SA" sz="3600" dirty="0">
              <a:solidFill>
                <a:srgbClr val="C00000"/>
              </a:solidFill>
            </a:endParaRPr>
          </a:p>
        </p:txBody>
      </p:sp>
      <p:sp>
        <p:nvSpPr>
          <p:cNvPr id="4" name="عنصر نائب للمحتوى 3"/>
          <p:cNvSpPr>
            <a:spLocks noGrp="1"/>
          </p:cNvSpPr>
          <p:nvPr>
            <p:ph sz="half" idx="2"/>
          </p:nvPr>
        </p:nvSpPr>
        <p:spPr>
          <a:xfrm>
            <a:off x="4267200" y="1645920"/>
            <a:ext cx="5143500" cy="4526280"/>
          </a:xfrm>
        </p:spPr>
        <p:txBody>
          <a:bodyPr>
            <a:normAutofit/>
          </a:bodyPr>
          <a:lstStyle/>
          <a:p>
            <a:pPr rtl="1"/>
            <a:r>
              <a:rPr lang="ar-SA" b="1" dirty="0" smtClean="0"/>
              <a:t>يستطيع التلاميذ استغلال الوقت المتبقي لهم </a:t>
            </a:r>
            <a:r>
              <a:rPr lang="ar-SA" b="1" dirty="0" err="1" smtClean="0"/>
              <a:t>فى</a:t>
            </a:r>
            <a:r>
              <a:rPr lang="ar-SA" b="1" dirty="0" smtClean="0"/>
              <a:t> اختيار أنشطة تعليمية يختارونها بأنفسهم، وهذه الإستراتيجية</a:t>
            </a:r>
            <a:r>
              <a:rPr lang="en-US" b="1" dirty="0" smtClean="0"/>
              <a:t> </a:t>
            </a:r>
            <a:r>
              <a:rPr lang="ar-EG" b="1" dirty="0" smtClean="0"/>
              <a:t>نجحت </a:t>
            </a:r>
            <a:r>
              <a:rPr lang="ar-SA" b="1" dirty="0" smtClean="0"/>
              <a:t>مع التلاميذ الذين يظهرون مشكلات سلوكية، ومن يرفضون أداء واجباتهم نتيجة شعورهم بالملل نظرا لتكرارها وكثرتها</a:t>
            </a:r>
            <a:endParaRPr lang="ar-SA" dirty="0" smtClean="0"/>
          </a:p>
          <a:p>
            <a:endParaRPr lang="ar-EG" dirty="0"/>
          </a:p>
        </p:txBody>
      </p:sp>
      <p:pic>
        <p:nvPicPr>
          <p:cNvPr id="1026" name="Picture 2" descr="D:\منوع أمير\BASEB041.bmp"/>
          <p:cNvPicPr>
            <a:picLocks noGrp="1" noChangeAspect="1" noChangeArrowheads="1"/>
          </p:cNvPicPr>
          <p:nvPr>
            <p:ph sz="half" idx="1"/>
          </p:nvPr>
        </p:nvPicPr>
        <p:blipFill>
          <a:blip r:embed="rId2" cstate="print"/>
          <a:srcRect/>
          <a:stretch>
            <a:fillRect/>
          </a:stretch>
        </p:blipFill>
        <p:spPr bwMode="auto">
          <a:xfrm>
            <a:off x="495300" y="2214554"/>
            <a:ext cx="2781300" cy="2890846"/>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lvl="0" rtl="1"/>
            <a:r>
              <a:rPr lang="ar-SA" sz="4000" b="1" dirty="0" smtClean="0"/>
              <a:t>تعتمد هذه الإستراتيجية على اختصار المنهج للتلميذ المتفوق أو الموهوب في المجالات التي تمثل مواطن قوة بالنسبة له، مع إعطاءه أنشطة أخرى بديله لكي يمارسها في الوقت الذي تم اختصاره.</a:t>
            </a:r>
            <a:endParaRPr lang="ar-SA" sz="4000" dirty="0"/>
          </a:p>
        </p:txBody>
      </p:sp>
      <p:sp>
        <p:nvSpPr>
          <p:cNvPr id="5" name="عنوان 1"/>
          <p:cNvSpPr>
            <a:spLocks noGrp="1"/>
          </p:cNvSpPr>
          <p:nvPr>
            <p:ph type="title"/>
          </p:nvPr>
        </p:nvSpPr>
        <p:spPr/>
        <p:txBody>
          <a:bodyPr>
            <a:noAutofit/>
          </a:bodyPr>
          <a:lstStyle/>
          <a:p>
            <a:pPr lvl="0" algn="ctr"/>
            <a:r>
              <a:rPr lang="ar-SA" b="1" dirty="0" smtClean="0">
                <a:solidFill>
                  <a:srgbClr val="FFFF00"/>
                </a:solidFill>
              </a:rPr>
              <a:t> </a:t>
            </a:r>
            <a:r>
              <a:rPr lang="ar-SA" b="1" dirty="0" smtClean="0">
                <a:solidFill>
                  <a:srgbClr val="C00000"/>
                </a:solidFill>
              </a:rPr>
              <a:t>استراتيجيه اختصار المنهج</a:t>
            </a:r>
            <a:endParaRPr lang="ar-SA" dirty="0">
              <a:solidFill>
                <a:srgbClr val="C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67494"/>
            <a:ext cx="8915400" cy="1089804"/>
          </a:xfrm>
        </p:spPr>
        <p:txBody>
          <a:bodyPr>
            <a:normAutofit/>
          </a:bodyPr>
          <a:lstStyle/>
          <a:p>
            <a:pPr lvl="0" algn="ctr"/>
            <a:r>
              <a:rPr lang="ar-SA" b="1" dirty="0" smtClean="0">
                <a:solidFill>
                  <a:srgbClr val="FFFF00"/>
                </a:solidFill>
              </a:rPr>
              <a:t> </a:t>
            </a:r>
            <a:r>
              <a:rPr lang="ar-SA" b="1" dirty="0" smtClean="0">
                <a:solidFill>
                  <a:srgbClr val="C00000"/>
                </a:solidFill>
              </a:rPr>
              <a:t>إستراتيجية دليل الدراسة</a:t>
            </a:r>
            <a:endParaRPr lang="ar-SA" dirty="0">
              <a:solidFill>
                <a:srgbClr val="C00000"/>
              </a:solidFill>
            </a:endParaRPr>
          </a:p>
        </p:txBody>
      </p:sp>
      <p:sp>
        <p:nvSpPr>
          <p:cNvPr id="3" name="عنصر نائب للمحتوى 2"/>
          <p:cNvSpPr>
            <a:spLocks noGrp="1"/>
          </p:cNvSpPr>
          <p:nvPr>
            <p:ph idx="1"/>
          </p:nvPr>
        </p:nvSpPr>
        <p:spPr>
          <a:xfrm>
            <a:off x="495300" y="1500174"/>
            <a:ext cx="8915400" cy="4954634"/>
          </a:xfrm>
        </p:spPr>
        <p:txBody>
          <a:bodyPr>
            <a:normAutofit/>
          </a:bodyPr>
          <a:lstStyle/>
          <a:p>
            <a:pPr lvl="0" rtl="1"/>
            <a:r>
              <a:rPr lang="ar-SA" b="1" dirty="0" smtClean="0"/>
              <a:t>وتعتمد على قيام المعلم بوضع دليل لوحدة دراسية يشتمل على أكثر المفاهيم أهمية </a:t>
            </a:r>
            <a:r>
              <a:rPr lang="ar-SA" b="1" dirty="0" err="1" smtClean="0"/>
              <a:t>فى</a:t>
            </a:r>
            <a:r>
              <a:rPr lang="ar-SA" b="1" dirty="0" smtClean="0"/>
              <a:t> الكتاب </a:t>
            </a:r>
            <a:r>
              <a:rPr lang="ar-SA" b="1" dirty="0" err="1" smtClean="0"/>
              <a:t>المدرسى</a:t>
            </a:r>
            <a:r>
              <a:rPr lang="ar-SA" b="1" dirty="0" smtClean="0"/>
              <a:t>، والتلاميذ الذين يتأهلون وفقا للمعايير </a:t>
            </a:r>
            <a:r>
              <a:rPr lang="ar-SA" b="1" dirty="0" err="1" smtClean="0"/>
              <a:t>التى</a:t>
            </a:r>
            <a:r>
              <a:rPr lang="ar-SA" b="1" dirty="0" smtClean="0"/>
              <a:t> يضعها المعلم، سوف يسمح لهم بقضاء وقت بعيدا عن الفصل لجمع معلومات ذات صلة بموضوع الوحدة، بينما يقوم المعلم بالتدريس لبقية التلاميذ من الكتاب </a:t>
            </a:r>
            <a:r>
              <a:rPr lang="ar-SA" b="1" dirty="0" err="1" smtClean="0"/>
              <a:t>المدرسى</a:t>
            </a:r>
            <a:r>
              <a:rPr lang="ar-SA" b="1" dirty="0" smtClean="0"/>
              <a:t>، وسيطلق على التلاميذ المتفوقين </a:t>
            </a:r>
            <a:r>
              <a:rPr lang="ar-SA" b="1" dirty="0" err="1" smtClean="0"/>
              <a:t>فى</a:t>
            </a:r>
            <a:r>
              <a:rPr lang="ar-SA" b="1" dirty="0" smtClean="0"/>
              <a:t> هذه الحالة (خبراء مقيمين) ويكونوا مكلفين بتقديم تقرير حول ما جمعوه من معلومات حول الموضوع الذى تم تحديده لهم أمام بقية تلاميذ الفصل لمناقشته وتقييمه فى الوقت المناسب.</a:t>
            </a:r>
            <a:endParaRPr lang="en-US"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lvl="0" algn="ctr"/>
            <a:r>
              <a:rPr lang="ar-SA" sz="4800" b="1" dirty="0" smtClean="0">
                <a:solidFill>
                  <a:srgbClr val="FFFF00"/>
                </a:solidFill>
              </a:rPr>
              <a:t> </a:t>
            </a:r>
            <a:r>
              <a:rPr lang="ar-SA" sz="4400" b="1" dirty="0" smtClean="0">
                <a:solidFill>
                  <a:srgbClr val="C00000"/>
                </a:solidFill>
              </a:rPr>
              <a:t>تنظيم المحتوى </a:t>
            </a:r>
            <a:r>
              <a:rPr lang="ar-SA" sz="4400" b="1" dirty="0" err="1" smtClean="0">
                <a:solidFill>
                  <a:srgbClr val="C00000"/>
                </a:solidFill>
              </a:rPr>
              <a:t>فى</a:t>
            </a:r>
            <a:r>
              <a:rPr lang="ar-SA" sz="4400" b="1" dirty="0" smtClean="0">
                <a:solidFill>
                  <a:srgbClr val="C00000"/>
                </a:solidFill>
              </a:rPr>
              <a:t> هيئة موضوعات محورية </a:t>
            </a:r>
            <a:endParaRPr lang="ar-SA" dirty="0">
              <a:solidFill>
                <a:srgbClr val="C00000"/>
              </a:solidFill>
            </a:endParaRPr>
          </a:p>
        </p:txBody>
      </p:sp>
      <p:sp>
        <p:nvSpPr>
          <p:cNvPr id="3" name="عنصر نائب للمحتوى 2"/>
          <p:cNvSpPr>
            <a:spLocks noGrp="1"/>
          </p:cNvSpPr>
          <p:nvPr>
            <p:ph idx="1"/>
          </p:nvPr>
        </p:nvSpPr>
        <p:spPr/>
        <p:txBody>
          <a:bodyPr/>
          <a:lstStyle/>
          <a:p>
            <a:pPr lvl="0" rtl="1"/>
            <a:r>
              <a:rPr lang="ar-SA" sz="3600" b="1" dirty="0" smtClean="0"/>
              <a:t>حيث يتم تجميع معلومات من مواد دراسية مختلفة (لغة عربية، دراسات اجتماعية، علوم .. ) بصورة متكاملة ذات معنى؛ حيث يستمتع التلميذ المتفوق والموهوب بتلك الموضوعات.</a:t>
            </a:r>
            <a:endParaRPr lang="en-US" sz="3600"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C00000"/>
                </a:solidFill>
              </a:rPr>
              <a:t>عقود التعلم</a:t>
            </a:r>
            <a:endParaRPr lang="ar-SA" dirty="0">
              <a:solidFill>
                <a:srgbClr val="C00000"/>
              </a:solidFill>
            </a:endParaRPr>
          </a:p>
        </p:txBody>
      </p:sp>
      <p:sp>
        <p:nvSpPr>
          <p:cNvPr id="3" name="عنصر نائب للمحتوى 2"/>
          <p:cNvSpPr>
            <a:spLocks noGrp="1"/>
          </p:cNvSpPr>
          <p:nvPr>
            <p:ph idx="1"/>
          </p:nvPr>
        </p:nvSpPr>
        <p:spPr/>
        <p:txBody>
          <a:bodyPr>
            <a:normAutofit/>
          </a:bodyPr>
          <a:lstStyle/>
          <a:p>
            <a:pPr lvl="0" rtl="1"/>
            <a:r>
              <a:rPr lang="ar-SA" b="1" dirty="0" smtClean="0"/>
              <a:t>وتعتمد هذه الإستراتيجية على إجراء اتفاق بين المعلم والتلميذ المتفوق والموهوب يتضمن النتائج والمخرجات المتوقع من التلميذ إنجازها عقب دراسة وحدة دراسية أو موضوع معين، ويحدد </a:t>
            </a:r>
            <a:r>
              <a:rPr lang="ar-SA" b="1" dirty="0" err="1" smtClean="0"/>
              <a:t>فى</a:t>
            </a:r>
            <a:r>
              <a:rPr lang="ar-SA" b="1" dirty="0" smtClean="0"/>
              <a:t> العقد المكتوب بين الطرفين القواعد المنظمة للعمل ( الأعمال </a:t>
            </a:r>
            <a:r>
              <a:rPr lang="ar-SA" b="1" dirty="0" err="1" smtClean="0"/>
              <a:t>التى</a:t>
            </a:r>
            <a:r>
              <a:rPr lang="ar-SA" b="1" dirty="0" smtClean="0"/>
              <a:t> يمكن إنجازها </a:t>
            </a:r>
            <a:r>
              <a:rPr lang="ar-SA" b="1" dirty="0" err="1" smtClean="0"/>
              <a:t>فى</a:t>
            </a:r>
            <a:r>
              <a:rPr lang="ar-SA" b="1" dirty="0" smtClean="0"/>
              <a:t> البيت، </a:t>
            </a:r>
            <a:r>
              <a:rPr lang="ar-SA" b="1" dirty="0" err="1" smtClean="0"/>
              <a:t>فى</a:t>
            </a:r>
            <a:r>
              <a:rPr lang="ar-SA" b="1" dirty="0" smtClean="0"/>
              <a:t> المدرسة،عدد وطبيعة  المصادر </a:t>
            </a:r>
            <a:r>
              <a:rPr lang="ar-SA" b="1" dirty="0" err="1" smtClean="0"/>
              <a:t>التى</a:t>
            </a:r>
            <a:r>
              <a:rPr lang="ar-SA" b="1" dirty="0" smtClean="0"/>
              <a:t> سيرجع إليها، الزمن اللازم لإنهاء المهمة، معايير النجاح، ومواعيد لقاءاته للاستشارة .. الخ)</a:t>
            </a:r>
            <a:endParaRPr lang="en-US"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C00000"/>
                </a:solidFill>
              </a:rPr>
              <a:t>إستراتيجية الأركان التعليمية</a:t>
            </a:r>
            <a:endParaRPr lang="ar-SA" dirty="0">
              <a:solidFill>
                <a:srgbClr val="C00000"/>
              </a:solidFill>
            </a:endParaRPr>
          </a:p>
        </p:txBody>
      </p:sp>
      <p:sp>
        <p:nvSpPr>
          <p:cNvPr id="3" name="عنصر نائب للمحتوى 2"/>
          <p:cNvSpPr>
            <a:spLocks noGrp="1"/>
          </p:cNvSpPr>
          <p:nvPr>
            <p:ph idx="1"/>
          </p:nvPr>
        </p:nvSpPr>
        <p:spPr/>
        <p:txBody>
          <a:bodyPr>
            <a:normAutofit/>
          </a:bodyPr>
          <a:lstStyle/>
          <a:p>
            <a:pPr lvl="0" rtl="1"/>
            <a:r>
              <a:rPr lang="ar-SA" b="1" dirty="0" smtClean="0"/>
              <a:t>وتعتمد على تجهيز حجرة الدراسة بعدد من الأركان المزود</a:t>
            </a:r>
            <a:r>
              <a:rPr lang="ar-EG" b="1" dirty="0" smtClean="0"/>
              <a:t>ة</a:t>
            </a:r>
            <a:r>
              <a:rPr lang="ar-SA" b="1" dirty="0" smtClean="0"/>
              <a:t> ببعض المواد والوسائل التعليمية والمصادر التي ترتبط بنوع من أنواع المواهب والقدرات مثل ( ركن الفنون، العلوم، الدراسات الاجتماعية .. الخ ) ويتناسب هذا النوع مع التلاميذ بالمرحلة الابتدائية، وعندما ينتهى التلميذ من الأنشطة التعليمية المطلوبة منه فى ركن من الأركان ينتقل إلى ركن آخر ليمارس الأنشطة التعليمية التى تستهويه، وفى النهاية يقوم المعلم بتقييم أداء كل تلميذ فى </a:t>
            </a:r>
            <a:r>
              <a:rPr lang="ar-EG" b="1" dirty="0" smtClean="0"/>
              <a:t>كل </a:t>
            </a:r>
            <a:r>
              <a:rPr lang="ar-SA" b="1" dirty="0" smtClean="0"/>
              <a:t>الأركان ويضع له التقدير المناسب.</a:t>
            </a:r>
            <a:endParaRPr lang="en-US" dirty="0" smtClean="0"/>
          </a:p>
          <a:p>
            <a:pPr rtl="1"/>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67494"/>
            <a:ext cx="8915400" cy="1018366"/>
          </a:xfrm>
        </p:spPr>
        <p:txBody>
          <a:bodyPr/>
          <a:lstStyle/>
          <a:p>
            <a:pPr algn="ctr"/>
            <a:r>
              <a:rPr lang="ar-SA" b="1" dirty="0" smtClean="0">
                <a:solidFill>
                  <a:srgbClr val="C00000"/>
                </a:solidFill>
              </a:rPr>
              <a:t>التعلم الإلكتروني</a:t>
            </a:r>
            <a:endParaRPr lang="ar-SA" dirty="0">
              <a:solidFill>
                <a:srgbClr val="C00000"/>
              </a:solidFill>
            </a:endParaRPr>
          </a:p>
        </p:txBody>
      </p:sp>
      <p:sp>
        <p:nvSpPr>
          <p:cNvPr id="3" name="عنصر نائب للمحتوى 2"/>
          <p:cNvSpPr>
            <a:spLocks noGrp="1"/>
          </p:cNvSpPr>
          <p:nvPr>
            <p:ph idx="1"/>
          </p:nvPr>
        </p:nvSpPr>
        <p:spPr>
          <a:xfrm>
            <a:off x="495300" y="1357298"/>
            <a:ext cx="8915400" cy="5143536"/>
          </a:xfrm>
        </p:spPr>
        <p:txBody>
          <a:bodyPr>
            <a:normAutofit lnSpcReduction="10000"/>
          </a:bodyPr>
          <a:lstStyle/>
          <a:p>
            <a:pPr lvl="0"/>
            <a:r>
              <a:rPr lang="ar-SA" b="1" dirty="0" smtClean="0"/>
              <a:t>يعتمد على التعلم </a:t>
            </a:r>
            <a:r>
              <a:rPr lang="ar-SA" b="1" dirty="0" err="1" smtClean="0"/>
              <a:t>الذاتى</a:t>
            </a:r>
            <a:r>
              <a:rPr lang="ar-SA" b="1" dirty="0" smtClean="0"/>
              <a:t>، وعلى </a:t>
            </a:r>
            <a:r>
              <a:rPr lang="ar-SA" b="1" dirty="0" err="1" smtClean="0"/>
              <a:t>تفريد</a:t>
            </a:r>
            <a:r>
              <a:rPr lang="ar-SA" b="1" dirty="0" smtClean="0"/>
              <a:t> التعليم، وعلى التركيز على المتعلم بدلا من المعلم، وهو ما يتناسب مع طبيعة المتفوقين والموهوبين الذين يميلون إلى الاستقلالية والحرية</a:t>
            </a:r>
            <a:endParaRPr lang="en-US" dirty="0" smtClean="0"/>
          </a:p>
          <a:p>
            <a:pPr lvl="0"/>
            <a:r>
              <a:rPr lang="ar-SA" b="1" dirty="0" smtClean="0"/>
              <a:t>يتميز التعلم </a:t>
            </a:r>
            <a:r>
              <a:rPr lang="ar-SA" b="1" dirty="0" err="1" smtClean="0"/>
              <a:t>الإلكترونى</a:t>
            </a:r>
            <a:r>
              <a:rPr lang="ar-SA" b="1" dirty="0" smtClean="0"/>
              <a:t> بالتفاعلية من خلال المجتمعات الافتراضية ومن خلالها يتكون ما يعرف بالفصل </a:t>
            </a:r>
            <a:r>
              <a:rPr lang="ar-SA" b="1" dirty="0" err="1" smtClean="0"/>
              <a:t>الافتراضى</a:t>
            </a:r>
            <a:r>
              <a:rPr lang="ar-SA" b="1" dirty="0" smtClean="0"/>
              <a:t> </a:t>
            </a:r>
            <a:r>
              <a:rPr lang="ar-EG" b="1" dirty="0" smtClean="0"/>
              <a:t>حيث</a:t>
            </a:r>
            <a:r>
              <a:rPr lang="ar-SA" b="1" dirty="0" smtClean="0"/>
              <a:t> يجتمع </a:t>
            </a:r>
            <a:r>
              <a:rPr lang="ar-EG" b="1" dirty="0" smtClean="0"/>
              <a:t>المعلم مع </a:t>
            </a:r>
            <a:r>
              <a:rPr lang="ar-SA" b="1" dirty="0" smtClean="0"/>
              <a:t>طلابه على الشبكات لدراسة المقررات </a:t>
            </a:r>
            <a:r>
              <a:rPr lang="ar-SA" b="1" dirty="0" err="1" smtClean="0"/>
              <a:t>فى</a:t>
            </a:r>
            <a:r>
              <a:rPr lang="ar-SA" b="1" dirty="0" smtClean="0"/>
              <a:t> توقيت متزامن أو غير متزامن</a:t>
            </a:r>
            <a:r>
              <a:rPr lang="en-US" b="1" dirty="0" smtClean="0"/>
              <a:t>.</a:t>
            </a:r>
            <a:endParaRPr lang="en-US" dirty="0" smtClean="0"/>
          </a:p>
          <a:p>
            <a:pPr lvl="0"/>
            <a:r>
              <a:rPr lang="ar-SA" b="1" dirty="0" smtClean="0"/>
              <a:t>حاجة المتفوقين والموهوبين </a:t>
            </a:r>
            <a:r>
              <a:rPr lang="ar-EG" b="1" dirty="0" smtClean="0"/>
              <a:t>إ</a:t>
            </a:r>
            <a:r>
              <a:rPr lang="ar-SA" b="1" dirty="0" err="1" smtClean="0"/>
              <a:t>لى</a:t>
            </a:r>
            <a:r>
              <a:rPr lang="ar-SA" b="1" dirty="0" smtClean="0"/>
              <a:t> التقدير والتدعيم وهو ما يتحقق لهم من خلال صور التعزيز المختلفة </a:t>
            </a:r>
            <a:r>
              <a:rPr lang="ar-SA" b="1" dirty="0" err="1" smtClean="0"/>
              <a:t>التى</a:t>
            </a:r>
            <a:r>
              <a:rPr lang="ar-SA" b="1" dirty="0" smtClean="0"/>
              <a:t> تعتبر ضرورة </a:t>
            </a:r>
            <a:r>
              <a:rPr lang="ar-SA" b="1" dirty="0" err="1" smtClean="0"/>
              <a:t>فى</a:t>
            </a:r>
            <a:r>
              <a:rPr lang="ar-SA" b="1" dirty="0" smtClean="0"/>
              <a:t> بناء برامج التعلم </a:t>
            </a:r>
            <a:r>
              <a:rPr lang="ar-SA" b="1" dirty="0" err="1" smtClean="0"/>
              <a:t>الإلكترونى</a:t>
            </a:r>
            <a:r>
              <a:rPr lang="ar-SA" b="1" dirty="0" smtClean="0"/>
              <a:t>، والتقويم المستمر.</a:t>
            </a: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solidFill>
                  <a:srgbClr val="C00000"/>
                </a:solidFill>
              </a:rPr>
              <a:t>التعلم الإلكتروني</a:t>
            </a:r>
            <a:endParaRPr lang="ar-SA" b="1" dirty="0">
              <a:solidFill>
                <a:srgbClr val="C00000"/>
              </a:solidFill>
            </a:endParaRPr>
          </a:p>
        </p:txBody>
      </p:sp>
      <p:sp>
        <p:nvSpPr>
          <p:cNvPr id="3" name="عنصر نائب للمحتوى 2"/>
          <p:cNvSpPr>
            <a:spLocks noGrp="1"/>
          </p:cNvSpPr>
          <p:nvPr>
            <p:ph idx="1"/>
          </p:nvPr>
        </p:nvSpPr>
        <p:spPr/>
        <p:txBody>
          <a:bodyPr>
            <a:normAutofit/>
          </a:bodyPr>
          <a:lstStyle/>
          <a:p>
            <a:pPr lvl="0"/>
            <a:r>
              <a:rPr lang="ar-SA" b="1" dirty="0" smtClean="0"/>
              <a:t>تتميز الشبكات الإلكترونية والمواقع المتاحة </a:t>
            </a:r>
            <a:r>
              <a:rPr lang="ar-SA" b="1" dirty="0" err="1" smtClean="0"/>
              <a:t>فى</a:t>
            </a:r>
            <a:r>
              <a:rPr lang="ar-SA" b="1" dirty="0" smtClean="0"/>
              <a:t> بناء نظم التعلم </a:t>
            </a:r>
            <a:r>
              <a:rPr lang="ar-SA" b="1" dirty="0" err="1" smtClean="0"/>
              <a:t>الإلكترونى</a:t>
            </a:r>
            <a:r>
              <a:rPr lang="ar-SA" b="1" dirty="0" smtClean="0"/>
              <a:t> بالتنوع والثراء حيث تتميز شبكة الإنترنت بوجود أكثر من 5 مليون موقع متنوع، كما تتميز الشبكة بوفرة مصادر التعلم الرقمية والافتراضية مثل المكتبات الرقمية والمتاحف الافتراضية</a:t>
            </a:r>
            <a:endParaRPr lang="en-US" dirty="0" smtClean="0"/>
          </a:p>
          <a:p>
            <a:r>
              <a:rPr lang="ar-SA" b="1" dirty="0" smtClean="0"/>
              <a:t>تتميز شبكة الويب بتوافر نظم العرض </a:t>
            </a:r>
            <a:r>
              <a:rPr lang="ar-SA" b="1" dirty="0" err="1" smtClean="0"/>
              <a:t>التى</a:t>
            </a:r>
            <a:r>
              <a:rPr lang="ar-SA" b="1" dirty="0" smtClean="0"/>
              <a:t> تعتمد على النص الفائق والوسائل الفائقة </a:t>
            </a:r>
            <a:r>
              <a:rPr lang="ar-SA" b="1" dirty="0" err="1" smtClean="0"/>
              <a:t>التى</a:t>
            </a:r>
            <a:r>
              <a:rPr lang="ar-SA" b="1" dirty="0" smtClean="0"/>
              <a:t> تلبى الحاجة إلى التعلم </a:t>
            </a:r>
            <a:r>
              <a:rPr lang="ar-SA" b="1" dirty="0" err="1" smtClean="0"/>
              <a:t>الإثرائى</a:t>
            </a:r>
            <a:endParaRPr lang="ar-SA" dirty="0" smtClean="0"/>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67494"/>
            <a:ext cx="8915400" cy="1089804"/>
          </a:xfrm>
        </p:spPr>
        <p:txBody>
          <a:bodyPr>
            <a:normAutofit/>
          </a:bodyPr>
          <a:lstStyle/>
          <a:p>
            <a:pPr algn="ctr"/>
            <a:r>
              <a:rPr lang="ar-EG" sz="3600" b="1" dirty="0" smtClean="0">
                <a:solidFill>
                  <a:srgbClr val="C00000"/>
                </a:solidFill>
              </a:rPr>
              <a:t>أدوار معلم المتفوقين والموهوبين</a:t>
            </a:r>
            <a:endParaRPr lang="ar-SA" sz="3600" b="1" dirty="0">
              <a:solidFill>
                <a:srgbClr val="C00000"/>
              </a:solidFill>
            </a:endParaRPr>
          </a:p>
        </p:txBody>
      </p:sp>
      <p:sp>
        <p:nvSpPr>
          <p:cNvPr id="3" name="عنصر نائب للمحتوى 2"/>
          <p:cNvSpPr>
            <a:spLocks noGrp="1"/>
          </p:cNvSpPr>
          <p:nvPr>
            <p:ph idx="1"/>
          </p:nvPr>
        </p:nvSpPr>
        <p:spPr>
          <a:xfrm>
            <a:off x="495300" y="1571612"/>
            <a:ext cx="9023779" cy="4929222"/>
          </a:xfrm>
        </p:spPr>
        <p:txBody>
          <a:bodyPr>
            <a:normAutofit lnSpcReduction="10000"/>
          </a:bodyPr>
          <a:lstStyle/>
          <a:p>
            <a:pPr lvl="0"/>
            <a:r>
              <a:rPr lang="ar-SA" sz="3600" b="1" dirty="0" smtClean="0"/>
              <a:t>أن يؤمن بأهمية استغلال طاقات وقدرات المتفوقين والموهوبين، وأن يكون ملما بسيكولوجيتهم.</a:t>
            </a:r>
            <a:endParaRPr lang="en-US" sz="3600" dirty="0" smtClean="0"/>
          </a:p>
          <a:p>
            <a:pPr lvl="0"/>
            <a:r>
              <a:rPr lang="ar-SA" sz="3600" b="1" dirty="0" smtClean="0"/>
              <a:t>أن يتقن مهارات التدريس الخاصة بالمادة </a:t>
            </a:r>
            <a:r>
              <a:rPr lang="ar-SA" sz="3600" b="1" dirty="0" err="1" smtClean="0"/>
              <a:t>التى</a:t>
            </a:r>
            <a:r>
              <a:rPr lang="ar-SA" sz="3600" b="1" dirty="0" smtClean="0"/>
              <a:t> يقوم</a:t>
            </a:r>
            <a:endParaRPr lang="en-US" sz="3600" dirty="0" smtClean="0"/>
          </a:p>
          <a:p>
            <a:pPr lvl="0"/>
            <a:r>
              <a:rPr lang="ar-SA" sz="3600" b="1" dirty="0" smtClean="0"/>
              <a:t>توفير جو من الحرية لانطلاق تفكير المتعلمين.</a:t>
            </a:r>
            <a:endParaRPr lang="en-US" sz="3600" dirty="0" smtClean="0"/>
          </a:p>
          <a:p>
            <a:pPr lvl="0"/>
            <a:r>
              <a:rPr lang="ar-SA" sz="3600" b="1" dirty="0" smtClean="0"/>
              <a:t>التركيز على تنمية مهارات التفكير العليا.</a:t>
            </a:r>
            <a:endParaRPr lang="en-US" sz="3600" dirty="0" smtClean="0"/>
          </a:p>
          <a:p>
            <a:pPr lvl="0"/>
            <a:r>
              <a:rPr lang="ar-SA" sz="3600" b="1" dirty="0" smtClean="0"/>
              <a:t>أن يكون مرنا ومتحمسا للعمل مع التلاميذ المتفوقين والموهوبين.</a:t>
            </a:r>
            <a:endParaRPr lang="en-US" sz="3600" dirty="0" smtClean="0"/>
          </a:p>
          <a:p>
            <a:pPr>
              <a:buNone/>
            </a:pPr>
            <a:r>
              <a:rPr lang="ar-SA" sz="3600" b="1" dirty="0" smtClean="0"/>
              <a:t> </a:t>
            </a:r>
            <a:endParaRPr lang="en-US" sz="3600" dirty="0" smtClean="0"/>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sz="4800" b="1" dirty="0" smtClean="0">
                <a:solidFill>
                  <a:srgbClr val="C00000"/>
                </a:solidFill>
              </a:rPr>
              <a:t>أدوار معلم المتفوقين والموهوبين</a:t>
            </a:r>
            <a:endParaRPr lang="ar-SA" dirty="0">
              <a:solidFill>
                <a:srgbClr val="C00000"/>
              </a:solidFill>
            </a:endParaRPr>
          </a:p>
        </p:txBody>
      </p:sp>
      <p:sp>
        <p:nvSpPr>
          <p:cNvPr id="3" name="عنصر نائب للمحتوى 2"/>
          <p:cNvSpPr>
            <a:spLocks noGrp="1"/>
          </p:cNvSpPr>
          <p:nvPr>
            <p:ph idx="1"/>
          </p:nvPr>
        </p:nvSpPr>
        <p:spPr/>
        <p:txBody>
          <a:bodyPr>
            <a:normAutofit/>
          </a:bodyPr>
          <a:lstStyle/>
          <a:p>
            <a:pPr lvl="0"/>
            <a:r>
              <a:rPr lang="ar-SA" b="1" dirty="0" smtClean="0"/>
              <a:t>أن يتسع صدره بأسئلة واستفسارات التلاميذ المتفوقين والموهوبين. فهناك الكثير من العباقرة والمبدعين الذين كانوا يعانون من عدم قدرة المعلمين على التعامل معهم بطريقة تتناسب مع قدراتهم ومواهبهم  أمثال (توماس </a:t>
            </a:r>
            <a:r>
              <a:rPr lang="ar-SA" b="1" dirty="0" err="1" smtClean="0"/>
              <a:t>آديسون</a:t>
            </a:r>
            <a:r>
              <a:rPr lang="ar-SA" b="1" dirty="0" smtClean="0"/>
              <a:t>، وإسحاق نيوتن، وتشرشل ..)</a:t>
            </a:r>
          </a:p>
          <a:p>
            <a:pPr lvl="0"/>
            <a:r>
              <a:rPr lang="ar-SA" b="1" dirty="0" smtClean="0"/>
              <a:t>أن ينوع من طرق التدريس والأنشطة الوسائل والمواد التعليمية وأساليب التقويم المستخدمة.</a:t>
            </a:r>
            <a:endParaRPr lang="en-US" dirty="0" smtClean="0"/>
          </a:p>
          <a:p>
            <a:pPr lvl="0"/>
            <a:r>
              <a:rPr lang="ar-SA" b="1" dirty="0" smtClean="0"/>
              <a:t>إتقان مهارات تنمية التفكير </a:t>
            </a:r>
            <a:r>
              <a:rPr lang="ar-SA" b="1" dirty="0" err="1" smtClean="0"/>
              <a:t>الإبداعى</a:t>
            </a:r>
            <a:r>
              <a:rPr lang="ar-SA" b="1" dirty="0" smtClean="0"/>
              <a:t> والناقد والتفكير </a:t>
            </a:r>
            <a:r>
              <a:rPr lang="ar-SA" b="1" dirty="0" err="1" smtClean="0"/>
              <a:t>المستقبلى</a:t>
            </a:r>
            <a:r>
              <a:rPr lang="ar-SA" b="1" dirty="0" smtClean="0"/>
              <a:t>.</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67494"/>
            <a:ext cx="8915400" cy="1232680"/>
          </a:xfrm>
        </p:spPr>
        <p:txBody>
          <a:bodyPr>
            <a:normAutofit/>
          </a:bodyPr>
          <a:lstStyle/>
          <a:p>
            <a:pPr algn="ctr"/>
            <a:r>
              <a:rPr lang="ar-EG" sz="4000" b="1" dirty="0" smtClean="0">
                <a:solidFill>
                  <a:srgbClr val="C00000"/>
                </a:solidFill>
              </a:rPr>
              <a:t>أدوار معلم المتفوقين والموهوبين</a:t>
            </a:r>
            <a:endParaRPr lang="ar-SA" sz="4000" dirty="0">
              <a:solidFill>
                <a:srgbClr val="C00000"/>
              </a:solidFill>
            </a:endParaRPr>
          </a:p>
        </p:txBody>
      </p:sp>
      <p:sp>
        <p:nvSpPr>
          <p:cNvPr id="3" name="عنصر نائب للمحتوى 2"/>
          <p:cNvSpPr>
            <a:spLocks noGrp="1"/>
          </p:cNvSpPr>
          <p:nvPr>
            <p:ph idx="1"/>
          </p:nvPr>
        </p:nvSpPr>
        <p:spPr>
          <a:xfrm>
            <a:off x="495300" y="1500174"/>
            <a:ext cx="8915400" cy="4857784"/>
          </a:xfrm>
        </p:spPr>
        <p:txBody>
          <a:bodyPr>
            <a:normAutofit lnSpcReduction="10000"/>
          </a:bodyPr>
          <a:lstStyle/>
          <a:p>
            <a:pPr lvl="0" rtl="1">
              <a:buFont typeface="Arial" pitchFamily="34" charset="0"/>
              <a:buChar char="•"/>
            </a:pPr>
            <a:r>
              <a:rPr lang="ar-SA" b="1" dirty="0" smtClean="0"/>
              <a:t>الإلمام بالجديد </a:t>
            </a:r>
            <a:r>
              <a:rPr lang="ar-SA" b="1" dirty="0" err="1" smtClean="0"/>
              <a:t>فى</a:t>
            </a:r>
            <a:r>
              <a:rPr lang="ar-SA" b="1" dirty="0" smtClean="0"/>
              <a:t> مجال تخصصه وفى مجال التربية وطرق التدريس.</a:t>
            </a:r>
            <a:endParaRPr lang="en-US" dirty="0" smtClean="0"/>
          </a:p>
          <a:p>
            <a:pPr lvl="0" rtl="1">
              <a:buFont typeface="Arial" pitchFamily="34" charset="0"/>
              <a:buChar char="•"/>
            </a:pPr>
            <a:r>
              <a:rPr lang="ar-SA" b="1" dirty="0" smtClean="0"/>
              <a:t>أن يمر ببرامج تدريبيه متخصصة </a:t>
            </a:r>
            <a:r>
              <a:rPr lang="ar-SA" b="1" dirty="0" err="1" smtClean="0"/>
              <a:t>فى</a:t>
            </a:r>
            <a:r>
              <a:rPr lang="ar-SA" b="1" dirty="0" smtClean="0"/>
              <a:t> كيفية التدريس للمتفوقين والموهوبين.</a:t>
            </a:r>
            <a:endParaRPr lang="en-US" dirty="0" smtClean="0"/>
          </a:p>
          <a:p>
            <a:pPr lvl="0" rtl="1">
              <a:buFont typeface="Arial" pitchFamily="34" charset="0"/>
              <a:buChar char="•"/>
            </a:pPr>
            <a:r>
              <a:rPr lang="ar-SA" b="1" dirty="0" smtClean="0"/>
              <a:t>يقدر ويكتشف مواهب التلاميذ.</a:t>
            </a:r>
            <a:endParaRPr lang="en-US" dirty="0" smtClean="0"/>
          </a:p>
          <a:p>
            <a:pPr lvl="0" rtl="1">
              <a:buFont typeface="Arial" pitchFamily="34" charset="0"/>
              <a:buChar char="•"/>
            </a:pPr>
            <a:r>
              <a:rPr lang="ar-SA" b="1" dirty="0" smtClean="0"/>
              <a:t>يساعد المتعلم على اكتساب مهارات التعلم </a:t>
            </a:r>
            <a:r>
              <a:rPr lang="ar-SA" b="1" dirty="0" err="1" smtClean="0"/>
              <a:t>الذاتى</a:t>
            </a:r>
            <a:r>
              <a:rPr lang="ar-SA" b="1" dirty="0" smtClean="0"/>
              <a:t>.</a:t>
            </a:r>
            <a:endParaRPr lang="en-US" dirty="0" smtClean="0"/>
          </a:p>
          <a:p>
            <a:pPr lvl="0" rtl="1">
              <a:buFont typeface="Arial" pitchFamily="34" charset="0"/>
              <a:buChar char="•"/>
            </a:pPr>
            <a:r>
              <a:rPr lang="ar-SA" b="1" dirty="0" smtClean="0"/>
              <a:t>يتعاون مع أسرة </a:t>
            </a:r>
            <a:r>
              <a:rPr lang="ar-EG" b="1" dirty="0" smtClean="0"/>
              <a:t>المتعلم </a:t>
            </a:r>
            <a:r>
              <a:rPr lang="ar-SA" b="1" dirty="0" err="1" smtClean="0"/>
              <a:t>فى</a:t>
            </a:r>
            <a:r>
              <a:rPr lang="ar-SA" b="1" dirty="0" smtClean="0"/>
              <a:t> الاستفادة من قدرات التلميذ </a:t>
            </a:r>
            <a:r>
              <a:rPr lang="ar-SA" b="1" dirty="0" err="1" smtClean="0"/>
              <a:t>التى</a:t>
            </a:r>
            <a:r>
              <a:rPr lang="ar-SA" b="1" dirty="0" smtClean="0"/>
              <a:t> قد يغفلونها.</a:t>
            </a:r>
            <a:endParaRPr lang="en-US" dirty="0" smtClean="0"/>
          </a:p>
          <a:p>
            <a:pPr lvl="0" rtl="1">
              <a:buFont typeface="Arial" pitchFamily="34" charset="0"/>
              <a:buChar char="•"/>
            </a:pPr>
            <a:r>
              <a:rPr lang="ar-SA" b="1" dirty="0" smtClean="0"/>
              <a:t>لديه الجرأة </a:t>
            </a:r>
            <a:r>
              <a:rPr lang="ar-SA" b="1" dirty="0" err="1" smtClean="0"/>
              <a:t>فى</a:t>
            </a:r>
            <a:r>
              <a:rPr lang="ar-SA" b="1" dirty="0" smtClean="0"/>
              <a:t> أن يقول لتلاميذه لا أعرف لنبحث عن الحل معا.</a:t>
            </a:r>
            <a:endParaRPr lang="en-US" dirty="0" smtClean="0"/>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C00000"/>
                </a:solidFill>
              </a:rPr>
              <a:t>مبادئ التعلم النشط</a:t>
            </a:r>
            <a:endParaRPr lang="en-US" dirty="0" smtClean="0">
              <a:solidFill>
                <a:srgbClr val="C00000"/>
              </a:solidFill>
            </a:endParaRPr>
          </a:p>
        </p:txBody>
      </p:sp>
      <p:sp>
        <p:nvSpPr>
          <p:cNvPr id="3" name="عنصر نائب للمحتوى 2"/>
          <p:cNvSpPr>
            <a:spLocks noGrp="1"/>
          </p:cNvSpPr>
          <p:nvPr>
            <p:ph idx="1"/>
          </p:nvPr>
        </p:nvSpPr>
        <p:spPr/>
        <p:txBody>
          <a:bodyPr>
            <a:normAutofit fontScale="92500" lnSpcReduction="20000"/>
          </a:bodyPr>
          <a:lstStyle/>
          <a:p>
            <a:pPr lvl="0" rtl="1">
              <a:buFont typeface="Arial" pitchFamily="34" charset="0"/>
              <a:buChar char="•"/>
            </a:pPr>
            <a:r>
              <a:rPr lang="ar-SA" b="1" dirty="0" smtClean="0"/>
              <a:t>وجود تواصل فعال وحقيقي بين المعلم والمتعلم من خلال الممارسات التدريسية.</a:t>
            </a:r>
            <a:endParaRPr lang="en-US" dirty="0" smtClean="0"/>
          </a:p>
          <a:p>
            <a:pPr lvl="0" rtl="1">
              <a:buFont typeface="Arial" pitchFamily="34" charset="0"/>
              <a:buChar char="•"/>
            </a:pPr>
            <a:r>
              <a:rPr lang="ar-SA" b="1" dirty="0" smtClean="0"/>
              <a:t>وجود تعاون بين المتعلمين من خلال تنفيذ الأنشطة التعليمية</a:t>
            </a:r>
            <a:endParaRPr lang="en-US" dirty="0" smtClean="0"/>
          </a:p>
          <a:p>
            <a:pPr lvl="0" rtl="1">
              <a:buFont typeface="Arial" pitchFamily="34" charset="0"/>
              <a:buChar char="•"/>
            </a:pPr>
            <a:r>
              <a:rPr lang="ar-SA" b="1" dirty="0" smtClean="0"/>
              <a:t>توفير الوقت الكافي لحدوث عملية التعلم.</a:t>
            </a:r>
            <a:endParaRPr lang="en-US" dirty="0" smtClean="0"/>
          </a:p>
          <a:p>
            <a:pPr lvl="0" rtl="1">
              <a:buFont typeface="Arial" pitchFamily="34" charset="0"/>
              <a:buChar char="•"/>
            </a:pPr>
            <a:r>
              <a:rPr lang="ar-SA" b="1" dirty="0" smtClean="0"/>
              <a:t>قيام الطلاب بأنشطة تعليمية متنوعة تعتمد على دراسة الأفكار وحل المشكلات، وفعل الأشياء بأيديهم وتجريبها، وتقديم المساعدة وتلقيها من بعضهم، وربط ما </a:t>
            </a:r>
            <a:r>
              <a:rPr lang="ar-SA" b="1" dirty="0" smtClean="0"/>
              <a:t>العمل على تقدير المواهب يتعلمونه </a:t>
            </a:r>
            <a:r>
              <a:rPr lang="ar-SA" b="1" dirty="0" smtClean="0"/>
              <a:t>بواقع حياتهم.</a:t>
            </a:r>
            <a:endParaRPr lang="en-US" dirty="0" smtClean="0"/>
          </a:p>
          <a:p>
            <a:pPr lvl="0" rtl="1">
              <a:buFont typeface="Arial" pitchFamily="34" charset="0"/>
              <a:buChar char="•"/>
            </a:pPr>
            <a:r>
              <a:rPr lang="ar-SA" b="1" dirty="0" smtClean="0"/>
              <a:t>من </a:t>
            </a:r>
            <a:r>
              <a:rPr lang="ar-SA" b="1" dirty="0" smtClean="0"/>
              <a:t>خلال تنوع طرق التدريس والأنشطة التعليمية.</a:t>
            </a:r>
            <a:endParaRPr lang="en-US" dirty="0" smtClean="0"/>
          </a:p>
          <a:p>
            <a:pPr lvl="0" rtl="1">
              <a:buFont typeface="Arial" pitchFamily="34" charset="0"/>
              <a:buChar char="•"/>
            </a:pPr>
            <a:r>
              <a:rPr lang="ar-SA" b="1" dirty="0" smtClean="0"/>
              <a:t>إشراك الطلاب في تنفيذ أنشطة تحفزهم على التفكير فيما يتعلمونه.</a:t>
            </a:r>
            <a:endParaRPr lang="en-US"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lvl="1" algn="ctr"/>
            <a:r>
              <a:rPr lang="ar-SA" sz="4000" b="1" dirty="0" smtClean="0">
                <a:solidFill>
                  <a:srgbClr val="C00000"/>
                </a:solidFill>
              </a:rPr>
              <a:t>إستراتيجيات التعلم النشط</a:t>
            </a:r>
            <a:endParaRPr lang="en-US" sz="4000" b="1" dirty="0" smtClean="0">
              <a:solidFill>
                <a:srgbClr val="C00000"/>
              </a:solidFill>
            </a:endParaRPr>
          </a:p>
        </p:txBody>
      </p:sp>
      <p:sp>
        <p:nvSpPr>
          <p:cNvPr id="3" name="عنصر نائب للمحتوى 2"/>
          <p:cNvSpPr>
            <a:spLocks noGrp="1"/>
          </p:cNvSpPr>
          <p:nvPr>
            <p:ph idx="1"/>
          </p:nvPr>
        </p:nvSpPr>
        <p:spPr>
          <a:xfrm>
            <a:off x="495300" y="1428737"/>
            <a:ext cx="8915400" cy="4697427"/>
          </a:xfrm>
        </p:spPr>
        <p:txBody>
          <a:bodyPr>
            <a:normAutofit/>
          </a:bodyPr>
          <a:lstStyle/>
          <a:p>
            <a:pPr>
              <a:buNone/>
            </a:pPr>
            <a:r>
              <a:rPr lang="ar-EG" b="1" dirty="0" smtClean="0"/>
              <a:t>1</a:t>
            </a:r>
            <a:r>
              <a:rPr lang="ar-SA" b="1" dirty="0" smtClean="0"/>
              <a:t>. </a:t>
            </a:r>
            <a:r>
              <a:rPr lang="ar-SA" b="1" dirty="0" smtClean="0">
                <a:solidFill>
                  <a:srgbClr val="C00000"/>
                </a:solidFill>
              </a:rPr>
              <a:t>كل الفصل يتعلم</a:t>
            </a:r>
            <a:endParaRPr lang="en-US" sz="2400" dirty="0" smtClean="0">
              <a:solidFill>
                <a:srgbClr val="C00000"/>
              </a:solidFill>
            </a:endParaRPr>
          </a:p>
          <a:p>
            <a:pPr rtl="1">
              <a:buNone/>
            </a:pPr>
            <a:r>
              <a:rPr lang="ar-SA" b="1" dirty="0" smtClean="0"/>
              <a:t>     وتضم الإستراتيجيات التالية:</a:t>
            </a:r>
            <a:endParaRPr lang="en-US" sz="2400" dirty="0" smtClean="0"/>
          </a:p>
          <a:p>
            <a:pPr lvl="1" rtl="1"/>
            <a:r>
              <a:rPr lang="ar-SA" b="1" dirty="0" smtClean="0"/>
              <a:t>المحاضرة، خاصة المحاضرة المطورة التي تعتمد على التفاعل والمناقشة.</a:t>
            </a:r>
            <a:endParaRPr lang="en-US" sz="2000" dirty="0" smtClean="0"/>
          </a:p>
          <a:p>
            <a:pPr lvl="1" rtl="1"/>
            <a:r>
              <a:rPr lang="ar-SA" b="1" dirty="0" smtClean="0"/>
              <a:t>الكتابة، وتعتمد على أنشطة كتابية قصيرة مثل: ورقة الدقيقة الواحدة وسجلات الأداء، وتحرير صحيفة الفصل، وتدريبات الكتابة القصيرة </a:t>
            </a:r>
            <a:endParaRPr lang="en-US" sz="2000" dirty="0" smtClean="0"/>
          </a:p>
          <a:p>
            <a:pPr lvl="1" rtl="1"/>
            <a:r>
              <a:rPr lang="ar-SA" b="1" dirty="0" smtClean="0"/>
              <a:t>استخدام الوسائل البصرية، كالألغاز المصورة، ورسوم الكاريكاتير.</a:t>
            </a:r>
            <a:endParaRPr lang="en-US" sz="2000" dirty="0" smtClean="0"/>
          </a:p>
          <a:p>
            <a:pPr rtl="1"/>
            <a:endParaRPr lang="en-US" sz="20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400" b="1" dirty="0" smtClean="0">
                <a:solidFill>
                  <a:srgbClr val="C00000"/>
                </a:solidFill>
              </a:rPr>
              <a:t>إستراتيجيات التعلم النشط</a:t>
            </a:r>
            <a:endParaRPr lang="ar-SA" dirty="0">
              <a:solidFill>
                <a:srgbClr val="C00000"/>
              </a:solidFill>
            </a:endParaRPr>
          </a:p>
        </p:txBody>
      </p:sp>
      <p:sp>
        <p:nvSpPr>
          <p:cNvPr id="3" name="عنصر نائب للمحتوى 2"/>
          <p:cNvSpPr>
            <a:spLocks noGrp="1"/>
          </p:cNvSpPr>
          <p:nvPr>
            <p:ph idx="1"/>
          </p:nvPr>
        </p:nvSpPr>
        <p:spPr/>
        <p:txBody>
          <a:bodyPr/>
          <a:lstStyle/>
          <a:p>
            <a:r>
              <a:rPr lang="ar-SA" b="1" dirty="0" smtClean="0">
                <a:solidFill>
                  <a:srgbClr val="C00000"/>
                </a:solidFill>
              </a:rPr>
              <a:t>التعلم في مجموعات صغيرة</a:t>
            </a:r>
            <a:endParaRPr lang="en-US" sz="2400" dirty="0" smtClean="0">
              <a:solidFill>
                <a:srgbClr val="C00000"/>
              </a:solidFill>
            </a:endParaRPr>
          </a:p>
          <a:p>
            <a:r>
              <a:rPr lang="ar-SA" b="1" dirty="0" smtClean="0"/>
              <a:t>وتضم الإستراتيجيات التالية:</a:t>
            </a:r>
            <a:endParaRPr lang="en-US" sz="2400" dirty="0" smtClean="0"/>
          </a:p>
          <a:p>
            <a:pPr lvl="1"/>
            <a:r>
              <a:rPr lang="ar-SA" b="1" dirty="0" smtClean="0"/>
              <a:t>حل المشكلات </a:t>
            </a:r>
            <a:endParaRPr lang="en-US" sz="2000" dirty="0" smtClean="0"/>
          </a:p>
          <a:p>
            <a:pPr lvl="1"/>
            <a:r>
              <a:rPr lang="ar-SA" b="1" dirty="0" smtClean="0"/>
              <a:t>العصف الذهني، ويعتمد على طرح مشكلات أمام الطلاب، ويطلب منهم استدعاء وتوليد الأفكار بحرية وبطريقة جماعية، وفقا لمبادئ العصف الذهني.</a:t>
            </a:r>
            <a:endParaRPr lang="en-US" sz="2000"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إستراتيجيات التعلم النشط</a:t>
            </a:r>
            <a:endParaRPr lang="ar-SA" dirty="0"/>
          </a:p>
        </p:txBody>
      </p:sp>
      <p:sp>
        <p:nvSpPr>
          <p:cNvPr id="3" name="عنصر نائب للمحتوى 2"/>
          <p:cNvSpPr>
            <a:spLocks noGrp="1"/>
          </p:cNvSpPr>
          <p:nvPr>
            <p:ph idx="1"/>
          </p:nvPr>
        </p:nvSpPr>
        <p:spPr/>
        <p:txBody>
          <a:bodyPr>
            <a:normAutofit lnSpcReduction="10000"/>
          </a:bodyPr>
          <a:lstStyle/>
          <a:p>
            <a:r>
              <a:rPr lang="ar-SA" b="1" dirty="0" smtClean="0">
                <a:solidFill>
                  <a:srgbClr val="C00000"/>
                </a:solidFill>
              </a:rPr>
              <a:t>التعلم التعاوني والتنافسي</a:t>
            </a:r>
            <a:endParaRPr lang="en-US" sz="2400" dirty="0" smtClean="0">
              <a:solidFill>
                <a:srgbClr val="C00000"/>
              </a:solidFill>
            </a:endParaRPr>
          </a:p>
          <a:p>
            <a:r>
              <a:rPr lang="ar-SA" b="1" dirty="0" smtClean="0"/>
              <a:t>ويضم الإستراتيجيات التالية:</a:t>
            </a:r>
            <a:endParaRPr lang="en-US" sz="2400" dirty="0" smtClean="0"/>
          </a:p>
          <a:p>
            <a:pPr lvl="1" rtl="1">
              <a:buFont typeface="Arial" pitchFamily="34" charset="0"/>
              <a:buChar char="•"/>
            </a:pPr>
            <a:r>
              <a:rPr lang="ar-SA" b="1" dirty="0" smtClean="0"/>
              <a:t> التعلم التعاوني  </a:t>
            </a:r>
            <a:endParaRPr lang="en-US" sz="2000" dirty="0" smtClean="0"/>
          </a:p>
          <a:p>
            <a:pPr lvl="1" rtl="1">
              <a:buFont typeface="Arial" pitchFamily="34" charset="0"/>
              <a:buChar char="•"/>
            </a:pPr>
            <a:r>
              <a:rPr lang="ar-SA" b="1" dirty="0" smtClean="0"/>
              <a:t>المشروعات المشتركة القائمة على تعاون الطلاب لتنفيذها.</a:t>
            </a:r>
            <a:endParaRPr lang="en-US" sz="2000" dirty="0" smtClean="0"/>
          </a:p>
          <a:p>
            <a:pPr lvl="1" rtl="1">
              <a:buFont typeface="Arial" pitchFamily="34" charset="0"/>
              <a:buChar char="•"/>
            </a:pPr>
            <a:r>
              <a:rPr lang="ar-SA" b="1" dirty="0" smtClean="0"/>
              <a:t>  فكر، زاوج، شارك وتعتمد على قيام المعلم بطرح قضية أو سؤال على الطلاب، ويترك لهم الفرصة للتفكير، ثم يقوم كل منهم بمناقشة ما فكر فيه مع زميله بطريقة تبادلية، ثم يشارك كل منهم في المناقشة العامة.</a:t>
            </a:r>
            <a:endParaRPr lang="en-US" sz="2000" dirty="0" smtClean="0"/>
          </a:p>
          <a:p>
            <a:pPr lvl="1" rtl="1">
              <a:buFont typeface="Arial" pitchFamily="34" charset="0"/>
              <a:buChar char="•"/>
            </a:pPr>
            <a:r>
              <a:rPr lang="ar-SA" b="1" dirty="0" smtClean="0"/>
              <a:t>المباريات والألعاب التعليمية، وتعتمد على التنافس بين الطلاب لتحقيق المكسب</a:t>
            </a:r>
            <a:endParaRPr lang="en-US" sz="2000" dirty="0" smtClean="0"/>
          </a:p>
          <a:p>
            <a:endParaRPr lang="en-US" sz="2400" dirty="0" smtClean="0"/>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إستراتيجيات التعلم النشط</a:t>
            </a:r>
            <a:endParaRPr lang="ar-SA" dirty="0"/>
          </a:p>
        </p:txBody>
      </p:sp>
      <p:sp>
        <p:nvSpPr>
          <p:cNvPr id="3" name="عنصر نائب للمحتوى 2"/>
          <p:cNvSpPr>
            <a:spLocks noGrp="1"/>
          </p:cNvSpPr>
          <p:nvPr>
            <p:ph idx="1"/>
          </p:nvPr>
        </p:nvSpPr>
        <p:spPr>
          <a:xfrm>
            <a:off x="495300" y="1357298"/>
            <a:ext cx="8915400" cy="4768865"/>
          </a:xfrm>
        </p:spPr>
        <p:txBody>
          <a:bodyPr>
            <a:normAutofit/>
          </a:bodyPr>
          <a:lstStyle/>
          <a:p>
            <a:r>
              <a:rPr lang="ar-SA" b="1" dirty="0" smtClean="0">
                <a:solidFill>
                  <a:srgbClr val="C00000"/>
                </a:solidFill>
              </a:rPr>
              <a:t>التعلم الذي يعتمد على العرض أو التقديم</a:t>
            </a:r>
            <a:endParaRPr lang="en-US" sz="2400" dirty="0" smtClean="0">
              <a:solidFill>
                <a:srgbClr val="C00000"/>
              </a:solidFill>
            </a:endParaRPr>
          </a:p>
          <a:p>
            <a:r>
              <a:rPr lang="ar-SA" b="1" dirty="0" smtClean="0"/>
              <a:t>     ويضم الإستراتيجيات التالية:</a:t>
            </a:r>
            <a:endParaRPr lang="en-US" sz="2400" dirty="0" smtClean="0"/>
          </a:p>
          <a:p>
            <a:pPr lvl="1" rtl="1">
              <a:buFont typeface="Arial" pitchFamily="34" charset="0"/>
              <a:buChar char="•"/>
            </a:pPr>
            <a:r>
              <a:rPr lang="ar-SA" b="1" dirty="0" smtClean="0"/>
              <a:t>تدريس الأقران</a:t>
            </a:r>
            <a:endParaRPr lang="en-US" sz="2000" dirty="0" smtClean="0"/>
          </a:p>
          <a:p>
            <a:pPr lvl="1" rtl="1">
              <a:buFont typeface="Arial" pitchFamily="34" charset="0"/>
              <a:buChar char="•"/>
            </a:pPr>
            <a:r>
              <a:rPr lang="ar-SA" sz="2800" b="1" dirty="0" smtClean="0"/>
              <a:t>التدريس التبادلي </a:t>
            </a:r>
            <a:r>
              <a:rPr lang="ar-EG" sz="2800" b="1" dirty="0" smtClean="0"/>
              <a:t>ويعتمد على أربع خطوات هي: (تلخيص الطلاب لما قرؤوه بأسلوبهم الخاص – توجيه الطلاب إلى أنفسهم تتعلق  أسئلة بما يقرؤونه من نصوص ويجيبون عنها – استفسارهم عن أسباب صعوبة فهم بعض الجزاء – توقع الطلاب ما الذي سيناقشونه فيما بعد ) </a:t>
            </a:r>
            <a:endParaRPr lang="en-US" sz="2400" dirty="0" smtClean="0"/>
          </a:p>
          <a:p>
            <a:pPr>
              <a:buNone/>
            </a:pPr>
            <a:endParaRPr lang="ar-SA" dirty="0"/>
          </a:p>
        </p:txBody>
      </p:sp>
    </p:spTree>
  </p:cSld>
  <p:clrMapOvr>
    <a:masterClrMapping/>
  </p:clrMapOvr>
  <p:transition spd="slow">
    <p:cover dir="l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pPr algn="ctr"/>
            <a:r>
              <a:rPr lang="ar-SA" b="1" dirty="0" smtClean="0"/>
              <a:t>إستراتيجيات التعلم النشط</a:t>
            </a:r>
            <a:endParaRPr lang="ar-SA" dirty="0"/>
          </a:p>
        </p:txBody>
      </p:sp>
      <p:sp>
        <p:nvSpPr>
          <p:cNvPr id="6" name="عنصر نائب للمحتوى 5"/>
          <p:cNvSpPr>
            <a:spLocks noGrp="1"/>
          </p:cNvSpPr>
          <p:nvPr>
            <p:ph sz="half" idx="2"/>
          </p:nvPr>
        </p:nvSpPr>
        <p:spPr>
          <a:xfrm>
            <a:off x="4648200" y="1645920"/>
            <a:ext cx="4762500" cy="4526280"/>
          </a:xfrm>
        </p:spPr>
        <p:txBody>
          <a:bodyPr/>
          <a:lstStyle/>
          <a:p>
            <a:pPr lvl="1" rtl="1"/>
            <a:r>
              <a:rPr lang="ar-SA" sz="2800" b="1" dirty="0" smtClean="0"/>
              <a:t>المناظرة، وتعتمد على طرح بعض القضايا الجدلية على الطلاب لدراستها</a:t>
            </a:r>
            <a:endParaRPr lang="en-US" dirty="0" smtClean="0"/>
          </a:p>
          <a:p>
            <a:pPr lvl="1" rtl="1"/>
            <a:r>
              <a:rPr lang="ar-SA" sz="2800" b="1" dirty="0" smtClean="0"/>
              <a:t>مناقشات الطلاب وتعتمد على الحوار الشفوي بين المعلم وطلبته، من خلال طرح الأسئلة التي تثير تفكير الطلاب</a:t>
            </a:r>
            <a:endParaRPr lang="en-US" dirty="0" smtClean="0"/>
          </a:p>
          <a:p>
            <a:endParaRPr lang="ar-SA" dirty="0"/>
          </a:p>
        </p:txBody>
      </p:sp>
      <p:pic>
        <p:nvPicPr>
          <p:cNvPr id="1026" name="Picture 2" descr="C:\Documents and Settings\XPPRESP3\Desktop\منوع أمير\BICON011.WMF"/>
          <p:cNvPicPr>
            <a:picLocks noGrp="1" noChangeAspect="1" noChangeArrowheads="1"/>
          </p:cNvPicPr>
          <p:nvPr>
            <p:ph sz="half" idx="1"/>
          </p:nvPr>
        </p:nvPicPr>
        <p:blipFill>
          <a:blip r:embed="rId2" cstate="print"/>
          <a:srcRect/>
          <a:stretch>
            <a:fillRect/>
          </a:stretch>
        </p:blipFill>
        <p:spPr bwMode="auto">
          <a:xfrm>
            <a:off x="890299" y="2571744"/>
            <a:ext cx="2691102" cy="2643205"/>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1723</TotalTime>
  <Words>1175</Words>
  <Application>Microsoft Office PowerPoint</Application>
  <PresentationFormat>A4 Paper (210x297 mm)‎</PresentationFormat>
  <Paragraphs>85</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الموضوع الثامن   استراتيجيات التدريس وتنمية التفكير للمتفوقين والموهيين</vt:lpstr>
      <vt:lpstr>استراتيجيات التدريس وتنمية التفكير للمتفوقين والموهيين</vt:lpstr>
      <vt:lpstr>إستراتيجية الأكثر صعوبة أولا</vt:lpstr>
      <vt:lpstr>تابع :إستراتيجية الأكثر صعوبة أولا</vt:lpstr>
      <vt:lpstr> استراتيجيه اختصار المنهج</vt:lpstr>
      <vt:lpstr> إستراتيجية دليل الدراسة</vt:lpstr>
      <vt:lpstr> تنظيم المحتوى فى هيئة موضوعات محورية </vt:lpstr>
      <vt:lpstr>عقود التعلم</vt:lpstr>
      <vt:lpstr>إستراتيجية الأركان التعليمية</vt:lpstr>
      <vt:lpstr>التعلم الإلكتروني</vt:lpstr>
      <vt:lpstr>التعلم الإلكتروني</vt:lpstr>
      <vt:lpstr>أدوار معلم المتفوقين والموهوبين</vt:lpstr>
      <vt:lpstr>أدوار معلم المتفوقين والموهوبين</vt:lpstr>
      <vt:lpstr>أدوار معلم المتفوقين والموهوبين</vt:lpstr>
      <vt:lpstr>مبادئ التعلم النشط</vt:lpstr>
      <vt:lpstr>إستراتيجيات التعلم النشط</vt:lpstr>
      <vt:lpstr>إستراتيجيات التعلم النشط</vt:lpstr>
      <vt:lpstr>إستراتيجيات التعلم النشط</vt:lpstr>
      <vt:lpstr>إستراتيجيات التعلم النشط</vt:lpstr>
      <vt:lpstr>إستراتيجيات التعلم النشط</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Dr-Amir</cp:lastModifiedBy>
  <cp:revision>139</cp:revision>
  <dcterms:created xsi:type="dcterms:W3CDTF">2009-10-14T19:14:34Z</dcterms:created>
  <dcterms:modified xsi:type="dcterms:W3CDTF">2012-02-16T20:52:44Z</dcterms:modified>
</cp:coreProperties>
</file>