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352" r:id="rId3"/>
    <p:sldId id="370" r:id="rId4"/>
    <p:sldId id="353" r:id="rId5"/>
    <p:sldId id="355" r:id="rId6"/>
    <p:sldId id="356" r:id="rId7"/>
    <p:sldId id="357" r:id="rId8"/>
    <p:sldId id="359" r:id="rId9"/>
    <p:sldId id="371" r:id="rId10"/>
    <p:sldId id="361" r:id="rId11"/>
    <p:sldId id="362" r:id="rId12"/>
    <p:sldId id="372" r:id="rId13"/>
    <p:sldId id="373"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00"/>
    <a:srgbClr val="3B84AF"/>
    <a:srgbClr val="FF33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9" autoAdjust="0"/>
    <p:restoredTop sz="94664" autoAdjust="0"/>
  </p:normalViewPr>
  <p:slideViewPr>
    <p:cSldViewPr>
      <p:cViewPr>
        <p:scale>
          <a:sx n="75" d="100"/>
          <a:sy n="75" d="100"/>
        </p:scale>
        <p:origin x="-510" y="-26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52400" y="1676400"/>
            <a:ext cx="5938838" cy="24384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b="1" dirty="0" smtClean="0"/>
              <a:t/>
            </a:r>
            <a:br>
              <a:rPr lang="ar-SA" b="1" dirty="0" smtClean="0"/>
            </a:br>
            <a:r>
              <a:rPr lang="ar-EG" sz="2800" b="1" dirty="0" smtClean="0">
                <a:solidFill>
                  <a:srgbClr val="C00000"/>
                </a:solidFill>
              </a:rPr>
              <a:t>المحاضرة </a:t>
            </a:r>
            <a:r>
              <a:rPr lang="ar-EG" sz="2800" b="1" dirty="0" smtClean="0">
                <a:solidFill>
                  <a:srgbClr val="C00000"/>
                </a:solidFill>
              </a:rPr>
              <a:t>العاشرة</a:t>
            </a:r>
            <a:endParaRPr lang="ar-SA" b="1" dirty="0" smtClean="0"/>
          </a:p>
          <a:p>
            <a:pPr algn="ctr" rtl="0" fontAlgn="auto">
              <a:spcBef>
                <a:spcPts val="0"/>
              </a:spcBef>
              <a:spcAft>
                <a:spcPts val="0"/>
              </a:spcAft>
              <a:defRPr/>
            </a:pPr>
            <a:r>
              <a:rPr lang="ar-SA" b="1" dirty="0" smtClean="0"/>
              <a:t> </a:t>
            </a:r>
            <a:r>
              <a:rPr lang="ar-SA" sz="3600" b="1" dirty="0" smtClean="0">
                <a:solidFill>
                  <a:schemeClr val="tx1"/>
                </a:solidFill>
              </a:rPr>
              <a:t>الموضوع</a:t>
            </a:r>
            <a:r>
              <a:rPr lang="ar-SA" sz="2000" b="1" dirty="0" smtClean="0">
                <a:solidFill>
                  <a:schemeClr val="tx1"/>
                </a:solidFill>
              </a:rPr>
              <a:t> </a:t>
            </a:r>
            <a:r>
              <a:rPr lang="ar-SA" sz="3600" b="1" dirty="0" smtClean="0">
                <a:solidFill>
                  <a:schemeClr val="tx1"/>
                </a:solidFill>
              </a:rPr>
              <a:t>الخامس</a:t>
            </a:r>
          </a:p>
          <a:p>
            <a:pPr algn="ctr" rtl="0" fontAlgn="auto">
              <a:spcBef>
                <a:spcPts val="0"/>
              </a:spcBef>
              <a:spcAft>
                <a:spcPts val="0"/>
              </a:spcAft>
              <a:defRPr/>
            </a:pPr>
            <a:r>
              <a:rPr lang="ar-SA" sz="3600" b="1" dirty="0" smtClean="0">
                <a:solidFill>
                  <a:schemeClr val="tx1"/>
                </a:solidFill>
              </a:rPr>
              <a:t>التدريس للمعاقين باستخدام المدخل الدرامي</a:t>
            </a:r>
            <a:br>
              <a:rPr lang="ar-SA" sz="3600" b="1" dirty="0" smtClean="0">
                <a:solidFill>
                  <a:schemeClr val="tx1"/>
                </a:solidFill>
              </a:rPr>
            </a:br>
            <a:endParaRPr lang="en-US" sz="3600" dirty="0">
              <a:solidFill>
                <a:schemeClr val="tx1"/>
              </a:solidFill>
            </a:endParaRPr>
          </a:p>
        </p:txBody>
      </p:sp>
      <p:sp>
        <p:nvSpPr>
          <p:cNvPr id="5130" name="Title 1"/>
          <p:cNvSpPr txBox="1">
            <a:spLocks/>
          </p:cNvSpPr>
          <p:nvPr/>
        </p:nvSpPr>
        <p:spPr bwMode="auto">
          <a:xfrm>
            <a:off x="457200" y="2286000"/>
            <a:ext cx="5486400" cy="3124200"/>
          </a:xfrm>
          <a:prstGeom prst="rect">
            <a:avLst/>
          </a:prstGeom>
          <a:noFill/>
          <a:ln w="9525">
            <a:noFill/>
            <a:miter lim="800000"/>
            <a:headEnd/>
            <a:tailEnd/>
          </a:ln>
        </p:spPr>
        <p:txBody>
          <a:bodyPr anchor="ctr"/>
          <a:lstStyle/>
          <a:p>
            <a:pPr algn="ctr"/>
            <a:endParaRPr lang="ar-SA" sz="2600" b="1" dirty="0" smtClean="0">
              <a:solidFill>
                <a:srgbClr val="7F7F7F"/>
              </a:solidFill>
              <a:latin typeface="Calibri" pitchFamily="34" charset="0"/>
              <a:cs typeface="Times New Roman" pitchFamily="18" charset="0"/>
            </a:endParaRPr>
          </a:p>
          <a:p>
            <a:pPr algn="ctr"/>
            <a:endParaRPr lang="ar-SA" sz="2800" b="1" dirty="0" smtClean="0">
              <a:solidFill>
                <a:srgbClr val="C00000"/>
              </a:solidFill>
              <a:latin typeface="Tahoma" pitchFamily="34" charset="0"/>
              <a:cs typeface="Tahoma" pitchFamily="34" charset="0"/>
            </a:endParaRPr>
          </a:p>
          <a:p>
            <a:pPr algn="ctr"/>
            <a:endParaRPr lang="ar-SA" sz="2800" b="1" dirty="0" smtClean="0">
              <a:solidFill>
                <a:srgbClr val="C00000"/>
              </a:solidFill>
              <a:latin typeface="Tahoma" pitchFamily="34" charset="0"/>
              <a:cs typeface="Tahoma" pitchFamily="34" charset="0"/>
            </a:endParaRPr>
          </a:p>
          <a:p>
            <a:pPr algn="ctr"/>
            <a:endParaRPr lang="ar-SA" sz="2800" b="1" dirty="0" smtClean="0">
              <a:solidFill>
                <a:srgbClr val="C00000"/>
              </a:solidFill>
              <a:latin typeface="Tahoma" pitchFamily="34" charset="0"/>
              <a:cs typeface="Tahoma" pitchFamily="34" charset="0"/>
            </a:endParaRPr>
          </a:p>
          <a:p>
            <a:pPr algn="ctr"/>
            <a:r>
              <a:rPr lang="ar-SA" sz="2800" b="1" dirty="0" smtClean="0">
                <a:solidFill>
                  <a:srgbClr val="C00000"/>
                </a:solidFill>
                <a:latin typeface="Tahoma" pitchFamily="34" charset="0"/>
                <a:cs typeface="Tahoma" pitchFamily="34" charset="0"/>
              </a:rPr>
              <a:t>أ.د أمير إبراهيم القرشي</a:t>
            </a:r>
            <a:endParaRPr lang="en-US" sz="2800" b="1" dirty="0">
              <a:solidFill>
                <a:srgbClr val="C00000"/>
              </a:solidFill>
              <a:latin typeface="Tahoma" pitchFamily="34" charset="0"/>
              <a:cs typeface="Tahom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17347" y="1142984"/>
            <a:ext cx="3910803" cy="1816533"/>
          </a:xfrm>
        </p:spPr>
        <p:txBody>
          <a:bodyPr>
            <a:noAutofit/>
          </a:bodyPr>
          <a:lstStyle/>
          <a:p>
            <a:pPr algn="ctr"/>
            <a:r>
              <a:rPr lang="ar-SA" sz="3600" dirty="0" smtClean="0">
                <a:solidFill>
                  <a:srgbClr val="C00000"/>
                </a:solidFill>
              </a:rPr>
              <a:t>التدريس للمعاقين باستخدام المدخل الدر</a:t>
            </a:r>
            <a:r>
              <a:rPr lang="ar-SA" sz="4000" dirty="0" smtClean="0">
                <a:solidFill>
                  <a:srgbClr val="C00000"/>
                </a:solidFill>
              </a:rPr>
              <a:t>ا</a:t>
            </a:r>
            <a:r>
              <a:rPr lang="ar-SA" sz="3600" dirty="0" smtClean="0">
                <a:solidFill>
                  <a:srgbClr val="C00000"/>
                </a:solidFill>
              </a:rPr>
              <a:t>مي</a:t>
            </a:r>
            <a:endParaRPr lang="ar-SA" sz="3200" dirty="0">
              <a:solidFill>
                <a:srgbClr val="C00000"/>
              </a:solidFill>
            </a:endParaRPr>
          </a:p>
        </p:txBody>
      </p:sp>
      <p:sp>
        <p:nvSpPr>
          <p:cNvPr id="3" name="عنوان فرعي 2"/>
          <p:cNvSpPr>
            <a:spLocks noGrp="1"/>
          </p:cNvSpPr>
          <p:nvPr>
            <p:ph type="body" sz="half" idx="2"/>
          </p:nvPr>
        </p:nvSpPr>
        <p:spPr>
          <a:xfrm>
            <a:off x="6019795" y="3714752"/>
            <a:ext cx="3308355" cy="1947495"/>
          </a:xfrm>
        </p:spPr>
        <p:txBody>
          <a:bodyPr>
            <a:normAutofit/>
          </a:bodyPr>
          <a:lstStyle/>
          <a:p>
            <a:pPr algn="ctr"/>
            <a:r>
              <a:rPr lang="ar-SA" sz="3200" b="1" dirty="0" smtClean="0"/>
              <a:t>الموضوع الخامس</a:t>
            </a:r>
            <a:endParaRPr lang="ar-SA" sz="3200" b="1" dirty="0"/>
          </a:p>
        </p:txBody>
      </p:sp>
      <p:pic>
        <p:nvPicPr>
          <p:cNvPr id="5" name="Picture 2" descr="D:\منوع أمير\THEAT033.WMF"/>
          <p:cNvPicPr>
            <a:picLocks noGrp="1" noChangeAspect="1" noChangeArrowheads="1"/>
          </p:cNvPicPr>
          <p:nvPr>
            <p:ph type="pic" idx="1"/>
          </p:nvPr>
        </p:nvPicPr>
        <p:blipFill>
          <a:blip r:embed="rId2" cstate="print"/>
          <a:srcRect l="18689" r="18689"/>
          <a:stretch>
            <a:fillRect/>
          </a:stretch>
        </p:blipFill>
        <p:spPr bwMode="auto">
          <a:xfrm>
            <a:off x="696486" y="1357298"/>
            <a:ext cx="4457700" cy="4114800"/>
          </a:xfrm>
          <a:prstGeom prst="roundRect">
            <a:avLst>
              <a:gd name="adj" fmla="val 8594"/>
            </a:avLst>
          </a:prstGeom>
          <a:solidFill>
            <a:srgbClr val="FFFFFF">
              <a:shade val="85000"/>
            </a:srgbClr>
          </a:solidFill>
          <a:ln>
            <a:solidFill>
              <a:schemeClr val="accent1"/>
            </a:solidFill>
          </a:ln>
          <a:effectLst>
            <a:glow rad="139700">
              <a:schemeClr val="accent2">
                <a:satMod val="175000"/>
                <a:alpha val="40000"/>
              </a:schemeClr>
            </a:glow>
            <a:outerShdw blurRad="50800" dist="38100" dir="2700000" algn="tl" rotWithShape="0">
              <a:prstClr val="black">
                <a:alpha val="40000"/>
              </a:prstClr>
            </a:outerShdw>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أهمية استخدام المدخل الدرامي مع المعاقين</a:t>
            </a:r>
            <a:endParaRPr lang="ar-SA" b="1" dirty="0"/>
          </a:p>
        </p:txBody>
      </p:sp>
      <p:sp>
        <p:nvSpPr>
          <p:cNvPr id="3" name="عنصر نائب للمحتوى 2"/>
          <p:cNvSpPr>
            <a:spLocks noGrp="1"/>
          </p:cNvSpPr>
          <p:nvPr>
            <p:ph idx="1"/>
          </p:nvPr>
        </p:nvSpPr>
        <p:spPr/>
        <p:txBody>
          <a:bodyPr/>
          <a:lstStyle/>
          <a:p>
            <a:r>
              <a:rPr lang="ar-SA" b="1" dirty="0" smtClean="0"/>
              <a:t>فقدان التلاميذ المعاقين لحاسة أو أكثر يؤثر بشكل كبير في مستوى تحصيله الدراسي، وفي مستوى توافقه الاجتماعي والنفسي، على اعتبار أن تلك الحواس تعد بمثابة النوافذ التي يطلون منها على العالم الخارجي، لذا فالتلاميذ المعاقين في حاجه إلى استغلال ما تبقى لهم من حواس من خلال استغلال قدرتهم على التعبير الدرامي سواء من خلال الكلام أو التمثيل الصامت أو الحركات التعبيرية، أو من خلال استخدام مسرح العرائس بكافة أشكاله.</a:t>
            </a:r>
            <a:endParaRPr lang="ar-SA"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p:spPr>
        <p:style>
          <a:lnRef idx="1">
            <a:schemeClr val="accent1"/>
          </a:lnRef>
          <a:fillRef idx="3">
            <a:schemeClr val="accent1"/>
          </a:fillRef>
          <a:effectRef idx="2">
            <a:schemeClr val="accent1"/>
          </a:effectRef>
          <a:fontRef idx="minor">
            <a:schemeClr val="lt1"/>
          </a:fontRef>
        </p:style>
        <p:txBody>
          <a:bodyPr>
            <a:noAutofit/>
          </a:bodyPr>
          <a:lstStyle/>
          <a:p>
            <a:pPr algn="ctr"/>
            <a:r>
              <a:rPr lang="ar-SA" sz="3200" b="1" dirty="0" smtClean="0">
                <a:solidFill>
                  <a:srgbClr val="C00000"/>
                </a:solidFill>
              </a:rPr>
              <a:t>استخدام المدخل الدرامي في التدريس للمعاقين سمعيا</a:t>
            </a:r>
            <a:endParaRPr lang="ar-SA" sz="2400" b="1" dirty="0">
              <a:solidFill>
                <a:srgbClr val="C00000"/>
              </a:solidFill>
            </a:endParaRPr>
          </a:p>
        </p:txBody>
      </p:sp>
      <p:sp>
        <p:nvSpPr>
          <p:cNvPr id="3" name="عنصر نائب للمحتوى 2"/>
          <p:cNvSpPr>
            <a:spLocks noGrp="1"/>
          </p:cNvSpPr>
          <p:nvPr>
            <p:ph idx="1"/>
          </p:nvPr>
        </p:nvSpPr>
        <p:spPr/>
        <p:txBody>
          <a:bodyPr>
            <a:normAutofit fontScale="92500"/>
          </a:bodyPr>
          <a:lstStyle/>
          <a:p>
            <a:pPr rtl="1">
              <a:buFont typeface="Arial" pitchFamily="34" charset="0"/>
              <a:buChar char="•"/>
            </a:pPr>
            <a:r>
              <a:rPr lang="ar-SA" b="1" dirty="0" smtClean="0"/>
              <a:t>التلاميذ المعاقين سمعيا في حاجة إلى مداخل تدريس تعتمد على النشاط والإيجابية.</a:t>
            </a:r>
          </a:p>
          <a:p>
            <a:pPr rtl="1">
              <a:buFont typeface="Arial" pitchFamily="34" charset="0"/>
              <a:buChar char="•"/>
            </a:pPr>
            <a:r>
              <a:rPr lang="ar-SA" b="1" dirty="0" smtClean="0"/>
              <a:t>المدخل الدرامي يتناسب مع طبيعة التلاميذ المعاقين سمعيا، فالأصم ممثل بطبعه ولكنه ممثل صامت يعتمد على حركات جسمه.</a:t>
            </a:r>
          </a:p>
          <a:p>
            <a:pPr rtl="1">
              <a:buFont typeface="Arial" pitchFamily="34" charset="0"/>
              <a:buChar char="•"/>
            </a:pPr>
            <a:r>
              <a:rPr lang="ar-SA" b="1" dirty="0" smtClean="0"/>
              <a:t>استخدام المدخل الدرامي يساعد المعاقين سمعيا على تدعيم ثقتهم بأنفسهم، والتغلب على بعض المشكلات مثل الخجل والانسحاب ويدعم ثقته بنفسه، ويدربه على مواجهة مواقف الحياة اليومية.</a:t>
            </a:r>
          </a:p>
          <a:p>
            <a:pPr rtl="1">
              <a:buFont typeface="Arial" pitchFamily="34" charset="0"/>
              <a:buChar char="•"/>
            </a:pPr>
            <a:r>
              <a:rPr lang="ar-SA" b="1" dirty="0" smtClean="0"/>
              <a:t>اهتمام دول العالم بإنشاء مسارح خاصة بالصم يقدم عليها روائع الأدب العالمي.</a:t>
            </a:r>
            <a:endParaRPr lang="ar-SA" b="1"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p:txBody>
          <a:bodyPr/>
          <a:lstStyle/>
          <a:p>
            <a:pPr algn="ctr" rtl="1"/>
            <a:r>
              <a:rPr lang="ar-SA" b="1" dirty="0" smtClean="0">
                <a:solidFill>
                  <a:srgbClr val="C00000"/>
                </a:solidFill>
              </a:rPr>
              <a:t>المعاقين سمعيا والدراما الإبداعية</a:t>
            </a:r>
            <a:endParaRPr lang="ar-SA" b="1" dirty="0">
              <a:solidFill>
                <a:srgbClr val="C00000"/>
              </a:solidFill>
            </a:endParaRPr>
          </a:p>
        </p:txBody>
      </p:sp>
      <p:sp>
        <p:nvSpPr>
          <p:cNvPr id="6" name="عنصر نائب للمحتوى 5"/>
          <p:cNvSpPr>
            <a:spLocks noGrp="1"/>
          </p:cNvSpPr>
          <p:nvPr>
            <p:ph idx="1"/>
          </p:nvPr>
        </p:nvSpPr>
        <p:spPr/>
        <p:txBody>
          <a:bodyPr/>
          <a:lstStyle/>
          <a:p>
            <a:pPr rtl="1">
              <a:buFont typeface="Arial" pitchFamily="34" charset="0"/>
              <a:buChar char="•"/>
            </a:pPr>
            <a:r>
              <a:rPr lang="ar-SA" b="1" dirty="0" smtClean="0"/>
              <a:t>من الطرق الفعالة خاصة في مرحلة رياض الأطفال والابتدائي.</a:t>
            </a:r>
          </a:p>
          <a:p>
            <a:pPr rtl="1">
              <a:buFont typeface="Arial" pitchFamily="34" charset="0"/>
              <a:buChar char="•"/>
            </a:pPr>
            <a:r>
              <a:rPr lang="ar-SA" b="1" dirty="0" smtClean="0"/>
              <a:t>تعتمد على التعبير الحر الذي لا يتقيد بنصوص مكتوبة أو محتوى منهج، فتتحول الأحلام على ما يشبه الواقع.</a:t>
            </a:r>
          </a:p>
          <a:p>
            <a:pPr rtl="1">
              <a:buFont typeface="Arial" pitchFamily="34" charset="0"/>
              <a:buChar char="•"/>
            </a:pPr>
            <a:r>
              <a:rPr lang="ar-SA" b="1" dirty="0" smtClean="0"/>
              <a:t>الأفكار التي يتم التعبير عنها تقاوم عملية النسيان وتظل عالقة في الذاكرة لمدة طويلة سواء للتلاميذ المشاركين في التمثيل أو المشاهدين، لاعتمادهم على الذاكرة البصرية التي تعوض فقدانهم للذاكرة السمعية.</a:t>
            </a:r>
          </a:p>
          <a:p>
            <a:pPr rtl="1">
              <a:buFont typeface="Arial" pitchFamily="34" charset="0"/>
              <a:buChar char="•"/>
            </a:pPr>
            <a:r>
              <a:rPr lang="ar-SA" b="1" dirty="0" smtClean="0"/>
              <a:t>تساعد على تنمية التخيل والإبداع.</a:t>
            </a:r>
          </a:p>
          <a:p>
            <a:endParaRPr lang="ar-SA"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000" b="1" dirty="0" smtClean="0">
                <a:solidFill>
                  <a:srgbClr val="C00000"/>
                </a:solidFill>
              </a:rPr>
              <a:t>أفكار لممارسة الدراما الإبداعية</a:t>
            </a:r>
            <a:endParaRPr lang="ar-SA" sz="4000" b="1" dirty="0">
              <a:solidFill>
                <a:srgbClr val="C00000"/>
              </a:solidFill>
            </a:endParaRPr>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solidFill>
                  <a:srgbClr val="C00000"/>
                </a:solidFill>
              </a:rPr>
              <a:t>لرياض الأطفال، يمكن تدريب الطفل على تمثيل ما يلي:</a:t>
            </a:r>
          </a:p>
          <a:p>
            <a:pPr rtl="1">
              <a:buFont typeface="Arial" pitchFamily="34" charset="0"/>
              <a:buChar char="•"/>
            </a:pPr>
            <a:r>
              <a:rPr lang="ar-SA" b="1" dirty="0" smtClean="0"/>
              <a:t>يقلد حركة بعض الحيوانات والطيور.</a:t>
            </a:r>
          </a:p>
          <a:p>
            <a:pPr rtl="1">
              <a:buFont typeface="Arial" pitchFamily="34" charset="0"/>
              <a:buChar char="•"/>
            </a:pPr>
            <a:r>
              <a:rPr lang="ar-SA" b="1" dirty="0" smtClean="0"/>
              <a:t>في الابتدائي، يمكن تدريب التلميذ على تخيل نفسه في حديقة للحيوان، أو رائد فضاء أو غواص، وهى مواقف تساعد على تنمية مهارات التواصل وحل المشكلات واتخاذ القرار والتخيل والإبداع.</a:t>
            </a:r>
            <a:endParaRPr lang="ar-SA" b="1"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3200" b="1" dirty="0" smtClean="0">
                <a:solidFill>
                  <a:srgbClr val="C00000"/>
                </a:solidFill>
              </a:rPr>
              <a:t>ما يجب على المعلم مراعاته عند استخدام الدراما الإبداعية</a:t>
            </a:r>
            <a:endParaRPr lang="ar-SA" sz="3200" b="1" dirty="0">
              <a:solidFill>
                <a:srgbClr val="C00000"/>
              </a:solidFill>
            </a:endParaRPr>
          </a:p>
        </p:txBody>
      </p:sp>
      <p:sp>
        <p:nvSpPr>
          <p:cNvPr id="3" name="عنصر نائب للمحتوى 2"/>
          <p:cNvSpPr>
            <a:spLocks noGrp="1"/>
          </p:cNvSpPr>
          <p:nvPr>
            <p:ph idx="1"/>
          </p:nvPr>
        </p:nvSpPr>
        <p:spPr/>
        <p:txBody>
          <a:bodyPr>
            <a:normAutofit/>
          </a:bodyPr>
          <a:lstStyle/>
          <a:p>
            <a:pPr rtl="1">
              <a:buFont typeface="Arial" pitchFamily="34" charset="0"/>
              <a:buChar char="•"/>
            </a:pPr>
            <a:r>
              <a:rPr lang="ar-SA" b="1" dirty="0" smtClean="0"/>
              <a:t>إعطاء معلومات محدودة عن المواقف لإعطاء التلاميذ المعاقين سمعيا الفرصة على استكمالها.</a:t>
            </a:r>
          </a:p>
          <a:p>
            <a:pPr rtl="1">
              <a:buFont typeface="Arial" pitchFamily="34" charset="0"/>
              <a:buChar char="•"/>
            </a:pPr>
            <a:r>
              <a:rPr lang="ar-SA" b="1" dirty="0" smtClean="0"/>
              <a:t>عدم الحد من حرية التلميذ بالتدخل المستمر.</a:t>
            </a:r>
          </a:p>
          <a:p>
            <a:pPr rtl="1">
              <a:buFont typeface="Arial" pitchFamily="34" charset="0"/>
              <a:buChar char="•"/>
            </a:pPr>
            <a:r>
              <a:rPr lang="ar-SA" b="1" dirty="0" smtClean="0"/>
              <a:t>استغلال المهارات الفنية لدى بعض التلاميذ الصم لتصميم أقنعة تستخدم في عملية التمثيل أو رسم خلفيات تحل محل الديكور.</a:t>
            </a:r>
          </a:p>
          <a:p>
            <a:pPr rtl="1">
              <a:buFont typeface="Arial" pitchFamily="34" charset="0"/>
              <a:buChar char="•"/>
            </a:pPr>
            <a:r>
              <a:rPr lang="ar-SA" b="1" dirty="0" smtClean="0"/>
              <a:t>تشجيع جميع التلاميذ على المشاركة.</a:t>
            </a:r>
          </a:p>
          <a:p>
            <a:pPr rtl="1">
              <a:buFont typeface="Arial" pitchFamily="34" charset="0"/>
              <a:buChar char="•"/>
            </a:pPr>
            <a:r>
              <a:rPr lang="ar-SA" b="1" dirty="0" smtClean="0"/>
              <a:t>الاتفاق مع التلاميذ الصم على إشارة معينة للشخصيات التي يتم تمثيلها.</a:t>
            </a:r>
            <a:endParaRPr lang="ar-SA" b="1"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normAutofit/>
          </a:bodyPr>
          <a:lstStyle/>
          <a:p>
            <a:pPr algn="ctr"/>
            <a:r>
              <a:rPr lang="ar-SA" sz="3200" b="1" dirty="0" smtClean="0">
                <a:solidFill>
                  <a:srgbClr val="C00000"/>
                </a:solidFill>
              </a:rPr>
              <a:t>ا</a:t>
            </a:r>
            <a:r>
              <a:rPr lang="ar-SA" sz="3600" b="1" dirty="0" smtClean="0">
                <a:solidFill>
                  <a:srgbClr val="C00000"/>
                </a:solidFill>
              </a:rPr>
              <a:t>لمحتوى </a:t>
            </a:r>
            <a:r>
              <a:rPr lang="ar-SA" sz="3600" b="1" dirty="0" err="1" smtClean="0">
                <a:solidFill>
                  <a:srgbClr val="C00000"/>
                </a:solidFill>
              </a:rPr>
              <a:t>الممسرح</a:t>
            </a:r>
            <a:endParaRPr lang="ar-SA" sz="3200" b="1" dirty="0">
              <a:solidFill>
                <a:srgbClr val="C00000"/>
              </a:solidFill>
            </a:endParaRPr>
          </a:p>
        </p:txBody>
      </p:sp>
      <p:sp>
        <p:nvSpPr>
          <p:cNvPr id="3" name="عنصر نائب للمحتوى 2"/>
          <p:cNvSpPr>
            <a:spLocks noGrp="1"/>
          </p:cNvSpPr>
          <p:nvPr>
            <p:ph idx="1"/>
          </p:nvPr>
        </p:nvSpPr>
        <p:spPr>
          <a:xfrm>
            <a:off x="228600" y="1447800"/>
            <a:ext cx="9296399" cy="4648200"/>
          </a:xfrm>
        </p:spPr>
        <p:txBody>
          <a:bodyPr>
            <a:normAutofit lnSpcReduction="10000"/>
          </a:bodyPr>
          <a:lstStyle/>
          <a:p>
            <a:pPr rtl="1">
              <a:buFont typeface="Arial" pitchFamily="34" charset="0"/>
              <a:buChar char="•"/>
            </a:pPr>
            <a:r>
              <a:rPr lang="ar-SA" sz="3400" b="1" dirty="0" smtClean="0"/>
              <a:t>ويعتمد على نصوص بعض الموضوعات المقررة على التلاميذ، ويتطلب تحويلها إلى صياغة درامية وصفية لشرح حركة الأداء لعدم قدرة الصم على التعبير اللفظي.</a:t>
            </a:r>
          </a:p>
          <a:p>
            <a:pPr rtl="1">
              <a:buFont typeface="Arial" pitchFamily="34" charset="0"/>
              <a:buChar char="•"/>
            </a:pPr>
            <a:r>
              <a:rPr lang="ar-SA" sz="4000" b="1" dirty="0" smtClean="0">
                <a:solidFill>
                  <a:srgbClr val="C00000"/>
                </a:solidFill>
              </a:rPr>
              <a:t>الموضوعات التي يمكننا مسرحتها:</a:t>
            </a:r>
          </a:p>
          <a:p>
            <a:pPr rtl="1">
              <a:buFont typeface="Arial" pitchFamily="34" charset="0"/>
              <a:buChar char="•"/>
            </a:pPr>
            <a:r>
              <a:rPr lang="ar-SA" b="1" dirty="0" smtClean="0"/>
              <a:t>الشخصيات التاريخية بما فيها قصص حياة بعض المعاقين مثل: أبو العلاء المعري، </a:t>
            </a:r>
            <a:r>
              <a:rPr lang="ar-SA" b="1" dirty="0" err="1" smtClean="0"/>
              <a:t>وهيلين</a:t>
            </a:r>
            <a:r>
              <a:rPr lang="ar-SA" b="1" dirty="0" smtClean="0"/>
              <a:t> </a:t>
            </a:r>
            <a:r>
              <a:rPr lang="ar-SA" b="1" dirty="0" err="1" smtClean="0"/>
              <a:t>كيلر</a:t>
            </a:r>
            <a:r>
              <a:rPr lang="ar-SA" b="1" dirty="0" smtClean="0"/>
              <a:t>، وبشار بن برد، وطه حسين، وبيتهوفن .</a:t>
            </a:r>
          </a:p>
          <a:p>
            <a:pPr rtl="1">
              <a:buFont typeface="Arial" pitchFamily="34" charset="0"/>
              <a:buChar char="•"/>
            </a:pPr>
            <a:r>
              <a:rPr lang="ar-SA" b="1" dirty="0" smtClean="0"/>
              <a:t>مشكلات اجتماعية وبيئية. مثل مشكلة: الأمية، والتلوث، وتعاطي المخدرات .. وغيرها من المشكلات.</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pPr algn="ctr"/>
            <a:r>
              <a:rPr lang="ar-SA" dirty="0" smtClean="0"/>
              <a:t>تابع: المحتوى </a:t>
            </a:r>
            <a:r>
              <a:rPr lang="ar-SA" dirty="0" err="1" smtClean="0"/>
              <a:t>الممسرح</a:t>
            </a:r>
            <a:endParaRPr lang="ar-SA" dirty="0"/>
          </a:p>
        </p:txBody>
      </p:sp>
      <p:sp>
        <p:nvSpPr>
          <p:cNvPr id="6" name="عنصر نائب للمحتوى 5"/>
          <p:cNvSpPr>
            <a:spLocks noGrp="1"/>
          </p:cNvSpPr>
          <p:nvPr>
            <p:ph idx="1"/>
          </p:nvPr>
        </p:nvSpPr>
        <p:spPr/>
        <p:txBody>
          <a:bodyPr/>
          <a:lstStyle/>
          <a:p>
            <a:pPr rtl="1">
              <a:buFont typeface="Arial" pitchFamily="34" charset="0"/>
              <a:buChar char="•"/>
            </a:pPr>
            <a:r>
              <a:rPr lang="ar-SA" b="1" dirty="0" smtClean="0"/>
              <a:t>مهارات الحياة اليومية. مثل : مهارات السفر بالقطارات والطائرات والتعامل مع البنوك، والمؤسسات الحكومية الأخرى.</a:t>
            </a:r>
          </a:p>
          <a:p>
            <a:pPr rtl="1">
              <a:buFont typeface="Arial" pitchFamily="34" charset="0"/>
              <a:buChar char="•"/>
            </a:pPr>
            <a:r>
              <a:rPr lang="ar-SA" b="1" dirty="0" smtClean="0"/>
              <a:t>بيئات ومجتمعات محلية وعالمية، لتبصير المعاق سمعيا بخصائص تلك المجتمعات مثل المجتمعات في وسط إفريقيا، في الاسكيمو، في جنوب شرق آسيا .. الخ</a:t>
            </a:r>
          </a:p>
          <a:p>
            <a:pPr rtl="1">
              <a:buFont typeface="Arial" pitchFamily="34" charset="0"/>
              <a:buChar char="•"/>
            </a:pPr>
            <a:r>
              <a:rPr lang="ar-SA" b="1" dirty="0" smtClean="0"/>
              <a:t>سير وقصص دينية. سواء المذكورة في كتب التربية الإسلامية أو موضوعات القراءة والتاريخ.</a:t>
            </a:r>
          </a:p>
          <a:p>
            <a:pPr rtl="1">
              <a:buFont typeface="Arial" pitchFamily="34" charset="0"/>
              <a:buChar char="•"/>
            </a:pPr>
            <a:r>
              <a:rPr lang="ar-SA" b="1" dirty="0" smtClean="0"/>
              <a:t>موضوعات القراءة المكتوبة على شكل قصة.</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p:txBody>
          <a:bodyPr>
            <a:noAutofit/>
          </a:bodyPr>
          <a:lstStyle/>
          <a:p>
            <a:pPr algn="ctr"/>
            <a:r>
              <a:rPr lang="ar-SA" sz="3200" b="1" dirty="0" smtClean="0">
                <a:solidFill>
                  <a:srgbClr val="C00000"/>
                </a:solidFill>
              </a:rPr>
              <a:t>أهمية استخدام أنشطة التمثيل مع المعاقين عقليا</a:t>
            </a:r>
            <a:endParaRPr lang="ar-SA" sz="3200" b="1" dirty="0">
              <a:solidFill>
                <a:srgbClr val="C00000"/>
              </a:solidFill>
            </a:endParaRPr>
          </a:p>
        </p:txBody>
      </p:sp>
      <p:sp>
        <p:nvSpPr>
          <p:cNvPr id="6" name="عنصر نائب للمحتوى 5"/>
          <p:cNvSpPr>
            <a:spLocks noGrp="1"/>
          </p:cNvSpPr>
          <p:nvPr>
            <p:ph idx="1"/>
          </p:nvPr>
        </p:nvSpPr>
        <p:spPr>
          <a:xfrm>
            <a:off x="495300" y="1600200"/>
            <a:ext cx="8648700" cy="4495799"/>
          </a:xfrm>
        </p:spPr>
        <p:txBody>
          <a:bodyPr/>
          <a:lstStyle/>
          <a:p>
            <a:pPr rtl="1">
              <a:buFont typeface="Arial" pitchFamily="34" charset="0"/>
              <a:buChar char="•"/>
            </a:pPr>
            <a:r>
              <a:rPr lang="ar-SA" sz="2800" b="1" dirty="0" smtClean="0"/>
              <a:t>يزيد</a:t>
            </a:r>
            <a:r>
              <a:rPr lang="ar-SA" b="1" dirty="0" smtClean="0"/>
              <a:t> </a:t>
            </a:r>
            <a:r>
              <a:rPr lang="ar-SA" sz="2800" b="1" dirty="0" smtClean="0"/>
              <a:t>من شعور المعاق عقليا بالتقبل الاجتماعي من الآخرين.</a:t>
            </a:r>
          </a:p>
          <a:p>
            <a:pPr rtl="1">
              <a:buFont typeface="Arial" pitchFamily="34" charset="0"/>
              <a:buChar char="•"/>
            </a:pPr>
            <a:r>
              <a:rPr lang="ar-SA" sz="2800" b="1" dirty="0" smtClean="0"/>
              <a:t>يمنحه التقدير الذاتي نتيجة إحساسه أنه يمارس الأنشطة نفسها التي يمارسها العاديين.</a:t>
            </a:r>
          </a:p>
          <a:p>
            <a:pPr rtl="1">
              <a:buFont typeface="Arial" pitchFamily="34" charset="0"/>
              <a:buChar char="•"/>
            </a:pPr>
            <a:r>
              <a:rPr lang="ar-SA" sz="2800" b="1" dirty="0" smtClean="0"/>
              <a:t>يعبر عن نفسه بطريقة محببة.</a:t>
            </a:r>
          </a:p>
          <a:p>
            <a:pPr rtl="1">
              <a:buFont typeface="Arial" pitchFamily="34" charset="0"/>
              <a:buChar char="•"/>
            </a:pPr>
            <a:r>
              <a:rPr lang="ar-SA" sz="2800" b="1" dirty="0" smtClean="0"/>
              <a:t>يحقق مبدأ التعلم من خلال النشاط .</a:t>
            </a:r>
          </a:p>
          <a:p>
            <a:pPr rtl="1">
              <a:buFont typeface="Arial" pitchFamily="34" charset="0"/>
              <a:buChar char="•"/>
            </a:pPr>
            <a:r>
              <a:rPr lang="ar-SA" sz="2800" b="1" dirty="0" smtClean="0"/>
              <a:t>التخفيف من حدة بعض المشكلات السلوكية مثل: العدوانية والعزلة والخجل وعدم تحمل المسؤولية.</a:t>
            </a:r>
          </a:p>
          <a:p>
            <a:pPr rtl="1">
              <a:buFont typeface="Arial" pitchFamily="34" charset="0"/>
              <a:buChar char="•"/>
            </a:pPr>
            <a:r>
              <a:rPr lang="ar-SA" sz="2800" b="1" dirty="0" smtClean="0"/>
              <a:t>يساعد على حل مشكلة ضعف الانتباه لدى المعاق عقليا.</a:t>
            </a:r>
          </a:p>
          <a:p>
            <a:pPr rtl="1">
              <a:buFont typeface="Arial" pitchFamily="34" charset="0"/>
              <a:buChar char="•"/>
            </a:pPr>
            <a:r>
              <a:rPr lang="ar-SA" sz="2800" b="1" dirty="0" smtClean="0"/>
              <a:t>تنمية مهارات الكلام.</a:t>
            </a:r>
            <a:endParaRPr lang="ar-SA" sz="2800" b="1"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2400" b="1" dirty="0" smtClean="0">
                <a:solidFill>
                  <a:srgbClr val="C00000"/>
                </a:solidFill>
              </a:rPr>
              <a:t>ا</a:t>
            </a:r>
            <a:r>
              <a:rPr lang="ar-SA" sz="3200" b="1" dirty="0" smtClean="0">
                <a:solidFill>
                  <a:srgbClr val="C00000"/>
                </a:solidFill>
              </a:rPr>
              <a:t>لموضوعات التي يمكن تقديمها دراميا للمعاقين عقليا</a:t>
            </a:r>
            <a:endParaRPr lang="ar-SA" sz="2400" b="1" dirty="0">
              <a:solidFill>
                <a:srgbClr val="C00000"/>
              </a:solidFill>
            </a:endParaRPr>
          </a:p>
        </p:txBody>
      </p:sp>
      <p:sp>
        <p:nvSpPr>
          <p:cNvPr id="3" name="عنصر نائب للمحتوى 2"/>
          <p:cNvSpPr>
            <a:spLocks noGrp="1"/>
          </p:cNvSpPr>
          <p:nvPr>
            <p:ph idx="1"/>
          </p:nvPr>
        </p:nvSpPr>
        <p:spPr/>
        <p:txBody>
          <a:bodyPr/>
          <a:lstStyle/>
          <a:p>
            <a:pPr rtl="1">
              <a:buFont typeface="Arial" pitchFamily="34" charset="0"/>
              <a:buChar char="•"/>
            </a:pPr>
            <a:r>
              <a:rPr lang="ar-SA" sz="2800" b="1" dirty="0" smtClean="0"/>
              <a:t>مهارات العناية بالذات.ومهارات تناول الطعام وارتداء الملابس.</a:t>
            </a:r>
          </a:p>
          <a:p>
            <a:pPr rtl="1">
              <a:buFont typeface="Arial" pitchFamily="34" charset="0"/>
              <a:buChar char="•"/>
            </a:pPr>
            <a:r>
              <a:rPr lang="ar-SA" sz="2800" b="1" dirty="0" smtClean="0"/>
              <a:t>التدريب على بعض القيم الدينية والاجتماعية مثل: آداب الصلاة، والاستئذان، وآداب السلام.</a:t>
            </a:r>
          </a:p>
          <a:p>
            <a:pPr rtl="1">
              <a:buFont typeface="Arial" pitchFamily="34" charset="0"/>
              <a:buChar char="•"/>
            </a:pPr>
            <a:r>
              <a:rPr lang="ar-SA" sz="2800" b="1" dirty="0" smtClean="0"/>
              <a:t>مهارات اللغة والتواصل والتي تعتمد على تقليد أصوات وحركات بعض الطيور والحيوانات.</a:t>
            </a:r>
          </a:p>
          <a:p>
            <a:pPr rtl="1">
              <a:buFont typeface="Arial" pitchFamily="34" charset="0"/>
              <a:buChar char="•"/>
            </a:pPr>
            <a:r>
              <a:rPr lang="ar-SA" sz="2800" b="1" dirty="0" smtClean="0"/>
              <a:t>التعبير عن بعض أنواع المشاعر والانفعالات مثل : الفرح والحزن والدهشة، والتعب .. الخ.</a:t>
            </a:r>
          </a:p>
          <a:p>
            <a:endParaRPr lang="ar-SA"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ctr"/>
            <a:r>
              <a:rPr lang="ar-SA" sz="2800" b="1" dirty="0" smtClean="0">
                <a:solidFill>
                  <a:srgbClr val="C00000"/>
                </a:solidFill>
              </a:rPr>
              <a:t>ا</a:t>
            </a:r>
            <a:r>
              <a:rPr lang="ar-SA" sz="3600" b="1" dirty="0" smtClean="0">
                <a:solidFill>
                  <a:srgbClr val="C00000"/>
                </a:solidFill>
              </a:rPr>
              <a:t>لموضوعات التي يمكن تقديمها دراميا للمعاقين عقليا</a:t>
            </a:r>
            <a:endParaRPr lang="ar-SA" dirty="0"/>
          </a:p>
        </p:txBody>
      </p:sp>
      <p:sp>
        <p:nvSpPr>
          <p:cNvPr id="6" name="عنصر نائب للمحتوى 5"/>
          <p:cNvSpPr>
            <a:spLocks noGrp="1"/>
          </p:cNvSpPr>
          <p:nvPr>
            <p:ph sz="half" idx="13"/>
          </p:nvPr>
        </p:nvSpPr>
        <p:spPr>
          <a:xfrm>
            <a:off x="3962400" y="1600201"/>
            <a:ext cx="5451962" cy="4525963"/>
          </a:xfrm>
          <a:solidFill>
            <a:schemeClr val="accent1">
              <a:lumMod val="20000"/>
              <a:lumOff val="80000"/>
            </a:schemeClr>
          </a:solidFill>
        </p:spPr>
        <p:txBody>
          <a:bodyPr/>
          <a:lstStyle/>
          <a:p>
            <a:pPr>
              <a:buFont typeface="Arial" pitchFamily="34" charset="0"/>
              <a:buChar char="•"/>
            </a:pPr>
            <a:r>
              <a:rPr lang="ar-SA" b="1" dirty="0" smtClean="0"/>
              <a:t>التدريب على مهارات الشراء والبيع واستخدام النقود في تعاملات الحياة اليومية.</a:t>
            </a:r>
          </a:p>
          <a:p>
            <a:pPr>
              <a:buFont typeface="Arial" pitchFamily="34" charset="0"/>
              <a:buChar char="•"/>
            </a:pPr>
            <a:r>
              <a:rPr lang="ar-SA" b="1" dirty="0" smtClean="0"/>
              <a:t>تدريب التلاميذ على تحقيق الأمان المنزلي مثل كيف يتصرف إذا شب حريق وهو بمفرده بالمنزل، أو تعرض منزله للسرقة، أو تعرض لإصابة.. الخ</a:t>
            </a:r>
          </a:p>
          <a:p>
            <a:pPr>
              <a:buFont typeface="Arial" pitchFamily="34" charset="0"/>
              <a:buChar char="•"/>
            </a:pPr>
            <a:r>
              <a:rPr lang="ar-SA" b="1" dirty="0" smtClean="0"/>
              <a:t>التدريب على آداب الطريق وقواعد المرور؛ حتى لا يتعرض لأخطار الطريق.</a:t>
            </a:r>
          </a:p>
          <a:p>
            <a:endParaRPr lang="ar-SA" dirty="0"/>
          </a:p>
        </p:txBody>
      </p:sp>
      <p:pic>
        <p:nvPicPr>
          <p:cNvPr id="1026" name="Picture 2" descr="D:\Amir\منوع أمير\SGNRD110.WMF"/>
          <p:cNvPicPr>
            <a:picLocks noGrp="1" noChangeAspect="1" noChangeArrowheads="1"/>
          </p:cNvPicPr>
          <p:nvPr>
            <p:ph sz="half" idx="1"/>
          </p:nvPr>
        </p:nvPicPr>
        <p:blipFill>
          <a:blip r:embed="rId2" cstate="print"/>
          <a:srcRect/>
          <a:stretch>
            <a:fillRect/>
          </a:stretch>
        </p:blipFill>
        <p:spPr bwMode="auto">
          <a:xfrm>
            <a:off x="990600" y="2057400"/>
            <a:ext cx="1752599" cy="316124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1896</TotalTime>
  <Words>715</Words>
  <Application>Microsoft Office PowerPoint</Application>
  <PresentationFormat>A4 Paper (210x297 mm)‎</PresentationFormat>
  <Paragraphs>64</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التدريس للمعاقين باستخدام المدخل الدرامي</vt:lpstr>
      <vt:lpstr>أهمية استخدام المدخل الدرامي مع المعاقين</vt:lpstr>
      <vt:lpstr>استخدام المدخل الدرامي في التدريس للمعاقين سمعيا</vt:lpstr>
      <vt:lpstr>المعاقين سمعيا والدراما الإبداعية</vt:lpstr>
      <vt:lpstr>أفكار لممارسة الدراما الإبداعية</vt:lpstr>
      <vt:lpstr>ما يجب على المعلم مراعاته عند استخدام الدراما الإبداعية</vt:lpstr>
      <vt:lpstr>المحتوى الممسرح</vt:lpstr>
      <vt:lpstr>تابع: المحتوى الممسرح</vt:lpstr>
      <vt:lpstr>أهمية استخدام أنشطة التمثيل مع المعاقين عقليا</vt:lpstr>
      <vt:lpstr>الموضوعات التي يمكن تقديمها دراميا للمعاقين عقليا</vt:lpstr>
      <vt:lpstr>الموضوعات التي يمكن تقديمها دراميا للمعاقين عقليا</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Dr-Amir</cp:lastModifiedBy>
  <cp:revision>165</cp:revision>
  <dcterms:created xsi:type="dcterms:W3CDTF">2009-10-14T19:14:34Z</dcterms:created>
  <dcterms:modified xsi:type="dcterms:W3CDTF">2012-02-06T19:19:01Z</dcterms:modified>
</cp:coreProperties>
</file>